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3" name="Eitan Rosenfeld"/>
  <p:cmAuthor clrIdx="1" id="1" initials="" lastIdx="3" name="Peter Asher"/>
  <p:cmAuthor clrIdx="2" id="2" initials="" lastIdx="2" name="Dibwe Kalangu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9-05T11:57:59.919">
    <p:pos x="297" y="1208"/>
    <p:text>emphasize that it's a "software development" philosophy</p:text>
  </p:cm>
  <p:cm authorId="1" idx="1" dt="2018-09-05T11:57:59.919">
    <p:pos x="297" y="1308"/>
    <p:text>Added in lecture notes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8-09-05T11:59:34.417">
    <p:pos x="297" y="1208"/>
    <p:text>what's a framework? Why is a framework needed?</p:text>
  </p:cm>
  <p:cm authorId="1" idx="2" dt="2018-09-05T11:59:34.417">
    <p:pos x="297" y="1308"/>
    <p:text>Added in lecture notes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8-09-06T08:01:53.161">
    <p:pos x="2286" y="334"/>
    <p:text>IMO emphasize that this is *always* the case. The thing you set out to build on day 1 one is never the same thing that you ultimately deliver when the work is done, because requirements always change - whether those requirements come from a customer, boss, or another team. So "agility" is the ability to respond to change and end up building the right thing. The diagram is really helpful!</p:text>
  </p:cm>
  <p:cm authorId="1" idx="3" dt="2018-09-05T12:00:30.814">
    <p:pos x="2286" y="434"/>
    <p:text>Well put</p:text>
  </p:cm>
  <p:cm authorId="2" idx="1" dt="2018-09-06T08:01:53.161">
    <p:pos x="2286" y="534"/>
    <p:text>indeed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2" idx="2" dt="2018-09-06T08:05:43.736">
    <p:pos x="153" y="1208"/>
    <p:text>Well explained. This section is key to success in scrum.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a disclaimer about how you don’t do things totally by the book.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15afb0e21_1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15afb0e2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15afb0e21_1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15afb0e2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15afb0e21_1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15afb0e21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favorite meeting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 examples of Retro process changes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-Standup twice a 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-Added Code Review, QA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-Made PO checking the ticket for completion part of QA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-Emphasis on Comms (Slack for comm, Trello for doc)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15afb0e21_1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15afb0e21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the demo. Break apart the production of a short film.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15afb0e21_1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15afb0e21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Crime App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15afb0e21_1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15afb0e21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15afb0e2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15afb0e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Subway: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You, the customer/stakeholder, have a say in every part of the process that leads to the end result. You are communicating w/ the product team to make sure that every step in the process is influenced by you, and you can change your mind at any point in the sandwich production.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Emphasize that it’s originally a SWDev philosophy but is also used for many other tracks as well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more philosophical than concrete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15afb0e21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15afb0e2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framework is a set of rules and processes by which you can implement a philosophy, like agile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need this so you have an idea of HOW to go about implementing the philosophy, and you’re not just guessing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Eitan eloquently said: the thing you set out to build on day 1 one is never the same thing that you ultimately deliver when the work is done, because requirements always change - whether those requirements come from a customer, boss, or another team. So "agility" is the ability to respond to change and end up building the right thing. 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Talk about waterfall &amp; why scrum is in opposition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15afb0e21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15afb0e2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Disclaimer: These roles are described how they fit w/ Umuzi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Michelle says: Use concrete detail examples since the roles are amorphous at Umuzi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15afb0e21_1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15afb0e2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15afb0e21_1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15afb0e2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from vague &amp; high-level stories to granular and specific tickets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Relationship Id="rId4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3.xm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4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Agile/Scrum Workshop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Peter Asher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Scrum Meetings - Planning</a:t>
            </a:r>
            <a:endParaRPr sz="3600"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246400" y="1919075"/>
            <a:ext cx="8700900" cy="30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When:</a:t>
            </a:r>
            <a:r>
              <a:rPr lang="en"/>
              <a:t> 	</a:t>
            </a:r>
            <a:r>
              <a:rPr lang="en"/>
              <a:t>At the beginning of the sprint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What:</a:t>
            </a:r>
            <a:r>
              <a:rPr lang="en"/>
              <a:t> 	</a:t>
            </a:r>
            <a:r>
              <a:rPr lang="en"/>
              <a:t>The team commits to tickets they think they can complete in the sprint 			Tickets are centered around a feature/goal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Why:</a:t>
            </a:r>
            <a:r>
              <a:rPr lang="en"/>
              <a:t> 	Sets expectations for what is to be completed in the sprint</a:t>
            </a:r>
            <a:r>
              <a:rPr lang="en"/>
              <a:t> 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 have freedom to choose from a pool of tickets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Agency in the process makes the team more self-accountable</a:t>
            </a:r>
            <a:br>
              <a:rPr lang="en"/>
            </a:br>
            <a:endParaRPr sz="1200"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875" y="65225"/>
            <a:ext cx="2762326" cy="157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Scrum Meetings - Review</a:t>
            </a:r>
            <a:endParaRPr sz="3600"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246400" y="1919075"/>
            <a:ext cx="8700900" cy="30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When:</a:t>
            </a:r>
            <a:r>
              <a:rPr lang="en"/>
              <a:t> 	At the end of the sprint (or set of sprints)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What:</a:t>
            </a:r>
            <a:r>
              <a:rPr lang="en"/>
              <a:t> 	Work completed is presented to an audience including (but not limited to):</a:t>
            </a:r>
            <a:endParaRPr/>
          </a:p>
          <a:p>
            <a:pPr indent="-3429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 &amp; other Stakeholders</a:t>
            </a:r>
            <a:endParaRPr/>
          </a:p>
          <a:p>
            <a:pPr indent="-3429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Team Members</a:t>
            </a:r>
            <a:br>
              <a:rPr lang="en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Why:</a:t>
            </a:r>
            <a:r>
              <a:rPr lang="en"/>
              <a:t> 	Gives team members opportunity to receive feedback on completed work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view of all work done shows whether it works in harmony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Motivates team members to work efficiently during sprint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 sz="1200"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6900" y="70950"/>
            <a:ext cx="2373249" cy="158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471900" y="738725"/>
            <a:ext cx="50796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Scrum Meetings - Retro</a:t>
            </a:r>
            <a:endParaRPr sz="3600"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246400" y="1919075"/>
            <a:ext cx="8700900" cy="30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When:</a:t>
            </a:r>
            <a:r>
              <a:rPr lang="en"/>
              <a:t> 	After the end of every sprint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What:</a:t>
            </a:r>
            <a:r>
              <a:rPr lang="en"/>
              <a:t> 	</a:t>
            </a:r>
            <a:r>
              <a:rPr lang="en"/>
              <a:t>The team covers the following issues together:</a:t>
            </a:r>
            <a:br>
              <a:rPr lang="en"/>
            </a:br>
            <a:r>
              <a:rPr lang="en"/>
              <a:t>			What went well?</a:t>
            </a:r>
            <a:br>
              <a:rPr lang="en"/>
            </a:br>
            <a:r>
              <a:rPr lang="en"/>
              <a:t>			What went poorly?</a:t>
            </a:r>
            <a:br>
              <a:rPr lang="en"/>
            </a:br>
            <a:r>
              <a:rPr lang="en"/>
              <a:t>			What can be done to improve?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process is modified for next week based on agreed improvements</a:t>
            </a:r>
            <a:br>
              <a:rPr lang="en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Why:</a:t>
            </a:r>
            <a:r>
              <a:rPr lang="en"/>
              <a:t> 	S</a:t>
            </a:r>
            <a:r>
              <a:rPr lang="en"/>
              <a:t>crum process should be adaptable to needs of team/organization 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Gives team members agency in how best to optimize their output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 sz="1200"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5275" y="141200"/>
            <a:ext cx="1633275" cy="148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Time Demo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w/ Trello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7950"/>
            <a:ext cx="41109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we will cover:</a:t>
            </a:r>
            <a:endParaRPr sz="3000"/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460950" y="810900"/>
            <a:ext cx="6391800" cy="39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What is Agile?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What is Scrum?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Why would I want to use Agile/Scrum?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Scrum Roles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Scrum Meetings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" sz="2200"/>
              <a:t>Standup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" sz="2200"/>
              <a:t>Storytime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" sz="2200"/>
              <a:t>Planning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" sz="2200"/>
              <a:t>Review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" sz="2200"/>
              <a:t>Retro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Storytime Demo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Using Scrum w/ Trello</a:t>
            </a:r>
            <a:endParaRPr sz="2200"/>
          </a:p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4537600" y="3069675"/>
            <a:ext cx="4143600" cy="1258800"/>
          </a:xfrm>
          <a:prstGeom prst="rect">
            <a:avLst/>
          </a:prstGeom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Please ask questions!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4100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is Agile?</a:t>
            </a:r>
            <a:endParaRPr sz="36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1575" y="2155987"/>
            <a:ext cx="4267200" cy="208398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3837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Agile is a </a:t>
            </a:r>
            <a:r>
              <a:rPr lang="en" sz="2400"/>
              <a:t>philosophy</a:t>
            </a:r>
            <a:r>
              <a:rPr lang="en" sz="2400"/>
              <a:t> that emphasizes: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Adaptability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Iterability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Communication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is Scrum?</a:t>
            </a:r>
            <a:endParaRPr sz="3600"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059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Scrum: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Is a </a:t>
            </a:r>
            <a:r>
              <a:rPr lang="en" sz="2400"/>
              <a:t>framework</a:t>
            </a:r>
            <a:r>
              <a:rPr lang="en" sz="2400"/>
              <a:t> for implementing Agile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Is committed to iterations of work called “Sprints”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Gives team members more ownership of process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 be adapted for any team</a:t>
            </a:r>
            <a:endParaRPr sz="2400"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6100" y="131375"/>
            <a:ext cx="3982426" cy="19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26075" y="212625"/>
            <a:ext cx="2808000" cy="14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</a:t>
            </a:r>
            <a:r>
              <a:rPr lang="en" sz="3000"/>
              <a:t>hen to use Agile/Scrum?</a:t>
            </a:r>
            <a:endParaRPr sz="3000"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629750" y="531100"/>
            <a:ext cx="5241300" cy="3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You have </a:t>
            </a:r>
            <a:r>
              <a:rPr lang="en" sz="2400">
                <a:solidFill>
                  <a:schemeClr val="lt2"/>
                </a:solidFill>
              </a:rPr>
              <a:t>changing</a:t>
            </a:r>
            <a:r>
              <a:rPr lang="en" sz="2400">
                <a:solidFill>
                  <a:schemeClr val="lt2"/>
                </a:solidFill>
              </a:rPr>
              <a:t> constraints:</a:t>
            </a:r>
            <a:endParaRPr sz="2400">
              <a:solidFill>
                <a:schemeClr val="lt2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○"/>
            </a:pPr>
            <a:r>
              <a:rPr lang="en" sz="2400">
                <a:solidFill>
                  <a:schemeClr val="lt2"/>
                </a:solidFill>
              </a:rPr>
              <a:t>Time </a:t>
            </a:r>
            <a:endParaRPr sz="2400">
              <a:solidFill>
                <a:schemeClr val="lt2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○"/>
            </a:pPr>
            <a:r>
              <a:rPr lang="en" sz="2400">
                <a:solidFill>
                  <a:schemeClr val="lt2"/>
                </a:solidFill>
              </a:rPr>
              <a:t>Resources</a:t>
            </a:r>
            <a:endParaRPr sz="2400">
              <a:solidFill>
                <a:schemeClr val="lt2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○"/>
            </a:pPr>
            <a:r>
              <a:rPr lang="en" sz="2400">
                <a:solidFill>
                  <a:schemeClr val="lt2"/>
                </a:solidFill>
              </a:rPr>
              <a:t>Deliverables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You want your work process to be able to change to fit your needs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You want your team to be more accountable &amp; responsible</a:t>
            </a:r>
            <a:endParaRPr sz="2400">
              <a:solidFill>
                <a:schemeClr val="lt2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768425"/>
            <a:ext cx="2819840" cy="322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60950" y="922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Scrum work?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23992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26075" y="1349050"/>
            <a:ext cx="2808000" cy="72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Scrum Roles</a:t>
            </a:r>
            <a:endParaRPr sz="3600"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629750" y="349225"/>
            <a:ext cx="5241300" cy="45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Product Owner - The Visionary</a:t>
            </a:r>
            <a:endParaRPr sz="2400">
              <a:solidFill>
                <a:schemeClr val="lt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○"/>
            </a:pPr>
            <a:r>
              <a:rPr lang="en" sz="2000">
                <a:solidFill>
                  <a:schemeClr val="lt2"/>
                </a:solidFill>
              </a:rPr>
              <a:t>The link between business &amp; team</a:t>
            </a:r>
            <a:endParaRPr sz="2000">
              <a:solidFill>
                <a:schemeClr val="lt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○"/>
            </a:pPr>
            <a:r>
              <a:rPr lang="en" sz="2000">
                <a:solidFill>
                  <a:schemeClr val="lt2"/>
                </a:solidFill>
              </a:rPr>
              <a:t>Prioritizes tasks</a:t>
            </a:r>
            <a:endParaRPr sz="2000">
              <a:solidFill>
                <a:schemeClr val="lt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○"/>
            </a:pPr>
            <a:r>
              <a:rPr lang="en" sz="2000">
                <a:solidFill>
                  <a:schemeClr val="lt2"/>
                </a:solidFill>
              </a:rPr>
              <a:t>Has vision for product</a:t>
            </a:r>
            <a:endParaRPr sz="2000"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Scrum Master - The Facilitator</a:t>
            </a:r>
            <a:endParaRPr sz="2400">
              <a:solidFill>
                <a:schemeClr val="lt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○"/>
            </a:pPr>
            <a:r>
              <a:rPr lang="en" sz="2000">
                <a:solidFill>
                  <a:schemeClr val="lt2"/>
                </a:solidFill>
              </a:rPr>
              <a:t>Introduces/maintains Scrum</a:t>
            </a:r>
            <a:endParaRPr sz="2000">
              <a:solidFill>
                <a:schemeClr val="lt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○"/>
            </a:pPr>
            <a:r>
              <a:rPr lang="en" sz="2000">
                <a:solidFill>
                  <a:schemeClr val="lt2"/>
                </a:solidFill>
              </a:rPr>
              <a:t>Gradually disappears over time</a:t>
            </a:r>
            <a:endParaRPr sz="2000"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Team Member - The Builder</a:t>
            </a:r>
            <a:endParaRPr sz="2400">
              <a:solidFill>
                <a:schemeClr val="lt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○"/>
            </a:pPr>
            <a:r>
              <a:rPr lang="en" sz="2000">
                <a:solidFill>
                  <a:schemeClr val="lt2"/>
                </a:solidFill>
              </a:rPr>
              <a:t>Produces the actual work</a:t>
            </a:r>
            <a:endParaRPr sz="2000">
              <a:solidFill>
                <a:schemeClr val="lt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○"/>
            </a:pPr>
            <a:r>
              <a:rPr lang="en" sz="2000">
                <a:solidFill>
                  <a:schemeClr val="lt2"/>
                </a:solidFill>
              </a:rPr>
              <a:t>Breaks down goals into sprint-sized tasks with Product Owner</a:t>
            </a:r>
            <a:endParaRPr sz="2000">
              <a:solidFill>
                <a:schemeClr val="lt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○"/>
            </a:pPr>
            <a:r>
              <a:rPr lang="en" sz="2000">
                <a:solidFill>
                  <a:schemeClr val="lt2"/>
                </a:solidFill>
              </a:rPr>
              <a:t>Figures out </a:t>
            </a:r>
            <a:r>
              <a:rPr lang="en" sz="2000" u="sng">
                <a:solidFill>
                  <a:schemeClr val="lt2"/>
                </a:solidFill>
              </a:rPr>
              <a:t>how</a:t>
            </a:r>
            <a:r>
              <a:rPr lang="en" sz="2000">
                <a:solidFill>
                  <a:schemeClr val="lt2"/>
                </a:solidFill>
              </a:rPr>
              <a:t> to complete tasks</a:t>
            </a:r>
            <a:endParaRPr sz="2000">
              <a:solidFill>
                <a:schemeClr val="lt2"/>
              </a:solidFill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25" y="2877875"/>
            <a:ext cx="3193550" cy="17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Scrum Meetings - Standup</a:t>
            </a:r>
            <a:endParaRPr sz="3600"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46400" y="1919075"/>
            <a:ext cx="8700900" cy="30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When:</a:t>
            </a:r>
            <a:r>
              <a:rPr lang="en"/>
              <a:t> 	Every morning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What:</a:t>
            </a:r>
            <a:r>
              <a:rPr lang="en"/>
              <a:t> 	Sync-up. Each team member answers each of the following questions:</a:t>
            </a:r>
            <a:endParaRPr/>
          </a:p>
          <a:p>
            <a:pPr indent="-3429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did you do yesterday?</a:t>
            </a:r>
            <a:endParaRPr/>
          </a:p>
          <a:p>
            <a:pPr indent="-3429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will you do today?</a:t>
            </a:r>
            <a:endParaRPr/>
          </a:p>
          <a:p>
            <a:pPr indent="-3429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there any impediments?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All other discussions are tabled until after the meeting “after-topics”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Why:</a:t>
            </a:r>
            <a:r>
              <a:rPr lang="en"/>
              <a:t> 	Quickly adapt to roadblocks and to initiate discussions. 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Encourages team to self-police and identify points of improvement.</a:t>
            </a:r>
            <a:br>
              <a:rPr lang="en"/>
            </a:br>
            <a:endParaRPr sz="1200"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5500" y="41350"/>
            <a:ext cx="2139599" cy="162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Scrum Meetings - Story Time</a:t>
            </a:r>
            <a:endParaRPr sz="3600"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243300" y="1919075"/>
            <a:ext cx="8450700" cy="30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When:</a:t>
            </a:r>
            <a:r>
              <a:rPr lang="en"/>
              <a:t>  As needed. 2-3+ sprint's worth of tasks (tickets) should be in the backlog at all times.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What:</a:t>
            </a:r>
            <a:r>
              <a:rPr lang="en"/>
              <a:t> The team hashes out different user stories with the product manager, and converts them into tickets that are bite-sized, have a time estimate/maximum, and possess </a:t>
            </a:r>
            <a:r>
              <a:rPr lang="en" u="sng"/>
              <a:t>unambiguous </a:t>
            </a:r>
            <a:r>
              <a:rPr lang="en"/>
              <a:t>requirements.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Why:</a:t>
            </a:r>
            <a:r>
              <a:rPr lang="en"/>
              <a:t> So every ticket is clear on what needs to be accomplished. It is easier to prioritize what needs to be done when you know how long it will take.</a:t>
            </a:r>
            <a:br>
              <a:rPr lang="en" sz="1200"/>
            </a:br>
            <a:endParaRPr sz="1200"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3648" y="35023"/>
            <a:ext cx="2017575" cy="15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