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7569200" cy="10693400"/>
  <p:notesSz cx="75692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259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4BDD52-59EF-2EE6-9865-EF99595996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DPR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5A8E-B154-AEED-33D2-6DB01DF959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7838" y="0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3C425-BEE1-4692-AA7A-76EB0064014F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6422B-2C94-598A-CB72-F7D668CA2A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iNeuron.ai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D7BC9-38DB-D620-4992-174193FD0C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7838" y="10156825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2239D-A9CF-4CE1-ABDF-5A7F7A116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7401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DPR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7838" y="0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23FAF-38EF-47CB-88D3-D69ECAB7B46E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8250" y="1336675"/>
            <a:ext cx="25527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7238" y="5146675"/>
            <a:ext cx="605472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iNeuron.ai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7838" y="10156825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9D9A-6385-43D8-96EA-D3D68FFA3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6095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4954"/>
            <a:ext cx="6433820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88304"/>
            <a:ext cx="529844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iNeuron.ai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099E7-3C47-4610-94C5-38A443364810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iNeuron.ai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C49DB-5796-4581-9038-190D286526D6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iNeuron.ai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B6BB1-FE54-424C-B013-915AD18AB333}" type="datetime1">
              <a:rPr lang="en-US" smtClean="0"/>
              <a:t>5/29/2023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iNeuron.ai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495C5-94B5-4FA0-AA49-17EB0AE1F0E0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iNeuron.ai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866C9-2BFB-48D0-BF2F-1AEB08D77788}" type="datetime1">
              <a:rPr lang="en-US" smtClean="0"/>
              <a:t>5/29/2023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736"/>
            <a:ext cx="681228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59482"/>
            <a:ext cx="681228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44862"/>
            <a:ext cx="242214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iNeuron.ai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C05E7-9717-4413-A482-95FCE53F7C2D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9824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document/d/1qC8MubQJLeq1KMzIZ1mvfNNyKisjH5_L/edit#heading%3Dh.3dy6vkm" TargetMode="External"/><Relationship Id="rId13" Type="http://schemas.openxmlformats.org/officeDocument/2006/relationships/hyperlink" Target="https://docs.google.com/document/d/1qC8MubQJLeq1KMzIZ1mvfNNyKisjH5_L/edit#heading%3Dh.3rdcrjn" TargetMode="External"/><Relationship Id="rId18" Type="http://schemas.openxmlformats.org/officeDocument/2006/relationships/hyperlink" Target="https://docs.google.com/document/d/1qC8MubQJLeq1KMzIZ1mvfNNyKisjH5_L/edit#heading%3Dh.44sinio" TargetMode="External"/><Relationship Id="rId26" Type="http://schemas.openxmlformats.org/officeDocument/2006/relationships/hyperlink" Target="https://docs.google.com/document/d/1qC8MubQJLeq1KMzIZ1mvfNNyKisjH5_L/edit#heading%3Dh.2bn6wsx" TargetMode="External"/><Relationship Id="rId3" Type="http://schemas.openxmlformats.org/officeDocument/2006/relationships/hyperlink" Target="https://docs.google.com/document/d/1qC8MubQJLeq1KMzIZ1mvfNNyKisjH5_L/edit#heading%3Dh.30j0zll" TargetMode="External"/><Relationship Id="rId21" Type="http://schemas.openxmlformats.org/officeDocument/2006/relationships/hyperlink" Target="https://docs.google.com/document/d/1qC8MubQJLeq1KMzIZ1mvfNNyKisjH5_L/edit#heading%3Dh.1y810tw" TargetMode="External"/><Relationship Id="rId7" Type="http://schemas.openxmlformats.org/officeDocument/2006/relationships/hyperlink" Target="https://docs.google.com/document/d/1qC8MubQJLeq1KMzIZ1mvfNNyKisjH5_L/edit#heading%3Dh.tyjcwt" TargetMode="External"/><Relationship Id="rId12" Type="http://schemas.openxmlformats.org/officeDocument/2006/relationships/hyperlink" Target="https://docs.google.com/document/d/1qC8MubQJLeq1KMzIZ1mvfNNyKisjH5_L/edit#heading%3Dh.17dp8vu" TargetMode="External"/><Relationship Id="rId17" Type="http://schemas.openxmlformats.org/officeDocument/2006/relationships/hyperlink" Target="https://docs.google.com/document/d/1qC8MubQJLeq1KMzIZ1mvfNNyKisjH5_L/edit#heading%3Dh.1ksv4uv" TargetMode="External"/><Relationship Id="rId25" Type="http://schemas.openxmlformats.org/officeDocument/2006/relationships/hyperlink" Target="https://docs.google.com/document/d/1qC8MubQJLeq1KMzIZ1mvfNNyKisjH5_L/edit#heading%3Dh.3whwml4" TargetMode="External"/><Relationship Id="rId2" Type="http://schemas.openxmlformats.org/officeDocument/2006/relationships/hyperlink" Target="https://docs.google.com/document/d/1qC8MubQJLeq1KMzIZ1mvfNNyKisjH5_L/edit#heading%3Dh.gjdgxs" TargetMode="External"/><Relationship Id="rId16" Type="http://schemas.openxmlformats.org/officeDocument/2006/relationships/hyperlink" Target="https://docs.google.com/document/d/1qC8MubQJLeq1KMzIZ1mvfNNyKisjH5_L/edit#heading%3Dh.35nkun2" TargetMode="External"/><Relationship Id="rId20" Type="http://schemas.openxmlformats.org/officeDocument/2006/relationships/hyperlink" Target="https://docs.google.com/document/d/1qC8MubQJLeq1KMzIZ1mvfNNyKisjH5_L/edit#heading%3Dh.3j2qqm3" TargetMode="External"/><Relationship Id="rId29" Type="http://schemas.openxmlformats.org/officeDocument/2006/relationships/hyperlink" Target="https://docs.google.com/document/d/1qC8MubQJLeq1KMzIZ1mvfNNyKisjH5_L/edit#heading%3Dh.1pxezwc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google.com/document/d/1qC8MubQJLeq1KMzIZ1mvfNNyKisjH5_L/edit#heading%3Dh.2et92p0" TargetMode="External"/><Relationship Id="rId11" Type="http://schemas.openxmlformats.org/officeDocument/2006/relationships/hyperlink" Target="https://docs.google.com/document/d/1qC8MubQJLeq1KMzIZ1mvfNNyKisjH5_L/edit#heading%3Dh.2s8eyo1" TargetMode="External"/><Relationship Id="rId24" Type="http://schemas.openxmlformats.org/officeDocument/2006/relationships/hyperlink" Target="https://docs.google.com/document/d/1qC8MubQJLeq1KMzIZ1mvfNNyKisjH5_L/edit#heading%3Dh.1ci93xb" TargetMode="External"/><Relationship Id="rId5" Type="http://schemas.openxmlformats.org/officeDocument/2006/relationships/hyperlink" Target="https://docs.google.com/document/d/1qC8MubQJLeq1KMzIZ1mvfNNyKisjH5_L/edit#heading%3Dh.3znysh7" TargetMode="External"/><Relationship Id="rId15" Type="http://schemas.openxmlformats.org/officeDocument/2006/relationships/hyperlink" Target="https://docs.google.com/document/d/1qC8MubQJLeq1KMzIZ1mvfNNyKisjH5_L/edit#heading%3Dh.lnxbz9" TargetMode="External"/><Relationship Id="rId23" Type="http://schemas.openxmlformats.org/officeDocument/2006/relationships/hyperlink" Target="https://docs.google.com/document/d/1qC8MubQJLeq1KMzIZ1mvfNNyKisjH5_L/edit#heading%3Dh.2xcytpi" TargetMode="External"/><Relationship Id="rId28" Type="http://schemas.openxmlformats.org/officeDocument/2006/relationships/hyperlink" Target="https://docs.google.com/document/d/1qC8MubQJLeq1KMzIZ1mvfNNyKisjH5_L/edit#heading%3Dh.3as4poj" TargetMode="External"/><Relationship Id="rId10" Type="http://schemas.openxmlformats.org/officeDocument/2006/relationships/hyperlink" Target="https://docs.google.com/document/d/1qC8MubQJLeq1KMzIZ1mvfNNyKisjH5_L/edit#heading%3Dh.4d34og8" TargetMode="External"/><Relationship Id="rId19" Type="http://schemas.openxmlformats.org/officeDocument/2006/relationships/hyperlink" Target="https://docs.google.com/document/d/1qC8MubQJLeq1KMzIZ1mvfNNyKisjH5_L/edit#heading%3Dh.z337ya" TargetMode="External"/><Relationship Id="rId4" Type="http://schemas.openxmlformats.org/officeDocument/2006/relationships/hyperlink" Target="https://docs.google.com/document/d/1qC8MubQJLeq1KMzIZ1mvfNNyKisjH5_L/edit#heading%3Dh.1fob9te" TargetMode="External"/><Relationship Id="rId9" Type="http://schemas.openxmlformats.org/officeDocument/2006/relationships/hyperlink" Target="https://docs.google.com/document/d/1qC8MubQJLeq1KMzIZ1mvfNNyKisjH5_L/edit#heading%3Dh.1t3h5sf" TargetMode="External"/><Relationship Id="rId14" Type="http://schemas.openxmlformats.org/officeDocument/2006/relationships/hyperlink" Target="https://docs.google.com/document/d/1qC8MubQJLeq1KMzIZ1mvfNNyKisjH5_L/edit#heading%3Dh.26in1rg" TargetMode="External"/><Relationship Id="rId22" Type="http://schemas.openxmlformats.org/officeDocument/2006/relationships/hyperlink" Target="https://docs.google.com/document/d/1qC8MubQJLeq1KMzIZ1mvfNNyKisjH5_L/edit#heading%3Dh.4i7ojhp" TargetMode="External"/><Relationship Id="rId27" Type="http://schemas.openxmlformats.org/officeDocument/2006/relationships/hyperlink" Target="https://docs.google.com/document/d/1qC8MubQJLeq1KMzIZ1mvfNNyKisjH5_L/edit#heading%3Dh.qsh70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kaggle.com/nikhilmittal/flight-fare-prediction-mh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612900"/>
            <a:ext cx="7569200" cy="136127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535"/>
              </a:spcBef>
            </a:pPr>
            <a:r>
              <a:rPr sz="4000" dirty="0">
                <a:solidFill>
                  <a:srgbClr val="2E5394"/>
                </a:solidFill>
                <a:latin typeface="Times New Roman"/>
                <a:cs typeface="Times New Roman"/>
              </a:rPr>
              <a:t>D</a:t>
            </a:r>
            <a:r>
              <a:rPr lang="en-US" sz="4000" dirty="0">
                <a:solidFill>
                  <a:srgbClr val="2E5394"/>
                </a:solidFill>
                <a:latin typeface="Times New Roman"/>
                <a:cs typeface="Times New Roman"/>
              </a:rPr>
              <a:t>etails Project Report(D</a:t>
            </a:r>
            <a:r>
              <a:rPr sz="4000" dirty="0">
                <a:solidFill>
                  <a:srgbClr val="2E5394"/>
                </a:solidFill>
                <a:latin typeface="Times New Roman"/>
                <a:cs typeface="Times New Roman"/>
              </a:rPr>
              <a:t>PR</a:t>
            </a:r>
            <a:r>
              <a:rPr lang="en-US" sz="4000" dirty="0">
                <a:solidFill>
                  <a:srgbClr val="2E5394"/>
                </a:solidFill>
                <a:latin typeface="Times New Roman"/>
                <a:cs typeface="Times New Roman"/>
              </a:rPr>
              <a:t>)</a:t>
            </a:r>
            <a:endParaRPr sz="4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35"/>
              </a:spcBef>
            </a:pPr>
            <a:r>
              <a:rPr sz="2400" dirty="0">
                <a:solidFill>
                  <a:srgbClr val="2E5394"/>
                </a:solidFill>
                <a:latin typeface="Times New Roman"/>
                <a:cs typeface="Times New Roman"/>
              </a:rPr>
              <a:t>FLIGHT</a:t>
            </a:r>
            <a:r>
              <a:rPr sz="2400" spc="-90" dirty="0">
                <a:solidFill>
                  <a:srgbClr val="2E5394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E5394"/>
                </a:solidFill>
                <a:latin typeface="Times New Roman"/>
                <a:cs typeface="Times New Roman"/>
              </a:rPr>
              <a:t>FARE</a:t>
            </a:r>
            <a:r>
              <a:rPr sz="2400" spc="-40" dirty="0">
                <a:solidFill>
                  <a:srgbClr val="2E53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5394"/>
                </a:solidFill>
                <a:latin typeface="Times New Roman"/>
                <a:cs typeface="Times New Roman"/>
              </a:rPr>
              <a:t>PREDICTION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4800" y="5005578"/>
            <a:ext cx="4232910" cy="20133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600" dirty="0">
                <a:latin typeface="Times New Roman"/>
                <a:cs typeface="Times New Roman"/>
              </a:rPr>
              <a:t>Submitted by :</a:t>
            </a:r>
          </a:p>
          <a:p>
            <a:pPr algn="ctr">
              <a:lnSpc>
                <a:spcPct val="100000"/>
              </a:lnSpc>
            </a:pPr>
            <a:endParaRPr lang="en-US" sz="26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2600" dirty="0">
                <a:latin typeface="Times New Roman"/>
                <a:cs typeface="Times New Roman"/>
              </a:rPr>
              <a:t>Umesh Prajapati</a:t>
            </a:r>
          </a:p>
          <a:p>
            <a:pPr algn="ctr">
              <a:lnSpc>
                <a:spcPct val="100000"/>
              </a:lnSpc>
            </a:pPr>
            <a:endParaRPr lang="en-US" sz="26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2600" dirty="0">
                <a:latin typeface="Times New Roman"/>
                <a:cs typeface="Times New Roman"/>
              </a:rPr>
              <a:t>Ramdas Prajapati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6719A-F968-B9EE-1D3A-55A2872AAA7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iNeuron.ai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9ABAB-AA1A-9A79-F5AC-F2BBB26044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8525" y="1246631"/>
            <a:ext cx="8045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Content</a:t>
            </a:r>
            <a:r>
              <a:rPr sz="1600" b="1" dirty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8525" y="1833117"/>
            <a:ext cx="3054350" cy="782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11630">
              <a:lnSpc>
                <a:spcPct val="129200"/>
              </a:lnSpc>
              <a:spcBef>
                <a:spcPts val="100"/>
              </a:spcBef>
            </a:pP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Abstract </a:t>
            </a:r>
            <a:r>
              <a:rPr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INTRODUCTIO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N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5575">
              <a:lnSpc>
                <a:spcPct val="100000"/>
              </a:lnSpc>
              <a:spcBef>
                <a:spcPts val="495"/>
              </a:spcBef>
            </a:pP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Why</a:t>
            </a:r>
            <a:r>
              <a:rPr sz="1400" u="heavy" spc="-2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this</a:t>
            </a:r>
            <a:r>
              <a:rPr sz="1400" u="heavy" spc="-2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DPR</a:t>
            </a:r>
            <a:r>
              <a:rPr sz="1400" u="heavy" spc="-2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Documentation?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98450">
              <a:lnSpc>
                <a:spcPct val="100000"/>
              </a:lnSpc>
              <a:spcBef>
                <a:spcPts val="489"/>
              </a:spcBef>
            </a:pPr>
            <a:r>
              <a:rPr sz="1400" i="1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Key</a:t>
            </a:r>
            <a:r>
              <a:rPr sz="1400" i="1" u="heavy" spc="-4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 </a:t>
            </a:r>
            <a:r>
              <a:rPr sz="1400" i="1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points: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46050" indent="-133350">
              <a:lnSpc>
                <a:spcPct val="100000"/>
              </a:lnSpc>
              <a:spcBef>
                <a:spcPts val="500"/>
              </a:spcBef>
              <a:buAutoNum type="arabicPlain"/>
              <a:tabLst>
                <a:tab pos="146050" algn="l"/>
              </a:tabLst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Description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5575" marR="1015365" lvl="1">
              <a:lnSpc>
                <a:spcPct val="129800"/>
              </a:lnSpc>
              <a:buAutoNum type="arabicPeriod"/>
              <a:tabLst>
                <a:tab pos="469900" algn="l"/>
              </a:tabLst>
            </a:pPr>
            <a:r>
              <a:rPr sz="1400" u="heavy" spc="-1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Problem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Perspective </a:t>
            </a:r>
            <a:r>
              <a:rPr sz="1400" spc="-3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1.2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u="heavy" spc="-1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Problem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Statement </a:t>
            </a:r>
            <a:r>
              <a:rPr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1.3</a:t>
            </a:r>
            <a:r>
              <a:rPr sz="1400" u="heavy" spc="-1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u="heavy" spc="-1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/>
              </a:rPr>
              <a:t>Proposed</a:t>
            </a:r>
            <a:r>
              <a:rPr sz="1400" u="heavy" spc="-1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/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/>
              </a:rPr>
              <a:t>Solution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845185" indent="142875">
              <a:lnSpc>
                <a:spcPts val="2180"/>
              </a:lnSpc>
              <a:spcBef>
                <a:spcPts val="130"/>
              </a:spcBef>
            </a:pP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1.4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0"/>
              </a:rPr>
              <a:t>Solution </a:t>
            </a:r>
            <a:r>
              <a:rPr sz="1400" u="heavy" spc="-1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0"/>
              </a:rPr>
              <a:t>Improvements </a:t>
            </a:r>
            <a:r>
              <a:rPr sz="1400" spc="-3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400" u="heavy" spc="-1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u="heavy" spc="-2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1"/>
              </a:rPr>
              <a:t>Technical</a:t>
            </a:r>
            <a:r>
              <a:rPr sz="1400" u="heavy" spc="-1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1"/>
              </a:rPr>
              <a:t> Requirements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5575">
              <a:lnSpc>
                <a:spcPct val="100000"/>
              </a:lnSpc>
              <a:spcBef>
                <a:spcPts val="335"/>
              </a:spcBef>
            </a:pP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2.1</a:t>
            </a:r>
            <a:r>
              <a:rPr sz="1400" u="heavy" spc="-3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u="heavy" spc="-3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2"/>
              </a:rPr>
              <a:t>Tools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2"/>
              </a:rPr>
              <a:t>Used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46050" indent="-133350">
              <a:lnSpc>
                <a:spcPct val="100000"/>
              </a:lnSpc>
              <a:spcBef>
                <a:spcPts val="495"/>
              </a:spcBef>
              <a:buAutoNum type="arabicPlain" startAt="3"/>
              <a:tabLst>
                <a:tab pos="146050" algn="l"/>
              </a:tabLst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3"/>
              </a:rPr>
              <a:t>Data</a:t>
            </a:r>
            <a:r>
              <a:rPr sz="1400" u="heavy" spc="-3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3"/>
              </a:rPr>
              <a:t> </a:t>
            </a:r>
            <a:r>
              <a:rPr sz="1400" u="heavy" spc="-1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3"/>
              </a:rPr>
              <a:t>Requirements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5575" marR="5080" lvl="1">
              <a:lnSpc>
                <a:spcPct val="129500"/>
              </a:lnSpc>
              <a:buAutoNum type="arabicPeriod"/>
              <a:tabLst>
                <a:tab pos="422275" algn="l"/>
              </a:tabLst>
            </a:pP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4"/>
              </a:rPr>
              <a:t>Data Gathering </a:t>
            </a:r>
            <a:r>
              <a:rPr sz="1400" u="heavy" spc="-1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4"/>
              </a:rPr>
              <a:t>from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4"/>
              </a:rPr>
              <a:t>Main </a:t>
            </a:r>
            <a:r>
              <a:rPr sz="1400" u="heavy" spc="-1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4"/>
              </a:rPr>
              <a:t>Source </a:t>
            </a:r>
            <a:r>
              <a:rPr sz="1400" spc="-3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3.2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5"/>
              </a:rPr>
              <a:t>Data</a:t>
            </a:r>
            <a:r>
              <a:rPr sz="1400" u="heavy" spc="-1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5"/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5"/>
              </a:rPr>
              <a:t>Description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5575" marR="519430">
              <a:lnSpc>
                <a:spcPct val="129200"/>
              </a:lnSpc>
              <a:spcBef>
                <a:spcPts val="5"/>
              </a:spcBef>
            </a:pP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3.3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6"/>
              </a:rPr>
              <a:t>Import Data into Database </a:t>
            </a:r>
            <a:r>
              <a:rPr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3.4</a:t>
            </a:r>
            <a:r>
              <a:rPr sz="1400" u="heavy" spc="-2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7"/>
              </a:rPr>
              <a:t>Export</a:t>
            </a:r>
            <a:r>
              <a:rPr sz="1400" u="heavy" spc="-2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7"/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7"/>
              </a:rPr>
              <a:t>Data</a:t>
            </a:r>
            <a:r>
              <a:rPr sz="1400" u="heavy" spc="-2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7"/>
              </a:rPr>
              <a:t> </a:t>
            </a:r>
            <a:r>
              <a:rPr sz="1400" u="heavy" spc="-1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7"/>
              </a:rPr>
              <a:t>from</a:t>
            </a:r>
            <a:r>
              <a:rPr sz="1400" u="heavy" spc="-2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7"/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7"/>
              </a:rPr>
              <a:t>Database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46050" indent="-133350">
              <a:lnSpc>
                <a:spcPct val="100000"/>
              </a:lnSpc>
              <a:spcBef>
                <a:spcPts val="500"/>
              </a:spcBef>
              <a:buAutoNum type="arabicPlain" startAt="4"/>
              <a:tabLst>
                <a:tab pos="146050" algn="l"/>
              </a:tabLst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8"/>
              </a:rPr>
              <a:t>Data</a:t>
            </a:r>
            <a:r>
              <a:rPr sz="1400" u="heavy" spc="-3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8"/>
              </a:rPr>
              <a:t> </a:t>
            </a:r>
            <a:r>
              <a:rPr sz="1400" u="heavy" spc="-1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8"/>
              </a:rPr>
              <a:t>Pre-Processing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5575" marR="1877695" indent="-142875">
              <a:lnSpc>
                <a:spcPct val="129500"/>
              </a:lnSpc>
              <a:buAutoNum type="arabicPlain" startAt="4"/>
              <a:tabLst>
                <a:tab pos="146050" algn="l"/>
              </a:tabLst>
            </a:pP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9"/>
              </a:rPr>
              <a:t>Design Flow </a:t>
            </a:r>
            <a:r>
              <a:rPr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400" u="heavy" spc="-1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0"/>
              </a:rPr>
              <a:t>Modellin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0"/>
              </a:rPr>
              <a:t>g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22275" lvl="1" indent="-266700">
              <a:lnSpc>
                <a:spcPct val="100000"/>
              </a:lnSpc>
              <a:spcBef>
                <a:spcPts val="505"/>
              </a:spcBef>
              <a:buAutoNum type="arabicPeriod" startAt="2"/>
              <a:tabLst>
                <a:tab pos="422275" algn="l"/>
              </a:tabLst>
            </a:pP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1"/>
              </a:rPr>
              <a:t>UI</a:t>
            </a:r>
            <a:r>
              <a:rPr sz="1400" u="heavy" spc="-2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1"/>
              </a:rPr>
              <a:t> </a:t>
            </a:r>
            <a:r>
              <a:rPr sz="1400" u="heavy" spc="-1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1"/>
              </a:rPr>
              <a:t>Integration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5575" marR="1118870" lvl="1">
              <a:lnSpc>
                <a:spcPts val="2180"/>
              </a:lnSpc>
              <a:spcBef>
                <a:spcPts val="140"/>
              </a:spcBef>
              <a:buAutoNum type="arabicPeriod" startAt="2"/>
              <a:tabLst>
                <a:tab pos="422275" algn="l"/>
              </a:tabLst>
            </a:pP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2"/>
              </a:rPr>
              <a:t>Modelling </a:t>
            </a:r>
            <a:r>
              <a:rPr sz="1400" u="heavy" spc="-1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2"/>
              </a:rPr>
              <a:t>Process </a:t>
            </a:r>
            <a:r>
              <a:rPr sz="1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5.4</a:t>
            </a:r>
            <a:r>
              <a:rPr sz="1400" u="heavy" spc="-2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u="heavy" spc="-1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3"/>
              </a:rPr>
              <a:t>Deployment</a:t>
            </a:r>
            <a:r>
              <a:rPr sz="1400" u="heavy" spc="-2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3"/>
              </a:rPr>
              <a:t> </a:t>
            </a:r>
            <a:r>
              <a:rPr sz="1400" u="heavy" spc="-1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3"/>
              </a:rPr>
              <a:t>Process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46050" indent="-133350">
              <a:lnSpc>
                <a:spcPct val="100000"/>
              </a:lnSpc>
              <a:spcBef>
                <a:spcPts val="335"/>
              </a:spcBef>
              <a:buAutoNum type="arabicPlain" startAt="4"/>
              <a:tabLst>
                <a:tab pos="146050" algn="l"/>
              </a:tabLst>
            </a:pPr>
            <a:r>
              <a:rPr sz="1400" u="heavy" spc="-1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4"/>
              </a:rPr>
              <a:t>Data</a:t>
            </a:r>
            <a:r>
              <a:rPr sz="1400" u="heavy" spc="-4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4"/>
              </a:rPr>
              <a:t> </a:t>
            </a:r>
            <a:r>
              <a:rPr sz="1400" u="heavy" spc="-1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4"/>
              </a:rPr>
              <a:t>from</a:t>
            </a:r>
            <a:r>
              <a:rPr sz="1400" u="heavy" spc="-4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4"/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4"/>
              </a:rPr>
              <a:t>User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46050" indent="-133350">
              <a:lnSpc>
                <a:spcPct val="100000"/>
              </a:lnSpc>
              <a:spcBef>
                <a:spcPts val="495"/>
              </a:spcBef>
              <a:buAutoNum type="arabicPlain" startAt="4"/>
              <a:tabLst>
                <a:tab pos="146050" algn="l"/>
              </a:tabLst>
            </a:pP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5"/>
              </a:rPr>
              <a:t>D</a:t>
            </a:r>
            <a:r>
              <a:rPr sz="1400" u="heavy" spc="-1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5"/>
              </a:rPr>
              <a:t>at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5"/>
              </a:rPr>
              <a:t>a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5"/>
              </a:rPr>
              <a:t> </a:t>
            </a:r>
            <a:r>
              <a:rPr sz="1400" u="heavy" spc="-8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5"/>
              </a:rPr>
              <a:t>V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5"/>
              </a:rPr>
              <a:t>alid</a:t>
            </a:r>
            <a:r>
              <a:rPr sz="1400" u="heavy" spc="-1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5"/>
              </a:rPr>
              <a:t>a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5"/>
              </a:rPr>
              <a:t>tio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5"/>
              </a:rPr>
              <a:t>n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1290320">
              <a:lnSpc>
                <a:spcPct val="129500"/>
              </a:lnSpc>
              <a:buAutoNum type="arabicPlain" startAt="4"/>
              <a:tabLst>
                <a:tab pos="146050" algn="l"/>
              </a:tabLst>
            </a:pPr>
            <a:r>
              <a:rPr sz="1400" u="heavy" spc="-1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6"/>
              </a:rPr>
              <a:t>Rendering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6"/>
              </a:rPr>
              <a:t>the </a:t>
            </a:r>
            <a:r>
              <a:rPr sz="1400" u="heavy" spc="-1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6"/>
              </a:rPr>
              <a:t>Results </a:t>
            </a:r>
            <a:r>
              <a:rPr sz="1400" spc="-30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sz="1400" u="sng" spc="1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u="heavy" spc="-1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7"/>
              </a:rPr>
              <a:t>Deployment </a:t>
            </a:r>
            <a:r>
              <a:rPr sz="1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8"/>
              </a:rPr>
              <a:t>Conclusion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9"/>
              </a:rPr>
              <a:t>Q</a:t>
            </a:r>
            <a:r>
              <a:rPr sz="1400" u="heavy" spc="-3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9"/>
              </a:rPr>
              <a:t>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9"/>
              </a:rPr>
              <a:t>&amp;</a:t>
            </a:r>
            <a:r>
              <a:rPr sz="1400" u="heavy" spc="-3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9"/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9"/>
              </a:rPr>
              <a:t>A: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6309" y="1833117"/>
            <a:ext cx="182245" cy="775843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590"/>
              </a:spcBef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50165">
              <a:lnSpc>
                <a:spcPct val="100000"/>
              </a:lnSpc>
              <a:spcBef>
                <a:spcPts val="490"/>
              </a:spcBef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40640">
              <a:lnSpc>
                <a:spcPct val="100000"/>
              </a:lnSpc>
              <a:spcBef>
                <a:spcPts val="495"/>
              </a:spcBef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4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5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40640">
              <a:lnSpc>
                <a:spcPct val="100000"/>
              </a:lnSpc>
              <a:spcBef>
                <a:spcPts val="500"/>
              </a:spcBef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6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31750">
              <a:lnSpc>
                <a:spcPct val="100000"/>
              </a:lnSpc>
              <a:spcBef>
                <a:spcPts val="500"/>
              </a:spcBef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7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31750">
              <a:lnSpc>
                <a:spcPct val="100000"/>
              </a:lnSpc>
              <a:spcBef>
                <a:spcPts val="484"/>
              </a:spcBef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8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9"/>
              </a:rPr>
              <a:t>5</a:t>
            </a:r>
            <a:endParaRPr sz="1400">
              <a:latin typeface="Calibri"/>
              <a:cs typeface="Calibri"/>
            </a:endParaRPr>
          </a:p>
          <a:p>
            <a:pPr marL="31750">
              <a:lnSpc>
                <a:spcPct val="100000"/>
              </a:lnSpc>
              <a:spcBef>
                <a:spcPts val="475"/>
              </a:spcBef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10"/>
              </a:rPr>
              <a:t>5</a:t>
            </a:r>
            <a:endParaRPr sz="1400">
              <a:latin typeface="Calibri"/>
              <a:cs typeface="Calibri"/>
            </a:endParaRPr>
          </a:p>
          <a:p>
            <a:pPr marL="31750">
              <a:lnSpc>
                <a:spcPct val="100000"/>
              </a:lnSpc>
              <a:spcBef>
                <a:spcPts val="500"/>
              </a:spcBef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11"/>
              </a:rPr>
              <a:t>5</a:t>
            </a:r>
            <a:endParaRPr sz="1400">
              <a:latin typeface="Calibri"/>
              <a:cs typeface="Calibri"/>
            </a:endParaRPr>
          </a:p>
          <a:p>
            <a:pPr marL="40640">
              <a:lnSpc>
                <a:spcPct val="100000"/>
              </a:lnSpc>
              <a:spcBef>
                <a:spcPts val="495"/>
              </a:spcBef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12"/>
              </a:rPr>
              <a:t>5</a:t>
            </a:r>
            <a:endParaRPr sz="1400">
              <a:latin typeface="Calibri"/>
              <a:cs typeface="Calibri"/>
            </a:endParaRPr>
          </a:p>
          <a:p>
            <a:pPr marL="50165">
              <a:lnSpc>
                <a:spcPct val="100000"/>
              </a:lnSpc>
              <a:spcBef>
                <a:spcPts val="495"/>
              </a:spcBef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13"/>
              </a:rPr>
              <a:t>5</a:t>
            </a:r>
            <a:endParaRPr sz="14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495"/>
              </a:spcBef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14"/>
              </a:rPr>
              <a:t>5</a:t>
            </a:r>
            <a:endParaRPr sz="1400">
              <a:latin typeface="Calibri"/>
              <a:cs typeface="Calibri"/>
            </a:endParaRPr>
          </a:p>
          <a:p>
            <a:pPr marL="50165">
              <a:lnSpc>
                <a:spcPct val="100000"/>
              </a:lnSpc>
              <a:spcBef>
                <a:spcPts val="495"/>
              </a:spcBef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15"/>
              </a:rPr>
              <a:t>5</a:t>
            </a:r>
            <a:endParaRPr sz="1400">
              <a:latin typeface="Calibri"/>
              <a:cs typeface="Calibri"/>
            </a:endParaRPr>
          </a:p>
          <a:p>
            <a:pPr marL="40640">
              <a:lnSpc>
                <a:spcPct val="100000"/>
              </a:lnSpc>
              <a:spcBef>
                <a:spcPts val="495"/>
              </a:spcBef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16"/>
              </a:rPr>
              <a:t>6</a:t>
            </a:r>
            <a:endParaRPr sz="1400">
              <a:latin typeface="Calibri"/>
              <a:cs typeface="Calibri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17"/>
              </a:rPr>
              <a:t>6</a:t>
            </a:r>
            <a:endParaRPr sz="1400">
              <a:latin typeface="Calibri"/>
              <a:cs typeface="Calibri"/>
            </a:endParaRPr>
          </a:p>
          <a:p>
            <a:pPr marL="50165">
              <a:lnSpc>
                <a:spcPct val="100000"/>
              </a:lnSpc>
              <a:spcBef>
                <a:spcPts val="500"/>
              </a:spcBef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18"/>
              </a:rPr>
              <a:t>6</a:t>
            </a:r>
            <a:endParaRPr sz="1400">
              <a:latin typeface="Calibri"/>
              <a:cs typeface="Calibri"/>
            </a:endParaRPr>
          </a:p>
          <a:p>
            <a:pPr marL="40640">
              <a:lnSpc>
                <a:spcPct val="100000"/>
              </a:lnSpc>
              <a:spcBef>
                <a:spcPts val="495"/>
              </a:spcBef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19"/>
              </a:rPr>
              <a:t>6</a:t>
            </a:r>
            <a:endParaRPr sz="1400">
              <a:latin typeface="Calibri"/>
              <a:cs typeface="Calibri"/>
            </a:endParaRPr>
          </a:p>
          <a:p>
            <a:pPr marL="40640">
              <a:lnSpc>
                <a:spcPct val="100000"/>
              </a:lnSpc>
              <a:spcBef>
                <a:spcPts val="495"/>
              </a:spcBef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0"/>
              </a:rPr>
              <a:t>6</a:t>
            </a:r>
            <a:endParaRPr sz="1400">
              <a:latin typeface="Calibri"/>
              <a:cs typeface="Calibri"/>
            </a:endParaRPr>
          </a:p>
          <a:p>
            <a:pPr marL="50165">
              <a:lnSpc>
                <a:spcPct val="100000"/>
              </a:lnSpc>
              <a:spcBef>
                <a:spcPts val="505"/>
              </a:spcBef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1"/>
              </a:rPr>
              <a:t>6</a:t>
            </a:r>
            <a:endParaRPr sz="1400">
              <a:latin typeface="Calibri"/>
              <a:cs typeface="Calibri"/>
            </a:endParaRPr>
          </a:p>
          <a:p>
            <a:pPr marL="50165">
              <a:lnSpc>
                <a:spcPct val="100000"/>
              </a:lnSpc>
              <a:spcBef>
                <a:spcPts val="484"/>
              </a:spcBef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2"/>
              </a:rPr>
              <a:t>7</a:t>
            </a:r>
            <a:endParaRPr sz="1400">
              <a:latin typeface="Calibri"/>
              <a:cs typeface="Calibri"/>
            </a:endParaRPr>
          </a:p>
          <a:p>
            <a:pPr marL="69215">
              <a:lnSpc>
                <a:spcPct val="100000"/>
              </a:lnSpc>
              <a:spcBef>
                <a:spcPts val="495"/>
              </a:spcBef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3"/>
              </a:rPr>
              <a:t>7</a:t>
            </a:r>
            <a:endParaRPr sz="1400">
              <a:latin typeface="Calibri"/>
              <a:cs typeface="Calibri"/>
            </a:endParaRPr>
          </a:p>
          <a:p>
            <a:pPr marL="78740">
              <a:lnSpc>
                <a:spcPct val="100000"/>
              </a:lnSpc>
              <a:spcBef>
                <a:spcPts val="495"/>
              </a:spcBef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4"/>
              </a:rPr>
              <a:t>7</a:t>
            </a:r>
            <a:endParaRPr sz="1400">
              <a:latin typeface="Calibri"/>
              <a:cs typeface="Calibri"/>
            </a:endParaRPr>
          </a:p>
          <a:p>
            <a:pPr marL="78740">
              <a:lnSpc>
                <a:spcPct val="100000"/>
              </a:lnSpc>
              <a:spcBef>
                <a:spcPts val="495"/>
              </a:spcBef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5"/>
              </a:rPr>
              <a:t>7</a:t>
            </a:r>
            <a:endParaRPr sz="1400">
              <a:latin typeface="Calibri"/>
              <a:cs typeface="Calibri"/>
            </a:endParaRPr>
          </a:p>
          <a:p>
            <a:pPr marL="50165">
              <a:lnSpc>
                <a:spcPct val="100000"/>
              </a:lnSpc>
              <a:spcBef>
                <a:spcPts val="495"/>
              </a:spcBef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6"/>
              </a:rPr>
              <a:t>7</a:t>
            </a:r>
            <a:endParaRPr sz="1400">
              <a:latin typeface="Calibri"/>
              <a:cs typeface="Calibri"/>
            </a:endParaRPr>
          </a:p>
          <a:p>
            <a:pPr marL="78740">
              <a:lnSpc>
                <a:spcPct val="100000"/>
              </a:lnSpc>
              <a:spcBef>
                <a:spcPts val="490"/>
              </a:spcBef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7"/>
              </a:rPr>
              <a:t>7</a:t>
            </a:r>
            <a:endParaRPr sz="14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500"/>
              </a:spcBef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8"/>
              </a:rPr>
              <a:t>7</a:t>
            </a:r>
            <a:endParaRPr sz="14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495"/>
              </a:spcBef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9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ADA0A-6C67-CAC7-C87D-BE5E41A9EB4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iNeuron.ai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35C8D-AD38-7648-FB6F-AC2676D881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842" y="174625"/>
            <a:ext cx="6082030" cy="276225"/>
            <a:chOff x="744842" y="174625"/>
            <a:chExt cx="6082030" cy="276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842" y="341820"/>
              <a:ext cx="276225" cy="1047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550" y="174625"/>
              <a:ext cx="5981700" cy="27622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98525" y="878331"/>
            <a:ext cx="5765800" cy="524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2E5394"/>
                </a:solidFill>
                <a:latin typeface="Calibri"/>
                <a:cs typeface="Calibri"/>
              </a:rPr>
              <a:t>Abstract</a:t>
            </a:r>
            <a:endParaRPr sz="1600">
              <a:latin typeface="Calibri"/>
              <a:cs typeface="Calibri"/>
            </a:endParaRPr>
          </a:p>
          <a:p>
            <a:pPr marL="12700" marR="5080" algn="just">
              <a:lnSpc>
                <a:spcPct val="101899"/>
              </a:lnSpc>
              <a:spcBef>
                <a:spcPts val="960"/>
              </a:spcBef>
            </a:pP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recent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global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situations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had</a:t>
            </a:r>
            <a:r>
              <a:rPr sz="1100" dirty="0">
                <a:latin typeface="Times New Roman"/>
                <a:cs typeface="Times New Roman"/>
              </a:rPr>
              <a:t> 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huge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impact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on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aviation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sector due to many reasons. This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impact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two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categories: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first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business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perspective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second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customers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perspective. As safety is the major reason for such impact on the aviation </a:t>
            </a:r>
            <a:r>
              <a:rPr sz="1100" spc="-10" dirty="0">
                <a:latin typeface="Times New Roman"/>
                <a:cs typeface="Times New Roman"/>
              </a:rPr>
              <a:t>sector, </a:t>
            </a:r>
            <a:r>
              <a:rPr sz="1100" spc="-5" dirty="0">
                <a:latin typeface="Times New Roman"/>
                <a:cs typeface="Times New Roman"/>
              </a:rPr>
              <a:t>the governments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around the world amended </a:t>
            </a:r>
            <a:r>
              <a:rPr sz="1100" spc="-10" dirty="0">
                <a:latin typeface="Times New Roman"/>
                <a:cs typeface="Times New Roman"/>
              </a:rPr>
              <a:t>different </a:t>
            </a:r>
            <a:r>
              <a:rPr sz="1100" spc="-5" dirty="0">
                <a:latin typeface="Times New Roman"/>
                <a:cs typeface="Times New Roman"/>
              </a:rPr>
              <a:t>rules to their respective airlines companies. These restrictions had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made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availability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flights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their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attendee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capacity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less.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Taking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all these factors in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consideration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2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cost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flight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tickets</a:t>
            </a:r>
            <a:r>
              <a:rPr sz="1100" spc="2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has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increased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varies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from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one</a:t>
            </a:r>
            <a:r>
              <a:rPr sz="1100" spc="2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place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to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other.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Booking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flight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ticket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has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split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into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two,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one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online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other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offline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bookings.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Both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these have their respective criteria for cost of the ticket, one such example is the server load and 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 of booking requests. In this machine learning implementation, we will see various factors that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impact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cost of the flight ticket and predict the appropriate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price of the ticket.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E5394"/>
                </a:solidFill>
                <a:latin typeface="Calibri"/>
                <a:cs typeface="Calibri"/>
              </a:rPr>
              <a:t>INTRODUCTION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300" spc="-10" dirty="0">
                <a:solidFill>
                  <a:srgbClr val="2E5394"/>
                </a:solidFill>
                <a:latin typeface="Calibri"/>
                <a:cs typeface="Calibri"/>
              </a:rPr>
              <a:t>Why</a:t>
            </a:r>
            <a:r>
              <a:rPr sz="1300" spc="-20" dirty="0">
                <a:solidFill>
                  <a:srgbClr val="2E5394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E5394"/>
                </a:solidFill>
                <a:latin typeface="Calibri"/>
                <a:cs typeface="Calibri"/>
              </a:rPr>
              <a:t>this</a:t>
            </a:r>
            <a:r>
              <a:rPr sz="1300" spc="-15" dirty="0">
                <a:solidFill>
                  <a:srgbClr val="2E5394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E5394"/>
                </a:solidFill>
                <a:latin typeface="Calibri"/>
                <a:cs typeface="Calibri"/>
              </a:rPr>
              <a:t>DPR</a:t>
            </a:r>
            <a:r>
              <a:rPr sz="1300" spc="-15" dirty="0">
                <a:solidFill>
                  <a:srgbClr val="2E539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5394"/>
                </a:solidFill>
                <a:latin typeface="Calibri"/>
                <a:cs typeface="Calibri"/>
              </a:rPr>
              <a:t>Documentation?</a:t>
            </a:r>
            <a:endParaRPr sz="1300">
              <a:latin typeface="Calibri"/>
              <a:cs typeface="Calibri"/>
            </a:endParaRPr>
          </a:p>
          <a:p>
            <a:pPr marL="12700" marR="5715" indent="457200" algn="just">
              <a:lnSpc>
                <a:spcPct val="100800"/>
              </a:lnSpc>
              <a:spcBef>
                <a:spcPts val="125"/>
              </a:spcBef>
            </a:pPr>
            <a:r>
              <a:rPr sz="1100" spc="-5" dirty="0">
                <a:latin typeface="Times New Roman"/>
                <a:cs typeface="Times New Roman"/>
              </a:rPr>
              <a:t>The main purpose of this DPR documentation is to add the necessary details of the project and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provide the description of the machine learning model and the written code. This also provides 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detailed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description on how the entire project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has been designed end-to-end.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35"/>
              </a:spcBef>
            </a:pPr>
            <a:r>
              <a:rPr sz="1200" i="1" spc="-15" dirty="0">
                <a:solidFill>
                  <a:srgbClr val="1F3761"/>
                </a:solidFill>
                <a:latin typeface="Calibri"/>
                <a:cs typeface="Calibri"/>
              </a:rPr>
              <a:t>Key</a:t>
            </a:r>
            <a:r>
              <a:rPr sz="1200" i="1" spc="-35" dirty="0">
                <a:solidFill>
                  <a:srgbClr val="1F3761"/>
                </a:solidFill>
                <a:latin typeface="Calibri"/>
                <a:cs typeface="Calibri"/>
              </a:rPr>
              <a:t> </a:t>
            </a:r>
            <a:r>
              <a:rPr sz="1200" i="1" spc="-5" dirty="0">
                <a:solidFill>
                  <a:srgbClr val="1F3761"/>
                </a:solidFill>
                <a:latin typeface="Calibri"/>
                <a:cs typeface="Calibri"/>
              </a:rPr>
              <a:t>points: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20"/>
              </a:spcBef>
              <a:buSzPct val="90909"/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100" spc="-5" dirty="0">
                <a:latin typeface="Times New Roman"/>
                <a:cs typeface="Times New Roman"/>
              </a:rPr>
              <a:t>Describes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design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flow</a:t>
            </a: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5"/>
              </a:spcBef>
              <a:buSzPct val="90909"/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100" spc="-5" dirty="0">
                <a:latin typeface="Times New Roman"/>
                <a:cs typeface="Times New Roman"/>
              </a:rPr>
              <a:t>Implementations</a:t>
            </a: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35"/>
              </a:spcBef>
              <a:buSzPct val="90909"/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100" spc="-5" dirty="0">
                <a:latin typeface="Times New Roman"/>
                <a:cs typeface="Times New Roman"/>
              </a:rPr>
              <a:t>Software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requirements</a:t>
            </a: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00"/>
              </a:spcBef>
              <a:buSzPct val="90909"/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100" spc="-5" dirty="0">
                <a:latin typeface="Times New Roman"/>
                <a:cs typeface="Times New Roman"/>
              </a:rPr>
              <a:t>Architecture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project</a:t>
            </a: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30"/>
              </a:spcBef>
              <a:buSzPct val="90909"/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100" spc="-5" dirty="0">
                <a:latin typeface="Times New Roman"/>
                <a:cs typeface="Times New Roman"/>
              </a:rPr>
              <a:t>Non-functional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attributes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like:</a:t>
            </a:r>
            <a:endParaRPr sz="1100">
              <a:latin typeface="Times New Roman"/>
              <a:cs typeface="Times New Roman"/>
            </a:endParaRPr>
          </a:p>
          <a:p>
            <a:pPr marL="927100" lvl="1" indent="-228600">
              <a:lnSpc>
                <a:spcPct val="100000"/>
              </a:lnSpc>
              <a:spcBef>
                <a:spcPts val="35"/>
              </a:spcBef>
              <a:buSzPct val="90909"/>
              <a:buFont typeface="Microsoft Sans Serif"/>
              <a:buChar char="●"/>
              <a:tabLst>
                <a:tab pos="926465" algn="l"/>
                <a:tab pos="927100" algn="l"/>
              </a:tabLst>
            </a:pPr>
            <a:r>
              <a:rPr sz="1100" spc="-5" dirty="0">
                <a:latin typeface="Times New Roman"/>
                <a:cs typeface="Times New Roman"/>
              </a:rPr>
              <a:t>Reusability</a:t>
            </a:r>
            <a:endParaRPr sz="1100">
              <a:latin typeface="Times New Roman"/>
              <a:cs typeface="Times New Roman"/>
            </a:endParaRPr>
          </a:p>
          <a:p>
            <a:pPr marL="927100" lvl="1" indent="-228600">
              <a:lnSpc>
                <a:spcPct val="100000"/>
              </a:lnSpc>
              <a:spcBef>
                <a:spcPts val="100"/>
              </a:spcBef>
              <a:buSzPct val="90909"/>
              <a:buFont typeface="Microsoft Sans Serif"/>
              <a:buChar char="●"/>
              <a:tabLst>
                <a:tab pos="926465" algn="l"/>
                <a:tab pos="927100" algn="l"/>
              </a:tabLst>
            </a:pPr>
            <a:r>
              <a:rPr sz="1100" spc="-5" dirty="0">
                <a:latin typeface="Times New Roman"/>
                <a:cs typeface="Times New Roman"/>
              </a:rPr>
              <a:t>Portability</a:t>
            </a:r>
            <a:endParaRPr sz="1100">
              <a:latin typeface="Times New Roman"/>
              <a:cs typeface="Times New Roman"/>
            </a:endParaRPr>
          </a:p>
          <a:p>
            <a:pPr marL="927100" lvl="1" indent="-228600">
              <a:lnSpc>
                <a:spcPct val="100000"/>
              </a:lnSpc>
              <a:spcBef>
                <a:spcPts val="125"/>
              </a:spcBef>
              <a:buSzPct val="90909"/>
              <a:buFont typeface="Microsoft Sans Serif"/>
              <a:buChar char="●"/>
              <a:tabLst>
                <a:tab pos="926465" algn="l"/>
                <a:tab pos="927100" algn="l"/>
              </a:tabLst>
            </a:pPr>
            <a:r>
              <a:rPr sz="1100" spc="-5" dirty="0">
                <a:latin typeface="Times New Roman"/>
                <a:cs typeface="Times New Roman"/>
              </a:rPr>
              <a:t>Resource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utilization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8525" y="6562216"/>
            <a:ext cx="5751195" cy="258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E5394"/>
                </a:solidFill>
                <a:latin typeface="Calibri"/>
                <a:cs typeface="Calibri"/>
              </a:rPr>
              <a:t>1</a:t>
            </a:r>
            <a:r>
              <a:rPr sz="1600" spc="-50" dirty="0">
                <a:solidFill>
                  <a:srgbClr val="2E5394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E5394"/>
                </a:solidFill>
                <a:latin typeface="Calibri"/>
                <a:cs typeface="Calibri"/>
              </a:rPr>
              <a:t>Description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alibri"/>
              <a:cs typeface="Calibri"/>
            </a:endParaRPr>
          </a:p>
          <a:p>
            <a:pPr marL="260350" lvl="1" indent="-247650">
              <a:lnSpc>
                <a:spcPct val="100000"/>
              </a:lnSpc>
              <a:buAutoNum type="arabicPeriod"/>
              <a:tabLst>
                <a:tab pos="260350" algn="l"/>
              </a:tabLst>
            </a:pPr>
            <a:r>
              <a:rPr sz="1300" spc="-10" dirty="0">
                <a:solidFill>
                  <a:srgbClr val="2E5394"/>
                </a:solidFill>
                <a:latin typeface="Calibri"/>
                <a:cs typeface="Calibri"/>
              </a:rPr>
              <a:t>Problem</a:t>
            </a:r>
            <a:r>
              <a:rPr sz="1300" spc="-35" dirty="0">
                <a:solidFill>
                  <a:srgbClr val="2E539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5394"/>
                </a:solidFill>
                <a:latin typeface="Calibri"/>
                <a:cs typeface="Calibri"/>
              </a:rPr>
              <a:t>Perspective</a:t>
            </a:r>
            <a:endParaRPr sz="1300">
              <a:latin typeface="Calibri"/>
              <a:cs typeface="Calibri"/>
            </a:endParaRPr>
          </a:p>
          <a:p>
            <a:pPr marL="12700" marR="5080" indent="457200" algn="just">
              <a:lnSpc>
                <a:spcPct val="101099"/>
              </a:lnSpc>
              <a:spcBef>
                <a:spcPts val="925"/>
              </a:spcBef>
            </a:pPr>
            <a:r>
              <a:rPr sz="1100" spc="-5" dirty="0">
                <a:latin typeface="Times New Roman"/>
                <a:cs typeface="Times New Roman"/>
              </a:rPr>
              <a:t>The flight fare prediction is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machine learning model which helps us to predict the cost of 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flight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ticket and helps the users to know the cost of their </a:t>
            </a:r>
            <a:r>
              <a:rPr sz="1100" spc="-15" dirty="0">
                <a:latin typeface="Times New Roman"/>
                <a:cs typeface="Times New Roman"/>
              </a:rPr>
              <a:t>journey.</a:t>
            </a:r>
            <a:endParaRPr sz="110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spcBef>
                <a:spcPts val="795"/>
              </a:spcBef>
              <a:buAutoNum type="arabicPeriod" startAt="2"/>
              <a:tabLst>
                <a:tab pos="260350" algn="l"/>
              </a:tabLst>
            </a:pPr>
            <a:r>
              <a:rPr sz="1300" spc="-10" dirty="0">
                <a:solidFill>
                  <a:srgbClr val="2E5394"/>
                </a:solidFill>
                <a:latin typeface="Calibri"/>
                <a:cs typeface="Calibri"/>
              </a:rPr>
              <a:t>Problem</a:t>
            </a:r>
            <a:r>
              <a:rPr sz="1300" spc="-35" dirty="0">
                <a:solidFill>
                  <a:srgbClr val="2E539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5394"/>
                </a:solidFill>
                <a:latin typeface="Calibri"/>
                <a:cs typeface="Calibri"/>
              </a:rPr>
              <a:t>Statement</a:t>
            </a:r>
            <a:endParaRPr sz="1300">
              <a:latin typeface="Calibri"/>
              <a:cs typeface="Calibri"/>
            </a:endParaRPr>
          </a:p>
          <a:p>
            <a:pPr marL="12700" marR="5080" indent="457200" algn="just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Times New Roman"/>
                <a:cs typeface="Times New Roman"/>
              </a:rPr>
              <a:t>The main goal of the project is to create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user interface which provides the cost of the flight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ticket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by taking certain input from the user like date of </a:t>
            </a:r>
            <a:r>
              <a:rPr sz="1100" spc="-15" dirty="0">
                <a:latin typeface="Times New Roman"/>
                <a:cs typeface="Times New Roman"/>
              </a:rPr>
              <a:t>journey,</a:t>
            </a:r>
            <a:r>
              <a:rPr sz="1100" spc="-5" dirty="0">
                <a:latin typeface="Times New Roman"/>
                <a:cs typeface="Times New Roman"/>
              </a:rPr>
              <a:t> onboard location and destination etc.</a:t>
            </a:r>
            <a:endParaRPr sz="110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spcBef>
                <a:spcPts val="800"/>
              </a:spcBef>
              <a:buAutoNum type="arabicPeriod" startAt="3"/>
              <a:tabLst>
                <a:tab pos="260350" algn="l"/>
              </a:tabLst>
            </a:pPr>
            <a:r>
              <a:rPr sz="1300" spc="-10" dirty="0">
                <a:solidFill>
                  <a:srgbClr val="2E5394"/>
                </a:solidFill>
                <a:latin typeface="Calibri"/>
                <a:cs typeface="Calibri"/>
              </a:rPr>
              <a:t>Proposed</a:t>
            </a:r>
            <a:r>
              <a:rPr sz="1300" spc="-35" dirty="0">
                <a:solidFill>
                  <a:srgbClr val="2E5394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E5394"/>
                </a:solidFill>
                <a:latin typeface="Calibri"/>
                <a:cs typeface="Calibri"/>
              </a:rPr>
              <a:t>Solution</a:t>
            </a:r>
            <a:endParaRPr sz="1300">
              <a:latin typeface="Calibri"/>
              <a:cs typeface="Calibri"/>
            </a:endParaRPr>
          </a:p>
          <a:p>
            <a:pPr marL="12700" marR="5080" indent="457200" algn="just">
              <a:lnSpc>
                <a:spcPct val="100899"/>
              </a:lnSpc>
              <a:spcBef>
                <a:spcPts val="95"/>
              </a:spcBef>
            </a:pPr>
            <a:r>
              <a:rPr sz="1100" spc="-5" dirty="0">
                <a:latin typeface="Times New Roman"/>
                <a:cs typeface="Times New Roman"/>
              </a:rPr>
              <a:t>The solution proposed to take the required input of user from the created interface and process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all the provided data to meet the requirements of the machine learning model and finally display 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output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saying so and so amount is the predicted cost.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4EB809-9A44-B9FB-3BEE-D200F2E7C4F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iNeuron.ai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EF63A6-64D3-DFAE-27E1-D0ABECF6A0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98525" y="906526"/>
            <a:ext cx="5755640" cy="399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2E5394"/>
                </a:solidFill>
                <a:latin typeface="Times New Roman"/>
                <a:cs typeface="Times New Roman"/>
              </a:rPr>
              <a:t>1.4</a:t>
            </a:r>
            <a:r>
              <a:rPr sz="1300" spc="-30" dirty="0">
                <a:solidFill>
                  <a:srgbClr val="2E5394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E5394"/>
                </a:solidFill>
                <a:latin typeface="Times New Roman"/>
                <a:cs typeface="Times New Roman"/>
              </a:rPr>
              <a:t>Solution</a:t>
            </a:r>
            <a:r>
              <a:rPr sz="1300" spc="-30" dirty="0">
                <a:solidFill>
                  <a:srgbClr val="2E5394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E5394"/>
                </a:solidFill>
                <a:latin typeface="Times New Roman"/>
                <a:cs typeface="Times New Roman"/>
              </a:rPr>
              <a:t>Improvements</a:t>
            </a:r>
            <a:endParaRPr sz="130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01099"/>
              </a:lnSpc>
              <a:spcBef>
                <a:spcPts val="810"/>
              </a:spcBef>
            </a:pPr>
            <a:r>
              <a:rPr sz="1100" spc="-45" dirty="0">
                <a:latin typeface="Times New Roman"/>
                <a:cs typeface="Times New Roman"/>
              </a:rPr>
              <a:t>We </a:t>
            </a:r>
            <a:r>
              <a:rPr sz="1100" spc="-5" dirty="0">
                <a:latin typeface="Times New Roman"/>
                <a:cs typeface="Times New Roman"/>
              </a:rPr>
              <a:t>can even predict the cost of ticket considering whether is it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5" dirty="0">
                <a:latin typeface="Times New Roman"/>
                <a:cs typeface="Times New Roman"/>
              </a:rPr>
              <a:t>weekday, </a:t>
            </a:r>
            <a:r>
              <a:rPr sz="1100" spc="-5" dirty="0">
                <a:latin typeface="Times New Roman"/>
                <a:cs typeface="Times New Roman"/>
              </a:rPr>
              <a:t>holiday season or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other social reasons. But considering from the perspective of business, if we process such data and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predict the cost of the discounted ticket it will bring some loss to the airlines </a:t>
            </a:r>
            <a:r>
              <a:rPr sz="1100" spc="-15" dirty="0">
                <a:latin typeface="Times New Roman"/>
                <a:cs typeface="Times New Roman"/>
              </a:rPr>
              <a:t>company. </a:t>
            </a:r>
            <a:r>
              <a:rPr sz="1100" spc="-5" dirty="0">
                <a:latin typeface="Times New Roman"/>
                <a:cs typeface="Times New Roman"/>
              </a:rPr>
              <a:t>Hence this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method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 not considered.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lain" startAt="2"/>
              <a:tabLst>
                <a:tab pos="165100" algn="l"/>
              </a:tabLst>
            </a:pPr>
            <a:r>
              <a:rPr sz="1600" spc="-25" dirty="0">
                <a:solidFill>
                  <a:srgbClr val="2E5394"/>
                </a:solidFill>
                <a:latin typeface="Calibri"/>
                <a:cs typeface="Calibri"/>
              </a:rPr>
              <a:t>Technical</a:t>
            </a:r>
            <a:r>
              <a:rPr sz="1600" spc="-30" dirty="0">
                <a:solidFill>
                  <a:srgbClr val="2E539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E5394"/>
                </a:solidFill>
                <a:latin typeface="Calibri"/>
                <a:cs typeface="Calibri"/>
              </a:rPr>
              <a:t>Requirements</a:t>
            </a:r>
            <a:endParaRPr sz="1600">
              <a:latin typeface="Calibri"/>
              <a:cs typeface="Calibri"/>
            </a:endParaRPr>
          </a:p>
          <a:p>
            <a:pPr marL="12700" marR="5080" indent="457200" algn="just">
              <a:lnSpc>
                <a:spcPct val="102299"/>
              </a:lnSpc>
              <a:spcBef>
                <a:spcPts val="165"/>
              </a:spcBef>
            </a:pPr>
            <a:r>
              <a:rPr sz="1100" spc="-5" dirty="0">
                <a:latin typeface="Times New Roman"/>
                <a:cs typeface="Times New Roman"/>
              </a:rPr>
              <a:t>There are no hardware requirements required for using this application, the user must have an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interactive device which has access to the internet and must have the basic understanding of providing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input. And for the backend part the server must run all the software that is required for 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processing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provided data and to display 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results.</a:t>
            </a:r>
            <a:endParaRPr sz="110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60350" algn="l"/>
              </a:tabLst>
            </a:pPr>
            <a:r>
              <a:rPr sz="1300" spc="-30" dirty="0">
                <a:solidFill>
                  <a:srgbClr val="2E5394"/>
                </a:solidFill>
                <a:latin typeface="Calibri"/>
                <a:cs typeface="Calibri"/>
              </a:rPr>
              <a:t>Tools</a:t>
            </a:r>
            <a:r>
              <a:rPr sz="1300" spc="-40" dirty="0">
                <a:solidFill>
                  <a:srgbClr val="2E5394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E5394"/>
                </a:solidFill>
                <a:latin typeface="Calibri"/>
                <a:cs typeface="Calibri"/>
              </a:rPr>
              <a:t>Used</a:t>
            </a:r>
            <a:endParaRPr sz="1300">
              <a:latin typeface="Calibri"/>
              <a:cs typeface="Calibri"/>
            </a:endParaRPr>
          </a:p>
          <a:p>
            <a:pPr marL="936625" marR="430530" lvl="2" indent="-228600">
              <a:lnSpc>
                <a:spcPts val="1310"/>
              </a:lnSpc>
              <a:spcBef>
                <a:spcPts val="200"/>
              </a:spcBef>
              <a:buSzPct val="90909"/>
              <a:buFont typeface="Microsoft Sans Serif"/>
              <a:buChar char="●"/>
              <a:tabLst>
                <a:tab pos="935990" algn="l"/>
                <a:tab pos="936625" algn="l"/>
              </a:tabLst>
            </a:pPr>
            <a:r>
              <a:rPr sz="1100" spc="-5" dirty="0">
                <a:latin typeface="Times New Roman"/>
                <a:cs typeface="Times New Roman"/>
              </a:rPr>
              <a:t>Python 3.9 is used as the programming language and frame works like </a:t>
            </a:r>
            <a:r>
              <a:rPr sz="1100" spc="-20" dirty="0">
                <a:latin typeface="Times New Roman"/>
                <a:cs typeface="Times New Roman"/>
              </a:rPr>
              <a:t>numpy,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pandas,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sklearn and other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modules for building 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model.</a:t>
            </a:r>
            <a:endParaRPr sz="1100">
              <a:latin typeface="Times New Roman"/>
              <a:cs typeface="Times New Roman"/>
            </a:endParaRPr>
          </a:p>
          <a:p>
            <a:pPr marL="936625" lvl="2" indent="-228600">
              <a:lnSpc>
                <a:spcPts val="1310"/>
              </a:lnSpc>
              <a:buSzPct val="90909"/>
              <a:buFont typeface="Microsoft Sans Serif"/>
              <a:buChar char="●"/>
              <a:tabLst>
                <a:tab pos="935990" algn="l"/>
                <a:tab pos="936625" algn="l"/>
              </a:tabLst>
            </a:pPr>
            <a:r>
              <a:rPr sz="1100" spc="-5" dirty="0">
                <a:latin typeface="Times New Roman"/>
                <a:cs typeface="Times New Roman"/>
              </a:rPr>
              <a:t>PyCharm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IDE.</a:t>
            </a:r>
            <a:endParaRPr sz="1100">
              <a:latin typeface="Times New Roman"/>
              <a:cs typeface="Times New Roman"/>
            </a:endParaRPr>
          </a:p>
          <a:p>
            <a:pPr marL="936625" lvl="2" indent="-228600">
              <a:lnSpc>
                <a:spcPct val="100000"/>
              </a:lnSpc>
              <a:spcBef>
                <a:spcPts val="35"/>
              </a:spcBef>
              <a:buSzPct val="90909"/>
              <a:buFont typeface="Microsoft Sans Serif"/>
              <a:buChar char="●"/>
              <a:tabLst>
                <a:tab pos="935990" algn="l"/>
                <a:tab pos="936625" algn="l"/>
              </a:tabLst>
            </a:pP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visualizations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seaborn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parts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matplotlib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used.</a:t>
            </a:r>
            <a:endParaRPr sz="1100">
              <a:latin typeface="Times New Roman"/>
              <a:cs typeface="Times New Roman"/>
            </a:endParaRPr>
          </a:p>
          <a:p>
            <a:pPr marL="936625" lvl="2" indent="-228600">
              <a:lnSpc>
                <a:spcPct val="100000"/>
              </a:lnSpc>
              <a:spcBef>
                <a:spcPts val="100"/>
              </a:spcBef>
              <a:buSzPct val="90909"/>
              <a:buFont typeface="Microsoft Sans Serif"/>
              <a:buChar char="●"/>
              <a:tabLst>
                <a:tab pos="935990" algn="l"/>
                <a:tab pos="936625" algn="l"/>
              </a:tabLst>
            </a:pP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data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collection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Cassandra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database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used.</a:t>
            </a:r>
            <a:endParaRPr sz="1100">
              <a:latin typeface="Times New Roman"/>
              <a:cs typeface="Times New Roman"/>
            </a:endParaRPr>
          </a:p>
          <a:p>
            <a:pPr marL="936625" lvl="2" indent="-228600">
              <a:lnSpc>
                <a:spcPct val="100000"/>
              </a:lnSpc>
              <a:spcBef>
                <a:spcPts val="35"/>
              </a:spcBef>
              <a:buSzPct val="90909"/>
              <a:buFont typeface="Microsoft Sans Serif"/>
              <a:buChar char="●"/>
              <a:tabLst>
                <a:tab pos="935990" algn="l"/>
                <a:tab pos="936625" algn="l"/>
              </a:tabLst>
            </a:pPr>
            <a:r>
              <a:rPr sz="1100" spc="-5" dirty="0">
                <a:latin typeface="Times New Roman"/>
                <a:cs typeface="Times New Roman"/>
              </a:rPr>
              <a:t>Front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development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done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HTML/CSS.</a:t>
            </a:r>
            <a:endParaRPr sz="1100">
              <a:latin typeface="Times New Roman"/>
              <a:cs typeface="Times New Roman"/>
            </a:endParaRPr>
          </a:p>
          <a:p>
            <a:pPr marL="936625" lvl="2" indent="-228600">
              <a:lnSpc>
                <a:spcPct val="100000"/>
              </a:lnSpc>
              <a:spcBef>
                <a:spcPts val="100"/>
              </a:spcBef>
              <a:buSzPct val="90909"/>
              <a:buFont typeface="Microsoft Sans Serif"/>
              <a:buChar char="●"/>
              <a:tabLst>
                <a:tab pos="935990" algn="l"/>
                <a:tab pos="936625" algn="l"/>
              </a:tabLst>
            </a:pPr>
            <a:r>
              <a:rPr sz="1100" spc="-5" dirty="0">
                <a:latin typeface="Times New Roman"/>
                <a:cs typeface="Times New Roman"/>
              </a:rPr>
              <a:t>Flask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both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data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backend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deployment.</a:t>
            </a:r>
            <a:endParaRPr sz="1100">
              <a:latin typeface="Times New Roman"/>
              <a:cs typeface="Times New Roman"/>
            </a:endParaRPr>
          </a:p>
          <a:p>
            <a:pPr marL="936625" lvl="2" indent="-228600">
              <a:lnSpc>
                <a:spcPct val="100000"/>
              </a:lnSpc>
              <a:spcBef>
                <a:spcPts val="30"/>
              </a:spcBef>
              <a:buSzPct val="90909"/>
              <a:buFont typeface="Microsoft Sans Serif"/>
              <a:buChar char="●"/>
              <a:tabLst>
                <a:tab pos="935990" algn="l"/>
                <a:tab pos="936625" algn="l"/>
              </a:tabLst>
            </a:pPr>
            <a:r>
              <a:rPr sz="1100" spc="-5" dirty="0">
                <a:latin typeface="Times New Roman"/>
                <a:cs typeface="Times New Roman"/>
              </a:rPr>
              <a:t>GitHub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version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control.</a:t>
            </a:r>
            <a:endParaRPr sz="1100">
              <a:latin typeface="Times New Roman"/>
              <a:cs typeface="Times New Roman"/>
            </a:endParaRPr>
          </a:p>
          <a:p>
            <a:pPr marL="936625" lvl="2" indent="-228600">
              <a:lnSpc>
                <a:spcPct val="100000"/>
              </a:lnSpc>
              <a:spcBef>
                <a:spcPts val="50"/>
              </a:spcBef>
              <a:buSzPct val="90909"/>
              <a:buFont typeface="Microsoft Sans Serif"/>
              <a:buChar char="●"/>
              <a:tabLst>
                <a:tab pos="935990" algn="l"/>
                <a:tab pos="936625" algn="l"/>
              </a:tabLst>
            </a:pPr>
            <a:r>
              <a:rPr sz="1100" spc="-5" dirty="0">
                <a:latin typeface="Times New Roman"/>
                <a:cs typeface="Times New Roman"/>
              </a:rPr>
              <a:t>Heroku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deployment.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8525" y="5317154"/>
            <a:ext cx="5763895" cy="24714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300"/>
              </a:spcBef>
              <a:buAutoNum type="arabicPlain" startAt="3"/>
              <a:tabLst>
                <a:tab pos="165100" algn="l"/>
              </a:tabLst>
            </a:pPr>
            <a:r>
              <a:rPr sz="1600" spc="-10" dirty="0">
                <a:solidFill>
                  <a:srgbClr val="2E5394"/>
                </a:solidFill>
                <a:latin typeface="Calibri"/>
                <a:cs typeface="Calibri"/>
              </a:rPr>
              <a:t>Data</a:t>
            </a:r>
            <a:r>
              <a:rPr sz="1600" spc="-45" dirty="0">
                <a:solidFill>
                  <a:srgbClr val="2E539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E5394"/>
                </a:solidFill>
                <a:latin typeface="Calibri"/>
                <a:cs typeface="Calibri"/>
              </a:rPr>
              <a:t>Requirements</a:t>
            </a:r>
            <a:endParaRPr sz="1600">
              <a:latin typeface="Calibri"/>
              <a:cs typeface="Calibri"/>
            </a:endParaRPr>
          </a:p>
          <a:p>
            <a:pPr marL="12700" marR="5080" indent="457200" algn="just">
              <a:lnSpc>
                <a:spcPct val="102299"/>
              </a:lnSpc>
              <a:spcBef>
                <a:spcPts val="110"/>
              </a:spcBef>
            </a:pPr>
            <a:r>
              <a:rPr sz="1100" spc="-5" dirty="0">
                <a:latin typeface="Times New Roman"/>
                <a:cs typeface="Times New Roman"/>
              </a:rPr>
              <a:t>The data requirement is completely based on the problem statement. And the data set is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available on the Kaggle in the form of excel sheet(.xlsx). As the main theme of the project is to get 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experience of real time problems, we are again importing the data into the Cassandra data base and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exporting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 into csv format.</a:t>
            </a:r>
            <a:endParaRPr sz="110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260350" algn="l"/>
              </a:tabLst>
            </a:pPr>
            <a:r>
              <a:rPr sz="1300" spc="-10" dirty="0">
                <a:solidFill>
                  <a:srgbClr val="2E5394"/>
                </a:solidFill>
                <a:latin typeface="Calibri"/>
                <a:cs typeface="Calibri"/>
              </a:rPr>
              <a:t>Data</a:t>
            </a:r>
            <a:r>
              <a:rPr sz="1300" spc="-15" dirty="0">
                <a:solidFill>
                  <a:srgbClr val="2E539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5394"/>
                </a:solidFill>
                <a:latin typeface="Calibri"/>
                <a:cs typeface="Calibri"/>
              </a:rPr>
              <a:t>Gathering from </a:t>
            </a:r>
            <a:r>
              <a:rPr sz="1300" spc="-5" dirty="0">
                <a:solidFill>
                  <a:srgbClr val="2E5394"/>
                </a:solidFill>
                <a:latin typeface="Calibri"/>
                <a:cs typeface="Calibri"/>
              </a:rPr>
              <a:t>Main</a:t>
            </a:r>
            <a:r>
              <a:rPr sz="1300" spc="-10" dirty="0">
                <a:solidFill>
                  <a:srgbClr val="2E5394"/>
                </a:solidFill>
                <a:latin typeface="Calibri"/>
                <a:cs typeface="Calibri"/>
              </a:rPr>
              <a:t> Source</a:t>
            </a:r>
            <a:endParaRPr sz="1300">
              <a:latin typeface="Calibri"/>
              <a:cs typeface="Calibri"/>
            </a:endParaRPr>
          </a:p>
          <a:p>
            <a:pPr marL="12700" marR="19050" indent="457200" algn="just">
              <a:lnSpc>
                <a:spcPct val="100000"/>
              </a:lnSpc>
              <a:spcBef>
                <a:spcPts val="120"/>
              </a:spcBef>
            </a:pPr>
            <a:r>
              <a:rPr sz="1100" spc="-5" dirty="0">
                <a:latin typeface="Times New Roman"/>
                <a:cs typeface="Times New Roman"/>
              </a:rPr>
              <a:t>The data for the current project is being gathered from Kaggle dataset, the link to the data is: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https://</a:t>
            </a:r>
            <a:r>
              <a:rPr sz="1100" spc="-10" dirty="0">
                <a:latin typeface="Times New Roman"/>
                <a:cs typeface="Times New Roman"/>
                <a:hlinkClick r:id="rId2"/>
              </a:rPr>
              <a:t>www.kaggle.com/nikhilmittal/flight-fare-prediction-mh</a:t>
            </a:r>
            <a:endParaRPr sz="110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spcBef>
                <a:spcPts val="805"/>
              </a:spcBef>
              <a:buAutoNum type="arabicPeriod" startAt="2"/>
              <a:tabLst>
                <a:tab pos="260350" algn="l"/>
              </a:tabLst>
            </a:pPr>
            <a:r>
              <a:rPr sz="1300" spc="-10" dirty="0">
                <a:solidFill>
                  <a:srgbClr val="2E5394"/>
                </a:solidFill>
                <a:latin typeface="Calibri"/>
                <a:cs typeface="Calibri"/>
              </a:rPr>
              <a:t>Data</a:t>
            </a:r>
            <a:r>
              <a:rPr sz="1300" spc="-45" dirty="0">
                <a:solidFill>
                  <a:srgbClr val="2E5394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E5394"/>
                </a:solidFill>
                <a:latin typeface="Calibri"/>
                <a:cs typeface="Calibri"/>
              </a:rPr>
              <a:t>Description</a:t>
            </a:r>
            <a:endParaRPr sz="1300">
              <a:latin typeface="Calibri"/>
              <a:cs typeface="Calibri"/>
            </a:endParaRPr>
          </a:p>
          <a:p>
            <a:pPr marL="12700" marR="13335" indent="457200" algn="just">
              <a:lnSpc>
                <a:spcPct val="101299"/>
              </a:lnSpc>
              <a:spcBef>
                <a:spcPts val="80"/>
              </a:spcBef>
            </a:pPr>
            <a:r>
              <a:rPr sz="1100" spc="-5" dirty="0">
                <a:latin typeface="Times New Roman"/>
                <a:cs typeface="Times New Roman"/>
              </a:rPr>
              <a:t>There are about 10k+ records of flight information such as airlines, data of </a:t>
            </a:r>
            <a:r>
              <a:rPr sz="1100" spc="-15" dirty="0">
                <a:latin typeface="Times New Roman"/>
                <a:cs typeface="Times New Roman"/>
              </a:rPr>
              <a:t>journey, </a:t>
            </a:r>
            <a:r>
              <a:rPr sz="1100" spc="-5" dirty="0">
                <a:latin typeface="Times New Roman"/>
                <a:cs typeface="Times New Roman"/>
              </a:rPr>
              <a:t>source,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destination, departure time, arrival time, duration, total stops, additional information, and price.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glance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 the dataset is shown below: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225" y="7889875"/>
            <a:ext cx="5314950" cy="1647825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FD9AE-98B6-BA51-5186-906682928A7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iNeuron.ai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30FC3-A3AF-85A8-4EF6-CC76E06B2D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98525" y="889104"/>
            <a:ext cx="5764530" cy="403923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60350" lvl="1" indent="-247650">
              <a:lnSpc>
                <a:spcPct val="100000"/>
              </a:lnSpc>
              <a:spcBef>
                <a:spcPts val="254"/>
              </a:spcBef>
              <a:buAutoNum type="arabicPeriod" startAt="3"/>
              <a:tabLst>
                <a:tab pos="260350" algn="l"/>
              </a:tabLst>
            </a:pPr>
            <a:r>
              <a:rPr sz="1300" spc="-5" dirty="0">
                <a:solidFill>
                  <a:srgbClr val="2E5394"/>
                </a:solidFill>
                <a:latin typeface="Calibri"/>
                <a:cs typeface="Calibri"/>
              </a:rPr>
              <a:t>Import</a:t>
            </a:r>
            <a:r>
              <a:rPr sz="1300" spc="-25" dirty="0">
                <a:solidFill>
                  <a:srgbClr val="2E539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5394"/>
                </a:solidFill>
                <a:latin typeface="Calibri"/>
                <a:cs typeface="Calibri"/>
              </a:rPr>
              <a:t>Data</a:t>
            </a:r>
            <a:r>
              <a:rPr sz="1300" spc="-20" dirty="0">
                <a:solidFill>
                  <a:srgbClr val="2E539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5394"/>
                </a:solidFill>
                <a:latin typeface="Calibri"/>
                <a:cs typeface="Calibri"/>
              </a:rPr>
              <a:t>into</a:t>
            </a:r>
            <a:r>
              <a:rPr sz="1300" spc="-20" dirty="0">
                <a:solidFill>
                  <a:srgbClr val="2E539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5394"/>
                </a:solidFill>
                <a:latin typeface="Calibri"/>
                <a:cs typeface="Calibri"/>
              </a:rPr>
              <a:t>Database</a:t>
            </a:r>
            <a:endParaRPr sz="13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Times New Roman"/>
                <a:cs typeface="Times New Roman"/>
              </a:rPr>
              <a:t>Created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 api for 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upload of the data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into the Cassandra database,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steps performed are:</a:t>
            </a:r>
            <a:endParaRPr sz="1100">
              <a:latin typeface="Times New Roman"/>
              <a:cs typeface="Times New Roman"/>
            </a:endParaRPr>
          </a:p>
          <a:p>
            <a:pPr marL="936625" lvl="2" indent="-228600">
              <a:lnSpc>
                <a:spcPct val="100000"/>
              </a:lnSpc>
              <a:spcBef>
                <a:spcPts val="775"/>
              </a:spcBef>
              <a:buSzPct val="90909"/>
              <a:buFont typeface="Microsoft Sans Serif"/>
              <a:buChar char="●"/>
              <a:tabLst>
                <a:tab pos="935990" algn="l"/>
                <a:tab pos="936625" algn="l"/>
              </a:tabLst>
            </a:pPr>
            <a:r>
              <a:rPr sz="1100" spc="-5" dirty="0">
                <a:latin typeface="Times New Roman"/>
                <a:cs typeface="Times New Roman"/>
              </a:rPr>
              <a:t>Connection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made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with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database.</a:t>
            </a:r>
            <a:endParaRPr sz="1100">
              <a:latin typeface="Times New Roman"/>
              <a:cs typeface="Times New Roman"/>
            </a:endParaRPr>
          </a:p>
          <a:p>
            <a:pPr marL="936625" lvl="2" indent="-228600">
              <a:lnSpc>
                <a:spcPct val="100000"/>
              </a:lnSpc>
              <a:spcBef>
                <a:spcPts val="65"/>
              </a:spcBef>
              <a:buSzPct val="90909"/>
              <a:buFont typeface="Microsoft Sans Serif"/>
              <a:buChar char="●"/>
              <a:tabLst>
                <a:tab pos="935990" algn="l"/>
                <a:tab pos="936625" algn="l"/>
              </a:tabLst>
            </a:pPr>
            <a:r>
              <a:rPr sz="1100" spc="-5" dirty="0">
                <a:latin typeface="Times New Roman"/>
                <a:cs typeface="Times New Roman"/>
              </a:rPr>
              <a:t>Created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database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with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name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flight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fare.</a:t>
            </a:r>
            <a:endParaRPr sz="1100">
              <a:latin typeface="Times New Roman"/>
              <a:cs typeface="Times New Roman"/>
            </a:endParaRPr>
          </a:p>
          <a:p>
            <a:pPr marL="936625" lvl="2" indent="-228600">
              <a:lnSpc>
                <a:spcPct val="100000"/>
              </a:lnSpc>
              <a:spcBef>
                <a:spcPts val="35"/>
              </a:spcBef>
              <a:buSzPct val="90909"/>
              <a:buFont typeface="Microsoft Sans Serif"/>
              <a:buChar char="●"/>
              <a:tabLst>
                <a:tab pos="935990" algn="l"/>
                <a:tab pos="936625" algn="l"/>
              </a:tabLst>
            </a:pPr>
            <a:r>
              <a:rPr sz="1100" spc="-5" dirty="0">
                <a:latin typeface="Times New Roman"/>
                <a:cs typeface="Times New Roman"/>
              </a:rPr>
              <a:t>Cqlsh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 written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creating 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data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table with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required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parameters.</a:t>
            </a:r>
            <a:endParaRPr sz="1100">
              <a:latin typeface="Times New Roman"/>
              <a:cs typeface="Times New Roman"/>
            </a:endParaRPr>
          </a:p>
          <a:p>
            <a:pPr marL="936625" marR="133985" lvl="2" indent="-228600">
              <a:lnSpc>
                <a:spcPct val="102299"/>
              </a:lnSpc>
              <a:spcBef>
                <a:spcPts val="70"/>
              </a:spcBef>
              <a:buSzPct val="90909"/>
              <a:buFont typeface="Microsoft Sans Serif"/>
              <a:buChar char="●"/>
              <a:tabLst>
                <a:tab pos="935990" algn="l"/>
                <a:tab pos="936625" algn="l"/>
              </a:tabLst>
            </a:pPr>
            <a:r>
              <a:rPr sz="1100" spc="-5" dirty="0">
                <a:latin typeface="Times New Roman"/>
                <a:cs typeface="Times New Roman"/>
              </a:rPr>
              <a:t>And </a:t>
            </a:r>
            <a:r>
              <a:rPr sz="1100" spc="-15" dirty="0">
                <a:latin typeface="Times New Roman"/>
                <a:cs typeface="Times New Roman"/>
              </a:rPr>
              <a:t>finally,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cqlsh command is written for uploading the dataset into the data table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bulk insertion.</a:t>
            </a:r>
            <a:endParaRPr sz="110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spcBef>
                <a:spcPts val="830"/>
              </a:spcBef>
              <a:buAutoNum type="arabicPeriod" startAt="4"/>
              <a:tabLst>
                <a:tab pos="260350" algn="l"/>
              </a:tabLst>
            </a:pPr>
            <a:r>
              <a:rPr sz="1300" spc="-5" dirty="0">
                <a:solidFill>
                  <a:srgbClr val="2E5394"/>
                </a:solidFill>
                <a:latin typeface="Calibri"/>
                <a:cs typeface="Calibri"/>
              </a:rPr>
              <a:t>Export</a:t>
            </a:r>
            <a:r>
              <a:rPr sz="1300" spc="-25" dirty="0">
                <a:solidFill>
                  <a:srgbClr val="2E539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5394"/>
                </a:solidFill>
                <a:latin typeface="Calibri"/>
                <a:cs typeface="Calibri"/>
              </a:rPr>
              <a:t>Data</a:t>
            </a:r>
            <a:r>
              <a:rPr sz="1300" spc="-20" dirty="0">
                <a:solidFill>
                  <a:srgbClr val="2E539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5394"/>
                </a:solidFill>
                <a:latin typeface="Calibri"/>
                <a:cs typeface="Calibri"/>
              </a:rPr>
              <a:t>from</a:t>
            </a:r>
            <a:r>
              <a:rPr sz="1300" spc="-20" dirty="0">
                <a:solidFill>
                  <a:srgbClr val="2E539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5394"/>
                </a:solidFill>
                <a:latin typeface="Calibri"/>
                <a:cs typeface="Calibri"/>
              </a:rPr>
              <a:t>Database</a:t>
            </a:r>
            <a:endParaRPr sz="1300">
              <a:latin typeface="Calibri"/>
              <a:cs typeface="Calibri"/>
            </a:endParaRPr>
          </a:p>
          <a:p>
            <a:pPr marL="12700" marR="5080" indent="457200">
              <a:lnSpc>
                <a:spcPct val="100000"/>
              </a:lnSpc>
              <a:spcBef>
                <a:spcPts val="150"/>
              </a:spcBef>
            </a:pPr>
            <a:r>
              <a:rPr sz="1100" spc="-5" dirty="0">
                <a:latin typeface="Times New Roman"/>
                <a:cs typeface="Times New Roman"/>
              </a:rPr>
              <a:t>In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above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created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api,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download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url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also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being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created,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which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downloads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data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5" dirty="0">
                <a:latin typeface="Times New Roman"/>
                <a:cs typeface="Times New Roman"/>
              </a:rPr>
              <a:t> csv file format.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2E5394"/>
                </a:solidFill>
                <a:latin typeface="Calibri"/>
                <a:cs typeface="Calibri"/>
              </a:rPr>
              <a:t>4 </a:t>
            </a:r>
            <a:r>
              <a:rPr sz="1600" spc="-10" dirty="0">
                <a:solidFill>
                  <a:srgbClr val="2E5394"/>
                </a:solidFill>
                <a:latin typeface="Calibri"/>
                <a:cs typeface="Calibri"/>
              </a:rPr>
              <a:t>Data</a:t>
            </a:r>
            <a:r>
              <a:rPr sz="1600" spc="-25" dirty="0">
                <a:solidFill>
                  <a:srgbClr val="2E539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E5394"/>
                </a:solidFill>
                <a:latin typeface="Calibri"/>
                <a:cs typeface="Calibri"/>
              </a:rPr>
              <a:t>Pre-Processing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19"/>
              </a:spcBef>
            </a:pPr>
            <a:r>
              <a:rPr sz="1100" spc="-5" dirty="0">
                <a:latin typeface="Times New Roman"/>
                <a:cs typeface="Times New Roman"/>
              </a:rPr>
              <a:t>Steps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performed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pre-processing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are:</a:t>
            </a:r>
            <a:endParaRPr sz="1100">
              <a:latin typeface="Times New Roman"/>
              <a:cs typeface="Times New Roman"/>
            </a:endParaRPr>
          </a:p>
          <a:p>
            <a:pPr marL="1155700" marR="92075" indent="-228600">
              <a:lnSpc>
                <a:spcPct val="100000"/>
              </a:lnSpc>
              <a:spcBef>
                <a:spcPts val="795"/>
              </a:spcBef>
              <a:buSzPct val="90909"/>
              <a:buFont typeface="Microsoft Sans Serif"/>
              <a:buChar char="●"/>
              <a:tabLst>
                <a:tab pos="1155065" algn="l"/>
                <a:tab pos="1155700" algn="l"/>
              </a:tabLst>
            </a:pPr>
            <a:r>
              <a:rPr sz="1100" spc="-5" dirty="0">
                <a:latin typeface="Times New Roman"/>
                <a:cs typeface="Times New Roman"/>
              </a:rPr>
              <a:t>First the data types are being checked and found only the price column is of type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integer.</a:t>
            </a:r>
            <a:endParaRPr sz="1100">
              <a:latin typeface="Times New Roman"/>
              <a:cs typeface="Times New Roman"/>
            </a:endParaRPr>
          </a:p>
          <a:p>
            <a:pPr marL="1155700" indent="-228600">
              <a:lnSpc>
                <a:spcPct val="100000"/>
              </a:lnSpc>
              <a:spcBef>
                <a:spcPts val="25"/>
              </a:spcBef>
              <a:buSzPct val="90909"/>
              <a:buFont typeface="Microsoft Sans Serif"/>
              <a:buChar char="●"/>
              <a:tabLst>
                <a:tab pos="1155065" algn="l"/>
                <a:tab pos="1155700" algn="l"/>
              </a:tabLst>
            </a:pPr>
            <a:r>
              <a:rPr sz="1100" spc="-5" dirty="0">
                <a:latin typeface="Times New Roman"/>
                <a:cs typeface="Times New Roman"/>
              </a:rPr>
              <a:t>Checked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 null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values as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there are few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null values,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those rows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are dropped.</a:t>
            </a:r>
            <a:endParaRPr sz="1100">
              <a:latin typeface="Times New Roman"/>
              <a:cs typeface="Times New Roman"/>
            </a:endParaRPr>
          </a:p>
          <a:p>
            <a:pPr marL="1155700" indent="-228600">
              <a:lnSpc>
                <a:spcPct val="100000"/>
              </a:lnSpc>
              <a:spcBef>
                <a:spcPts val="30"/>
              </a:spcBef>
              <a:buSzPct val="90909"/>
              <a:buFont typeface="Microsoft Sans Serif"/>
              <a:buChar char="●"/>
              <a:tabLst>
                <a:tab pos="1155065" algn="l"/>
                <a:tab pos="1155700" algn="l"/>
              </a:tabLst>
            </a:pPr>
            <a:r>
              <a:rPr sz="1100" spc="-5" dirty="0">
                <a:latin typeface="Times New Roman"/>
                <a:cs typeface="Times New Roman"/>
              </a:rPr>
              <a:t>Converted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required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columns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date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time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format.</a:t>
            </a:r>
            <a:endParaRPr sz="1100">
              <a:latin typeface="Times New Roman"/>
              <a:cs typeface="Times New Roman"/>
            </a:endParaRPr>
          </a:p>
          <a:p>
            <a:pPr marL="1155700" indent="-228600">
              <a:lnSpc>
                <a:spcPct val="100000"/>
              </a:lnSpc>
              <a:spcBef>
                <a:spcPts val="30"/>
              </a:spcBef>
              <a:buSzPct val="90909"/>
              <a:buFont typeface="Microsoft Sans Serif"/>
              <a:buChar char="●"/>
              <a:tabLst>
                <a:tab pos="1155065" algn="l"/>
                <a:tab pos="1155700" algn="l"/>
              </a:tabLst>
            </a:pPr>
            <a:r>
              <a:rPr sz="1100" spc="-5" dirty="0">
                <a:latin typeface="Times New Roman"/>
                <a:cs typeface="Times New Roman"/>
              </a:rPr>
              <a:t>Performed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one-hot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encoding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required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columns.</a:t>
            </a:r>
            <a:endParaRPr sz="1100">
              <a:latin typeface="Times New Roman"/>
              <a:cs typeface="Times New Roman"/>
            </a:endParaRPr>
          </a:p>
          <a:p>
            <a:pPr marL="1155700" indent="-228600">
              <a:lnSpc>
                <a:spcPct val="100000"/>
              </a:lnSpc>
              <a:spcBef>
                <a:spcPts val="50"/>
              </a:spcBef>
              <a:buSzPct val="90909"/>
              <a:buFont typeface="Microsoft Sans Serif"/>
              <a:buChar char="●"/>
              <a:tabLst>
                <a:tab pos="1155065" algn="l"/>
                <a:tab pos="1155700" algn="l"/>
              </a:tabLst>
            </a:pPr>
            <a:r>
              <a:rPr sz="1100" spc="-5" dirty="0">
                <a:latin typeface="Times New Roman"/>
                <a:cs typeface="Times New Roman"/>
              </a:rPr>
              <a:t>Scaling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performed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required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data.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100" spc="-5" dirty="0">
                <a:latin typeface="Times New Roman"/>
                <a:cs typeface="Times New Roman"/>
              </a:rPr>
              <a:t>And,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data is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 passing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machine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learning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algorithm.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8525" y="5535421"/>
            <a:ext cx="5766435" cy="2300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100"/>
              </a:spcBef>
              <a:buAutoNum type="arabicPlain" startAt="5"/>
              <a:tabLst>
                <a:tab pos="165100" algn="l"/>
              </a:tabLst>
            </a:pPr>
            <a:r>
              <a:rPr sz="1600" spc="-5" dirty="0">
                <a:solidFill>
                  <a:srgbClr val="2E5394"/>
                </a:solidFill>
                <a:latin typeface="Calibri"/>
                <a:cs typeface="Calibri"/>
              </a:rPr>
              <a:t>Design</a:t>
            </a:r>
            <a:r>
              <a:rPr sz="1600" spc="-45" dirty="0">
                <a:solidFill>
                  <a:srgbClr val="2E5394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E5394"/>
                </a:solidFill>
                <a:latin typeface="Calibri"/>
                <a:cs typeface="Calibri"/>
              </a:rPr>
              <a:t>Flow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2E5394"/>
              </a:buClr>
              <a:buFont typeface="Calibri"/>
              <a:buAutoNum type="arabicPlain" startAt="5"/>
            </a:pPr>
            <a:endParaRPr sz="2000">
              <a:latin typeface="Calibri"/>
              <a:cs typeface="Calibri"/>
            </a:endParaRPr>
          </a:p>
          <a:p>
            <a:pPr marL="260350" lvl="1" indent="-247650">
              <a:lnSpc>
                <a:spcPct val="100000"/>
              </a:lnSpc>
              <a:buAutoNum type="arabicPeriod"/>
              <a:tabLst>
                <a:tab pos="260350" algn="l"/>
              </a:tabLst>
            </a:pPr>
            <a:r>
              <a:rPr sz="1300" spc="-5" dirty="0">
                <a:solidFill>
                  <a:srgbClr val="2E5394"/>
                </a:solidFill>
                <a:latin typeface="Calibri"/>
                <a:cs typeface="Calibri"/>
              </a:rPr>
              <a:t>Modeling</a:t>
            </a:r>
            <a:endParaRPr sz="1300">
              <a:latin typeface="Calibri"/>
              <a:cs typeface="Calibri"/>
            </a:endParaRPr>
          </a:p>
          <a:p>
            <a:pPr marL="12700" marR="5080" indent="457200" algn="just">
              <a:lnSpc>
                <a:spcPct val="101800"/>
              </a:lnSpc>
              <a:spcBef>
                <a:spcPts val="100"/>
              </a:spcBef>
            </a:pP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pre-processed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data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visualized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 all the required insights are being drawn.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Although from the drawn insights, the data is randomly spread but still modeling is performed with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different </a:t>
            </a:r>
            <a:r>
              <a:rPr sz="1100" spc="-5" dirty="0">
                <a:latin typeface="Times New Roman"/>
                <a:cs typeface="Times New Roman"/>
              </a:rPr>
              <a:t>machine learning algorithms to make sure we cover all the possibilities. And </a:t>
            </a:r>
            <a:r>
              <a:rPr sz="1100" spc="-15" dirty="0">
                <a:latin typeface="Times New Roman"/>
                <a:cs typeface="Times New Roman"/>
              </a:rPr>
              <a:t>finally, </a:t>
            </a:r>
            <a:r>
              <a:rPr sz="1100" spc="-5" dirty="0">
                <a:latin typeface="Times New Roman"/>
                <a:cs typeface="Times New Roman"/>
              </a:rPr>
              <a:t>as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expected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random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forest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regression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performed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well and further hyperparameter tuning is done to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increase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spc="-15" dirty="0">
                <a:latin typeface="Times New Roman"/>
                <a:cs typeface="Times New Roman"/>
              </a:rPr>
              <a:t>model’s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accuracy.</a:t>
            </a:r>
            <a:endParaRPr sz="110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spcBef>
                <a:spcPts val="840"/>
              </a:spcBef>
              <a:buAutoNum type="arabicPeriod" startAt="2"/>
              <a:tabLst>
                <a:tab pos="260350" algn="l"/>
              </a:tabLst>
            </a:pPr>
            <a:r>
              <a:rPr sz="1300" spc="-5" dirty="0">
                <a:solidFill>
                  <a:srgbClr val="2E5394"/>
                </a:solidFill>
                <a:latin typeface="Calibri"/>
                <a:cs typeface="Calibri"/>
              </a:rPr>
              <a:t>UI</a:t>
            </a:r>
            <a:r>
              <a:rPr sz="1300" spc="-45" dirty="0">
                <a:solidFill>
                  <a:srgbClr val="2E539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5394"/>
                </a:solidFill>
                <a:latin typeface="Calibri"/>
                <a:cs typeface="Calibri"/>
              </a:rPr>
              <a:t>Integration</a:t>
            </a:r>
            <a:endParaRPr sz="1300">
              <a:latin typeface="Calibri"/>
              <a:cs typeface="Calibri"/>
            </a:endParaRPr>
          </a:p>
          <a:p>
            <a:pPr marL="12700" marR="20955" indent="457200" algn="just">
              <a:lnSpc>
                <a:spcPct val="100000"/>
              </a:lnSpc>
              <a:spcBef>
                <a:spcPts val="140"/>
              </a:spcBef>
            </a:pPr>
            <a:r>
              <a:rPr sz="1100" spc="-5" dirty="0">
                <a:latin typeface="Times New Roman"/>
                <a:cs typeface="Times New Roman"/>
              </a:rPr>
              <a:t>Both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CSS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HTML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files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are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being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created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 are being integrated with the created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5" dirty="0">
                <a:latin typeface="Times New Roman"/>
                <a:cs typeface="Times New Roman"/>
              </a:rPr>
              <a:t> learnin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-5" dirty="0">
                <a:latin typeface="Times New Roman"/>
                <a:cs typeface="Times New Roman"/>
              </a:rPr>
              <a:t> model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5" dirty="0">
                <a:latin typeface="Times New Roman"/>
                <a:cs typeface="Times New Roman"/>
              </a:rPr>
              <a:t> th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5" dirty="0">
                <a:latin typeface="Times New Roman"/>
                <a:cs typeface="Times New Roman"/>
              </a:rPr>
              <a:t> require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5" dirty="0">
                <a:latin typeface="Times New Roman"/>
                <a:cs typeface="Times New Roman"/>
              </a:rPr>
              <a:t> file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 ar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5" dirty="0">
                <a:latin typeface="Times New Roman"/>
                <a:cs typeface="Times New Roman"/>
              </a:rPr>
              <a:t> the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5" dirty="0">
                <a:latin typeface="Times New Roman"/>
                <a:cs typeface="Times New Roman"/>
              </a:rPr>
              <a:t> integrate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5" dirty="0">
                <a:latin typeface="Times New Roman"/>
                <a:cs typeface="Times New Roman"/>
              </a:rPr>
              <a:t> 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5" dirty="0">
                <a:latin typeface="Times New Roman"/>
                <a:cs typeface="Times New Roman"/>
              </a:rPr>
              <a:t> th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5" dirty="0">
                <a:latin typeface="Times New Roman"/>
                <a:cs typeface="Times New Roman"/>
              </a:rPr>
              <a:t> app.p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5" dirty="0">
                <a:latin typeface="Times New Roman"/>
                <a:cs typeface="Times New Roman"/>
              </a:rPr>
              <a:t> fil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5" dirty="0">
                <a:latin typeface="Times New Roman"/>
                <a:cs typeface="Times New Roman"/>
              </a:rPr>
              <a:t> an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5" dirty="0">
                <a:latin typeface="Times New Roman"/>
                <a:cs typeface="Times New Roman"/>
              </a:rPr>
              <a:t> teste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5" dirty="0">
                <a:latin typeface="Times New Roman"/>
                <a:cs typeface="Times New Roman"/>
              </a:rPr>
              <a:t> locall</a:t>
            </a:r>
            <a:r>
              <a:rPr sz="1100" spc="-7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547B9A-EB4D-9ABC-599B-E183762225D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iNeuron.ai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6870A89-7F2C-8F37-6EAD-62E0B74D15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98525" y="900176"/>
            <a:ext cx="320421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2E5394"/>
                </a:solidFill>
                <a:latin typeface="Calibri"/>
                <a:cs typeface="Calibri"/>
              </a:rPr>
              <a:t>5.3</a:t>
            </a:r>
            <a:r>
              <a:rPr sz="1300" spc="10" dirty="0">
                <a:solidFill>
                  <a:srgbClr val="2E5394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E5394"/>
                </a:solidFill>
                <a:latin typeface="Calibri"/>
                <a:cs typeface="Calibri"/>
              </a:rPr>
              <a:t>Modelling </a:t>
            </a:r>
            <a:r>
              <a:rPr sz="1300" spc="-10" dirty="0">
                <a:solidFill>
                  <a:srgbClr val="2E5394"/>
                </a:solidFill>
                <a:latin typeface="Calibri"/>
                <a:cs typeface="Calibri"/>
              </a:rPr>
              <a:t>Process</a:t>
            </a:r>
            <a:r>
              <a:rPr sz="1100" spc="-10" dirty="0">
                <a:latin typeface="Calibri"/>
                <a:cs typeface="Calibri"/>
              </a:rPr>
              <a:t>&amp;</a:t>
            </a:r>
            <a:r>
              <a:rPr sz="1300" spc="-10" dirty="0">
                <a:solidFill>
                  <a:srgbClr val="2E5394"/>
                </a:solidFill>
                <a:latin typeface="Calibri"/>
                <a:cs typeface="Calibri"/>
              </a:rPr>
              <a:t>5.4</a:t>
            </a:r>
            <a:r>
              <a:rPr sz="1300" dirty="0">
                <a:solidFill>
                  <a:srgbClr val="2E539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5394"/>
                </a:solidFill>
                <a:latin typeface="Calibri"/>
                <a:cs typeface="Calibri"/>
              </a:rPr>
              <a:t>Deployment</a:t>
            </a:r>
            <a:r>
              <a:rPr sz="1300" spc="-5" dirty="0">
                <a:solidFill>
                  <a:srgbClr val="2E539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5394"/>
                </a:solidFill>
                <a:latin typeface="Calibri"/>
                <a:cs typeface="Calibri"/>
              </a:rPr>
              <a:t>Process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8525" y="4516246"/>
            <a:ext cx="5908040" cy="5077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100"/>
              </a:spcBef>
              <a:buAutoNum type="arabicPlain" startAt="6"/>
              <a:tabLst>
                <a:tab pos="165100" algn="l"/>
              </a:tabLst>
            </a:pPr>
            <a:r>
              <a:rPr sz="1600" spc="-10" dirty="0">
                <a:solidFill>
                  <a:srgbClr val="2E5394"/>
                </a:solidFill>
                <a:latin typeface="Calibri"/>
                <a:cs typeface="Calibri"/>
              </a:rPr>
              <a:t>Data</a:t>
            </a:r>
            <a:r>
              <a:rPr sz="1600" spc="-35" dirty="0">
                <a:solidFill>
                  <a:srgbClr val="2E539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E5394"/>
                </a:solidFill>
                <a:latin typeface="Calibri"/>
                <a:cs typeface="Calibri"/>
              </a:rPr>
              <a:t>from</a:t>
            </a:r>
            <a:r>
              <a:rPr sz="1600" spc="-30" dirty="0">
                <a:solidFill>
                  <a:srgbClr val="2E5394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E5394"/>
                </a:solidFill>
                <a:latin typeface="Calibri"/>
                <a:cs typeface="Calibri"/>
              </a:rPr>
              <a:t>User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400"/>
              </a:spcBef>
            </a:pP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data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from 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user is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retrieved from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created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HTML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web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page.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lain" startAt="7"/>
              <a:tabLst>
                <a:tab pos="165100" algn="l"/>
              </a:tabLst>
            </a:pPr>
            <a:r>
              <a:rPr sz="1600" spc="-10" dirty="0">
                <a:solidFill>
                  <a:srgbClr val="2E5394"/>
                </a:solidFill>
                <a:latin typeface="Calibri"/>
                <a:cs typeface="Calibri"/>
              </a:rPr>
              <a:t>Data</a:t>
            </a:r>
            <a:r>
              <a:rPr sz="1600" spc="-45" dirty="0">
                <a:solidFill>
                  <a:srgbClr val="2E5394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E5394"/>
                </a:solidFill>
                <a:latin typeface="Calibri"/>
                <a:cs typeface="Calibri"/>
              </a:rPr>
              <a:t>Validation</a:t>
            </a:r>
            <a:endParaRPr sz="1600">
              <a:latin typeface="Calibri"/>
              <a:cs typeface="Calibri"/>
            </a:endParaRPr>
          </a:p>
          <a:p>
            <a:pPr marL="12700" marR="12700" indent="457200">
              <a:lnSpc>
                <a:spcPct val="101899"/>
              </a:lnSpc>
              <a:spcBef>
                <a:spcPts val="180"/>
              </a:spcBef>
            </a:pPr>
            <a:r>
              <a:rPr sz="1100" spc="-5" dirty="0">
                <a:latin typeface="Times New Roman"/>
                <a:cs typeface="Times New Roman"/>
              </a:rPr>
              <a:t>The data provided by the user is then being processed by app.py file and validated. The validated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data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 then sent for the prediction.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lain" startAt="8"/>
              <a:tabLst>
                <a:tab pos="165100" algn="l"/>
              </a:tabLst>
            </a:pPr>
            <a:r>
              <a:rPr sz="1600" spc="-10" dirty="0">
                <a:solidFill>
                  <a:srgbClr val="2E5394"/>
                </a:solidFill>
                <a:latin typeface="Calibri"/>
                <a:cs typeface="Calibri"/>
              </a:rPr>
              <a:t>Rendering</a:t>
            </a:r>
            <a:r>
              <a:rPr sz="1600" spc="-25" dirty="0">
                <a:solidFill>
                  <a:srgbClr val="2E5394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E5394"/>
                </a:solidFill>
                <a:latin typeface="Calibri"/>
                <a:cs typeface="Calibri"/>
              </a:rPr>
              <a:t>the</a:t>
            </a:r>
            <a:r>
              <a:rPr sz="1600" spc="-20" dirty="0">
                <a:solidFill>
                  <a:srgbClr val="2E539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E5394"/>
                </a:solidFill>
                <a:latin typeface="Calibri"/>
                <a:cs typeface="Calibri"/>
              </a:rPr>
              <a:t>Results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data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sent 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prediction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 then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rendered 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web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page.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lain" startAt="9"/>
              <a:tabLst>
                <a:tab pos="165100" algn="l"/>
              </a:tabLst>
            </a:pPr>
            <a:r>
              <a:rPr sz="1600" spc="-10" dirty="0">
                <a:solidFill>
                  <a:srgbClr val="2E5394"/>
                </a:solidFill>
                <a:latin typeface="Calibri"/>
                <a:cs typeface="Calibri"/>
              </a:rPr>
              <a:t>Deployment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4"/>
              </a:spcBef>
            </a:pP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tested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model is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deployed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to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Heroku.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So,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users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can access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project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from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any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internet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" dirty="0">
                <a:latin typeface="Calibri"/>
                <a:cs typeface="Calibri"/>
              </a:rPr>
              <a:t>devices.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E5394"/>
                </a:solidFill>
                <a:latin typeface="Calibri"/>
                <a:cs typeface="Calibri"/>
              </a:rPr>
              <a:t>Conclusion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flight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fare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prediction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predict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price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based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trained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data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algorithm.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spc="-5" dirty="0">
                <a:latin typeface="Calibri"/>
                <a:cs typeface="Calibri"/>
              </a:rPr>
              <a:t>Hence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know the</a:t>
            </a:r>
            <a:r>
              <a:rPr sz="1100" spc="-10" dirty="0">
                <a:latin typeface="Calibri"/>
                <a:cs typeface="Calibri"/>
              </a:rPr>
              <a:t> approximate cost for </a:t>
            </a:r>
            <a:r>
              <a:rPr sz="1100" spc="-5" dirty="0">
                <a:latin typeface="Calibri"/>
                <a:cs typeface="Calibri"/>
              </a:rPr>
              <a:t>their </a:t>
            </a:r>
            <a:r>
              <a:rPr sz="1100" spc="-15" dirty="0">
                <a:latin typeface="Calibri"/>
                <a:cs typeface="Calibri"/>
              </a:rPr>
              <a:t>journey.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2E5394"/>
                </a:solidFill>
                <a:latin typeface="Calibri"/>
                <a:cs typeface="Calibri"/>
              </a:rPr>
              <a:t>Q</a:t>
            </a:r>
            <a:r>
              <a:rPr sz="1600" spc="-35" dirty="0">
                <a:solidFill>
                  <a:srgbClr val="2E539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E5394"/>
                </a:solidFill>
                <a:latin typeface="Calibri"/>
                <a:cs typeface="Calibri"/>
              </a:rPr>
              <a:t>&amp;</a:t>
            </a:r>
            <a:r>
              <a:rPr sz="1600" spc="-30" dirty="0">
                <a:solidFill>
                  <a:srgbClr val="2E5394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E5394"/>
                </a:solidFill>
                <a:latin typeface="Calibri"/>
                <a:cs typeface="Calibri"/>
              </a:rPr>
              <a:t>A: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100" spc="-5" dirty="0">
                <a:latin typeface="Calibri"/>
                <a:cs typeface="Calibri"/>
              </a:rPr>
              <a:t>Q1)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What’s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source </a:t>
            </a:r>
            <a:r>
              <a:rPr sz="1100" spc="-5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data?</a:t>
            </a:r>
            <a:endParaRPr sz="1100">
              <a:latin typeface="Calibri"/>
              <a:cs typeface="Calibri"/>
            </a:endParaRPr>
          </a:p>
          <a:p>
            <a:pPr marL="12700" marR="433705" indent="457200">
              <a:lnSpc>
                <a:spcPts val="1310"/>
              </a:lnSpc>
              <a:spcBef>
                <a:spcPts val="869"/>
              </a:spcBef>
            </a:pP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data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for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training</a:t>
            </a:r>
            <a:r>
              <a:rPr sz="1100" spc="-5" dirty="0">
                <a:latin typeface="Calibri"/>
                <a:cs typeface="Calibri"/>
              </a:rPr>
              <a:t> is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provided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client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multiple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batches</a:t>
            </a:r>
            <a:r>
              <a:rPr sz="1100" spc="-5" dirty="0">
                <a:latin typeface="Calibri"/>
                <a:cs typeface="Calibri"/>
              </a:rPr>
              <a:t> and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each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batch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contain </a:t>
            </a:r>
            <a:r>
              <a:rPr sz="1100" spc="-5" dirty="0">
                <a:latin typeface="Calibri"/>
                <a:cs typeface="Calibri"/>
              </a:rPr>
              <a:t> multiple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files.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00" dirty="0">
                <a:latin typeface="Calibri"/>
                <a:cs typeface="Calibri"/>
              </a:rPr>
              <a:t>Q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2)</a:t>
            </a:r>
            <a:r>
              <a:rPr sz="1100" spc="-10" dirty="0">
                <a:latin typeface="Calibri"/>
                <a:cs typeface="Calibri"/>
              </a:rPr>
              <a:t> What was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type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data?</a:t>
            </a:r>
            <a:endParaRPr sz="11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60"/>
              </a:spcBef>
            </a:pP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data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was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combination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of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numerical and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Categorical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values.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1225" y="1136650"/>
            <a:ext cx="5686425" cy="2924175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74908-A305-6285-E945-403736D5B0E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iNeuron.ai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7049D-7F35-AB3F-2A59-F81E0DDA6B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98525" y="779906"/>
            <a:ext cx="5577205" cy="396621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100" dirty="0">
                <a:latin typeface="Calibri"/>
                <a:cs typeface="Calibri"/>
              </a:rPr>
              <a:t>Q</a:t>
            </a:r>
            <a:r>
              <a:rPr sz="1100" spc="-5" dirty="0">
                <a:latin typeface="Calibri"/>
                <a:cs typeface="Calibri"/>
              </a:rPr>
              <a:t> 3) </a:t>
            </a:r>
            <a:r>
              <a:rPr sz="1100" spc="-10" dirty="0">
                <a:latin typeface="Calibri"/>
                <a:cs typeface="Calibri"/>
              </a:rPr>
              <a:t>What’s</a:t>
            </a:r>
            <a:r>
              <a:rPr sz="1100" spc="-5" dirty="0">
                <a:latin typeface="Calibri"/>
                <a:cs typeface="Calibri"/>
              </a:rPr>
              <a:t> the </a:t>
            </a:r>
            <a:r>
              <a:rPr sz="1100" spc="-10" dirty="0">
                <a:latin typeface="Calibri"/>
                <a:cs typeface="Calibri"/>
              </a:rPr>
              <a:t>complete</a:t>
            </a:r>
            <a:r>
              <a:rPr sz="1100" spc="-5" dirty="0">
                <a:latin typeface="Calibri"/>
                <a:cs typeface="Calibri"/>
              </a:rPr>
              <a:t> flow </a:t>
            </a:r>
            <a:r>
              <a:rPr sz="1100" spc="-10" dirty="0">
                <a:latin typeface="Calibri"/>
                <a:cs typeface="Calibri"/>
              </a:rPr>
              <a:t>you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followed</a:t>
            </a:r>
            <a:r>
              <a:rPr sz="1100" spc="-5" dirty="0">
                <a:latin typeface="Calibri"/>
                <a:cs typeface="Calibri"/>
              </a:rPr>
              <a:t> in this </a:t>
            </a:r>
            <a:r>
              <a:rPr sz="1100" spc="-10" dirty="0">
                <a:latin typeface="Calibri"/>
                <a:cs typeface="Calibri"/>
              </a:rPr>
              <a:t>Project?</a:t>
            </a:r>
            <a:endParaRPr sz="11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75"/>
              </a:spcBef>
            </a:pPr>
            <a:r>
              <a:rPr sz="1100" spc="-15" dirty="0">
                <a:latin typeface="Calibri"/>
                <a:cs typeface="Calibri"/>
              </a:rPr>
              <a:t>Refer </a:t>
            </a:r>
            <a:r>
              <a:rPr sz="1100" spc="-10" dirty="0">
                <a:latin typeface="Calibri"/>
                <a:cs typeface="Calibri"/>
              </a:rPr>
              <a:t>Page </a:t>
            </a:r>
            <a:r>
              <a:rPr sz="1100" spc="-5" dirty="0">
                <a:latin typeface="Calibri"/>
                <a:cs typeface="Calibri"/>
              </a:rPr>
              <a:t>no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6</a:t>
            </a:r>
            <a:r>
              <a:rPr sz="1100" spc="-10" dirty="0">
                <a:latin typeface="Calibri"/>
                <a:cs typeface="Calibri"/>
              </a:rPr>
              <a:t> for better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Understanding.</a:t>
            </a:r>
            <a:endParaRPr sz="1100">
              <a:latin typeface="Calibri"/>
              <a:cs typeface="Calibri"/>
            </a:endParaRPr>
          </a:p>
          <a:p>
            <a:pPr marL="12700" marR="308610">
              <a:lnSpc>
                <a:spcPts val="1300"/>
              </a:lnSpc>
              <a:spcBef>
                <a:spcPts val="830"/>
              </a:spcBef>
            </a:pPr>
            <a:r>
              <a:rPr sz="1100" dirty="0">
                <a:latin typeface="Calibri"/>
                <a:cs typeface="Calibri"/>
              </a:rPr>
              <a:t>Q</a:t>
            </a:r>
            <a:r>
              <a:rPr sz="1100" spc="-5" dirty="0">
                <a:latin typeface="Calibri"/>
                <a:cs typeface="Calibri"/>
              </a:rPr>
              <a:t> 4)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After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File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validation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what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you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do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with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incompatible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file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or files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which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didn’t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pass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validation?</a:t>
            </a:r>
            <a:endParaRPr sz="1100">
              <a:latin typeface="Calibri"/>
              <a:cs typeface="Calibri"/>
            </a:endParaRPr>
          </a:p>
          <a:p>
            <a:pPr marL="298450" marR="565150" indent="171450">
              <a:lnSpc>
                <a:spcPct val="160600"/>
              </a:lnSpc>
            </a:pPr>
            <a:r>
              <a:rPr sz="1100" spc="-5" dirty="0">
                <a:latin typeface="Calibri"/>
                <a:cs typeface="Calibri"/>
              </a:rPr>
              <a:t>Files </a:t>
            </a:r>
            <a:r>
              <a:rPr sz="1100" spc="-15" dirty="0">
                <a:latin typeface="Calibri"/>
                <a:cs typeface="Calibri"/>
              </a:rPr>
              <a:t>like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these </a:t>
            </a:r>
            <a:r>
              <a:rPr sz="1100" spc="-10" dirty="0">
                <a:latin typeface="Calibri"/>
                <a:cs typeface="Calibri"/>
              </a:rPr>
              <a:t>are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moved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to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Achieve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Folder</a:t>
            </a:r>
            <a:r>
              <a:rPr sz="1100" spc="-5" dirty="0">
                <a:latin typeface="Calibri"/>
                <a:cs typeface="Calibri"/>
              </a:rPr>
              <a:t> and</a:t>
            </a:r>
            <a:r>
              <a:rPr sz="1100" dirty="0">
                <a:latin typeface="Calibri"/>
                <a:cs typeface="Calibri"/>
              </a:rPr>
              <a:t> 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list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of these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files has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been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shared</a:t>
            </a:r>
            <a:r>
              <a:rPr sz="1100" spc="-5" dirty="0">
                <a:latin typeface="Calibri"/>
                <a:cs typeface="Calibri"/>
              </a:rPr>
              <a:t> with the </a:t>
            </a:r>
            <a:r>
              <a:rPr sz="1100" spc="-10" dirty="0">
                <a:latin typeface="Calibri"/>
                <a:cs typeface="Calibri"/>
              </a:rPr>
              <a:t>client</a:t>
            </a:r>
            <a:r>
              <a:rPr sz="1100" spc="-5" dirty="0">
                <a:latin typeface="Calibri"/>
                <a:cs typeface="Calibri"/>
              </a:rPr>
              <a:t> and </a:t>
            </a:r>
            <a:r>
              <a:rPr sz="1100" spc="-10" dirty="0">
                <a:latin typeface="Calibri"/>
                <a:cs typeface="Calibri"/>
              </a:rPr>
              <a:t>we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removed</a:t>
            </a:r>
            <a:r>
              <a:rPr sz="1100" spc="-5" dirty="0">
                <a:latin typeface="Calibri"/>
                <a:cs typeface="Calibri"/>
              </a:rPr>
              <a:t> the bad </a:t>
            </a:r>
            <a:r>
              <a:rPr sz="1100" spc="-10" dirty="0">
                <a:latin typeface="Calibri"/>
                <a:cs typeface="Calibri"/>
              </a:rPr>
              <a:t>data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folder.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00" dirty="0">
                <a:latin typeface="Calibri"/>
                <a:cs typeface="Calibri"/>
              </a:rPr>
              <a:t>Q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5)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How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logs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managed?</a:t>
            </a:r>
            <a:endParaRPr sz="1100">
              <a:latin typeface="Calibri"/>
              <a:cs typeface="Calibri"/>
            </a:endParaRPr>
          </a:p>
          <a:p>
            <a:pPr marL="241300" marR="714375" indent="228600">
              <a:lnSpc>
                <a:spcPct val="160400"/>
              </a:lnSpc>
              <a:spcBef>
                <a:spcPts val="5"/>
              </a:spcBef>
            </a:pPr>
            <a:r>
              <a:rPr sz="1100" spc="-25" dirty="0">
                <a:latin typeface="Calibri"/>
                <a:cs typeface="Calibri"/>
              </a:rPr>
              <a:t>We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are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using </a:t>
            </a:r>
            <a:r>
              <a:rPr sz="1100" spc="-15" dirty="0">
                <a:latin typeface="Calibri"/>
                <a:cs typeface="Calibri"/>
              </a:rPr>
              <a:t>different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logs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as per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steps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that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follow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validation</a:t>
            </a:r>
            <a:r>
              <a:rPr sz="1100" spc="-5" dirty="0">
                <a:latin typeface="Calibri"/>
                <a:cs typeface="Calibri"/>
              </a:rPr>
              <a:t> and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modeling </a:t>
            </a:r>
            <a:r>
              <a:rPr sz="1100" spc="-15" dirty="0">
                <a:latin typeface="Calibri"/>
                <a:cs typeface="Calibri"/>
              </a:rPr>
              <a:t>like</a:t>
            </a:r>
            <a:r>
              <a:rPr sz="1100" spc="-5" dirty="0">
                <a:latin typeface="Calibri"/>
                <a:cs typeface="Calibri"/>
              </a:rPr>
              <a:t> File </a:t>
            </a:r>
            <a:r>
              <a:rPr sz="1100" spc="-10" dirty="0">
                <a:latin typeface="Calibri"/>
                <a:cs typeface="Calibri"/>
              </a:rPr>
              <a:t>validation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log, </a:t>
            </a:r>
            <a:r>
              <a:rPr sz="1100" spc="-10" dirty="0">
                <a:latin typeface="Calibri"/>
                <a:cs typeface="Calibri"/>
              </a:rPr>
              <a:t>Data</a:t>
            </a:r>
            <a:r>
              <a:rPr sz="1100" spc="-5" dirty="0">
                <a:latin typeface="Calibri"/>
                <a:cs typeface="Calibri"/>
              </a:rPr>
              <a:t> Insertion, Model </a:t>
            </a:r>
            <a:r>
              <a:rPr sz="1100" spc="-15" dirty="0">
                <a:latin typeface="Calibri"/>
                <a:cs typeface="Calibri"/>
              </a:rPr>
              <a:t>Training</a:t>
            </a:r>
            <a:r>
              <a:rPr sz="1100" dirty="0">
                <a:latin typeface="Calibri"/>
                <a:cs typeface="Calibri"/>
              </a:rPr>
              <a:t> log,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prediction</a:t>
            </a:r>
            <a:r>
              <a:rPr sz="1100" spc="-5" dirty="0">
                <a:latin typeface="Calibri"/>
                <a:cs typeface="Calibri"/>
              </a:rPr>
              <a:t> log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etc.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100" dirty="0">
                <a:latin typeface="Calibri"/>
                <a:cs typeface="Calibri"/>
              </a:rPr>
              <a:t>Q</a:t>
            </a:r>
            <a:r>
              <a:rPr sz="1100" spc="-5" dirty="0">
                <a:latin typeface="Calibri"/>
                <a:cs typeface="Calibri"/>
              </a:rPr>
              <a:t> 6)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What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techniques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were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you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using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for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data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pre-processing?</a:t>
            </a:r>
            <a:endParaRPr sz="1100">
              <a:latin typeface="Calibri"/>
              <a:cs typeface="Calibri"/>
            </a:endParaRPr>
          </a:p>
          <a:p>
            <a:pPr marL="927100" indent="-228600">
              <a:lnSpc>
                <a:spcPct val="100000"/>
              </a:lnSpc>
              <a:spcBef>
                <a:spcPts val="985"/>
              </a:spcBef>
              <a:buSzPct val="90909"/>
              <a:buFont typeface="Microsoft Sans Serif"/>
              <a:buChar char="●"/>
              <a:tabLst>
                <a:tab pos="926465" algn="l"/>
                <a:tab pos="927100" algn="l"/>
              </a:tabLst>
            </a:pPr>
            <a:r>
              <a:rPr sz="1100" spc="-10" dirty="0">
                <a:latin typeface="Calibri"/>
                <a:cs typeface="Calibri"/>
              </a:rPr>
              <a:t>Removing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unwanted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attributes</a:t>
            </a:r>
            <a:endParaRPr sz="1100">
              <a:latin typeface="Calibri"/>
              <a:cs typeface="Calibri"/>
            </a:endParaRPr>
          </a:p>
          <a:p>
            <a:pPr marL="927100" indent="-228600">
              <a:lnSpc>
                <a:spcPct val="100000"/>
              </a:lnSpc>
              <a:spcBef>
                <a:spcPts val="770"/>
              </a:spcBef>
              <a:buSzPct val="90909"/>
              <a:buFont typeface="Microsoft Sans Serif"/>
              <a:buChar char="●"/>
              <a:tabLst>
                <a:tab pos="926465" algn="l"/>
                <a:tab pos="927100" algn="l"/>
              </a:tabLst>
            </a:pPr>
            <a:r>
              <a:rPr sz="1100" spc="-5" dirty="0">
                <a:latin typeface="Calibri"/>
                <a:cs typeface="Calibri"/>
              </a:rPr>
              <a:t>Visualizing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relation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independent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variables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with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each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other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and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output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variables</a:t>
            </a:r>
            <a:endParaRPr sz="1100">
              <a:latin typeface="Calibri"/>
              <a:cs typeface="Calibri"/>
            </a:endParaRPr>
          </a:p>
          <a:p>
            <a:pPr marL="927100" indent="-228600">
              <a:lnSpc>
                <a:spcPct val="100000"/>
              </a:lnSpc>
              <a:spcBef>
                <a:spcPts val="790"/>
              </a:spcBef>
              <a:buSzPct val="90909"/>
              <a:buFont typeface="Microsoft Sans Serif"/>
              <a:buChar char="●"/>
              <a:tabLst>
                <a:tab pos="926465" algn="l"/>
                <a:tab pos="927100" algn="l"/>
              </a:tabLst>
            </a:pPr>
            <a:r>
              <a:rPr sz="1100" spc="-5" dirty="0">
                <a:latin typeface="Calibri"/>
                <a:cs typeface="Calibri"/>
              </a:rPr>
              <a:t>Checking and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changing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Distribution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of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continuous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values</a:t>
            </a:r>
            <a:endParaRPr sz="1100">
              <a:latin typeface="Calibri"/>
              <a:cs typeface="Calibri"/>
            </a:endParaRPr>
          </a:p>
          <a:p>
            <a:pPr marL="927100" indent="-228600">
              <a:lnSpc>
                <a:spcPct val="100000"/>
              </a:lnSpc>
              <a:spcBef>
                <a:spcPts val="770"/>
              </a:spcBef>
              <a:buSzPct val="90909"/>
              <a:buFont typeface="Microsoft Sans Serif"/>
              <a:buChar char="●"/>
              <a:tabLst>
                <a:tab pos="926465" algn="l"/>
                <a:tab pos="927100" algn="l"/>
              </a:tabLst>
            </a:pPr>
            <a:r>
              <a:rPr sz="1100" spc="-10" dirty="0">
                <a:latin typeface="Calibri"/>
                <a:cs typeface="Calibri"/>
              </a:rPr>
              <a:t>Removing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outliers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4325" y="4821046"/>
            <a:ext cx="326009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SzPct val="90909"/>
              <a:buFont typeface="Microsoft Sans Serif"/>
              <a:buChar char="●"/>
              <a:tabLst>
                <a:tab pos="240665" algn="l"/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Cleaning</a:t>
            </a:r>
            <a:r>
              <a:rPr sz="1100" spc="-10" dirty="0">
                <a:latin typeface="Calibri"/>
                <a:cs typeface="Calibri"/>
              </a:rPr>
              <a:t> data</a:t>
            </a:r>
            <a:r>
              <a:rPr sz="1100" spc="-5" dirty="0">
                <a:latin typeface="Calibri"/>
                <a:cs typeface="Calibri"/>
              </a:rPr>
              <a:t> and imputing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if null </a:t>
            </a:r>
            <a:r>
              <a:rPr sz="1100" spc="-10" dirty="0">
                <a:latin typeface="Calibri"/>
                <a:cs typeface="Calibri"/>
              </a:rPr>
              <a:t>values are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present.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000" dirty="0">
                <a:latin typeface="Microsoft Sans Serif"/>
                <a:cs typeface="Microsoft Sans Serif"/>
              </a:rPr>
              <a:t>●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5800" y="5085841"/>
            <a:ext cx="23241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Converting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categorical data into </a:t>
            </a:r>
            <a:r>
              <a:rPr sz="1100" spc="-5" dirty="0">
                <a:latin typeface="Calibri"/>
                <a:cs typeface="Calibri"/>
              </a:rPr>
              <a:t>numeric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8525" y="5356986"/>
            <a:ext cx="5753100" cy="308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values.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Q</a:t>
            </a:r>
            <a:r>
              <a:rPr sz="1100" spc="-5" dirty="0">
                <a:latin typeface="Calibri"/>
                <a:cs typeface="Calibri"/>
              </a:rPr>
              <a:t> 7) How </a:t>
            </a:r>
            <a:r>
              <a:rPr sz="1100" spc="-10" dirty="0">
                <a:latin typeface="Calibri"/>
                <a:cs typeface="Calibri"/>
              </a:rPr>
              <a:t>training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was</a:t>
            </a:r>
            <a:r>
              <a:rPr sz="1100" spc="-5" dirty="0">
                <a:latin typeface="Calibri"/>
                <a:cs typeface="Calibri"/>
              </a:rPr>
              <a:t> done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or </a:t>
            </a:r>
            <a:r>
              <a:rPr sz="1100" spc="-10" dirty="0">
                <a:latin typeface="Calibri"/>
                <a:cs typeface="Calibri"/>
              </a:rPr>
              <a:t>what</a:t>
            </a:r>
            <a:r>
              <a:rPr sz="1100" spc="-5" dirty="0">
                <a:latin typeface="Calibri"/>
                <a:cs typeface="Calibri"/>
              </a:rPr>
              <a:t> models </a:t>
            </a:r>
            <a:r>
              <a:rPr sz="1100" spc="-10" dirty="0">
                <a:latin typeface="Calibri"/>
                <a:cs typeface="Calibri"/>
              </a:rPr>
              <a:t>were</a:t>
            </a:r>
            <a:r>
              <a:rPr sz="1100" spc="-5" dirty="0">
                <a:latin typeface="Calibri"/>
                <a:cs typeface="Calibri"/>
              </a:rPr>
              <a:t> used?</a:t>
            </a:r>
            <a:endParaRPr sz="1100">
              <a:latin typeface="Calibri"/>
              <a:cs typeface="Calibri"/>
            </a:endParaRPr>
          </a:p>
          <a:p>
            <a:pPr marL="469900" marR="36195" indent="-228600">
              <a:lnSpc>
                <a:spcPct val="102299"/>
              </a:lnSpc>
              <a:spcBef>
                <a:spcPts val="750"/>
              </a:spcBef>
              <a:buSzPct val="90909"/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100" spc="-15" dirty="0">
                <a:latin typeface="Calibri"/>
                <a:cs typeface="Calibri"/>
              </a:rPr>
              <a:t>Before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dividing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data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training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and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validation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set,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performed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pre-processing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over </a:t>
            </a:r>
            <a:r>
              <a:rPr sz="1100" spc="-5" dirty="0">
                <a:latin typeface="Calibri"/>
                <a:cs typeface="Calibri"/>
              </a:rPr>
              <a:t> the</a:t>
            </a:r>
            <a:r>
              <a:rPr sz="1100" spc="-10" dirty="0">
                <a:latin typeface="Calibri"/>
                <a:cs typeface="Calibri"/>
              </a:rPr>
              <a:t> data</a:t>
            </a:r>
            <a:r>
              <a:rPr sz="1100" spc="-5" dirty="0">
                <a:latin typeface="Calibri"/>
                <a:cs typeface="Calibri"/>
              </a:rPr>
              <a:t> set and made the final </a:t>
            </a:r>
            <a:r>
              <a:rPr sz="1100" spc="-10" dirty="0">
                <a:latin typeface="Calibri"/>
                <a:cs typeface="Calibri"/>
              </a:rPr>
              <a:t>dataset.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830"/>
              </a:spcBef>
              <a:buSzPct val="90909"/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As per the </a:t>
            </a:r>
            <a:r>
              <a:rPr sz="1100" spc="-10" dirty="0">
                <a:latin typeface="Calibri"/>
                <a:cs typeface="Calibri"/>
              </a:rPr>
              <a:t>dataset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training</a:t>
            </a:r>
            <a:r>
              <a:rPr sz="1100" spc="-5" dirty="0">
                <a:latin typeface="Calibri"/>
                <a:cs typeface="Calibri"/>
              </a:rPr>
              <a:t> and </a:t>
            </a:r>
            <a:r>
              <a:rPr sz="1100" spc="-10" dirty="0">
                <a:latin typeface="Calibri"/>
                <a:cs typeface="Calibri"/>
              </a:rPr>
              <a:t>validation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data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were</a:t>
            </a:r>
            <a:r>
              <a:rPr sz="1100" spc="-5" dirty="0">
                <a:latin typeface="Calibri"/>
                <a:cs typeface="Calibri"/>
              </a:rPr>
              <a:t> divided.</a:t>
            </a:r>
            <a:endParaRPr sz="1100">
              <a:latin typeface="Calibri"/>
              <a:cs typeface="Calibri"/>
            </a:endParaRPr>
          </a:p>
          <a:p>
            <a:pPr marL="469900" marR="194945" indent="-228600">
              <a:lnSpc>
                <a:spcPct val="100000"/>
              </a:lnSpc>
              <a:spcBef>
                <a:spcPts val="770"/>
              </a:spcBef>
              <a:buSzPct val="90909"/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Algorithms </a:t>
            </a:r>
            <a:r>
              <a:rPr sz="1100" spc="-15" dirty="0">
                <a:latin typeface="Calibri"/>
                <a:cs typeface="Calibri"/>
              </a:rPr>
              <a:t>like</a:t>
            </a:r>
            <a:r>
              <a:rPr sz="1100" spc="-5" dirty="0">
                <a:latin typeface="Calibri"/>
                <a:cs typeface="Calibri"/>
              </a:rPr>
              <a:t> Linear </a:t>
            </a:r>
            <a:r>
              <a:rPr sz="1100" spc="-10" dirty="0">
                <a:latin typeface="Calibri"/>
                <a:cs typeface="Calibri"/>
              </a:rPr>
              <a:t>regression,</a:t>
            </a:r>
            <a:r>
              <a:rPr sz="1100" spc="-5" dirty="0">
                <a:latin typeface="Calibri"/>
                <a:cs typeface="Calibri"/>
              </a:rPr>
              <a:t> SVM,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Decision </a:t>
            </a:r>
            <a:r>
              <a:rPr sz="1100" spc="-20" dirty="0">
                <a:latin typeface="Calibri"/>
                <a:cs typeface="Calibri"/>
              </a:rPr>
              <a:t>Tree,</a:t>
            </a:r>
            <a:r>
              <a:rPr sz="1100" spc="-5" dirty="0">
                <a:latin typeface="Calibri"/>
                <a:cs typeface="Calibri"/>
              </a:rPr>
              <a:t> Random </a:t>
            </a:r>
            <a:r>
              <a:rPr sz="1100" spc="-10" dirty="0">
                <a:latin typeface="Calibri"/>
                <a:cs typeface="Calibri"/>
              </a:rPr>
              <a:t>Forest,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XGBoost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were</a:t>
            </a:r>
            <a:r>
              <a:rPr sz="1100" spc="-5" dirty="0">
                <a:latin typeface="Calibri"/>
                <a:cs typeface="Calibri"/>
              </a:rPr>
              <a:t> used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based on the </a:t>
            </a:r>
            <a:r>
              <a:rPr sz="1100" spc="-10" dirty="0">
                <a:latin typeface="Calibri"/>
                <a:cs typeface="Calibri"/>
              </a:rPr>
              <a:t>recall,</a:t>
            </a:r>
            <a:r>
              <a:rPr sz="1100" spc="-5" dirty="0">
                <a:latin typeface="Calibri"/>
                <a:cs typeface="Calibri"/>
              </a:rPr>
              <a:t> final model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was</a:t>
            </a:r>
            <a:r>
              <a:rPr sz="1100" spc="-5" dirty="0">
                <a:latin typeface="Calibri"/>
                <a:cs typeface="Calibri"/>
              </a:rPr>
              <a:t> used on the </a:t>
            </a:r>
            <a:r>
              <a:rPr sz="1100" spc="-10" dirty="0">
                <a:latin typeface="Calibri"/>
                <a:cs typeface="Calibri"/>
              </a:rPr>
              <a:t>dataset</a:t>
            </a:r>
            <a:r>
              <a:rPr sz="1100" spc="-5" dirty="0">
                <a:latin typeface="Calibri"/>
                <a:cs typeface="Calibri"/>
              </a:rPr>
              <a:t> and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saved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that</a:t>
            </a:r>
            <a:r>
              <a:rPr sz="1100" spc="-5" dirty="0">
                <a:latin typeface="Calibri"/>
                <a:cs typeface="Calibri"/>
              </a:rPr>
              <a:t> model.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100" dirty="0">
                <a:latin typeface="Calibri"/>
                <a:cs typeface="Calibri"/>
              </a:rPr>
              <a:t>Q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8)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How</a:t>
            </a:r>
            <a:r>
              <a:rPr sz="1100" spc="-10" dirty="0">
                <a:latin typeface="Calibri"/>
                <a:cs typeface="Calibri"/>
              </a:rPr>
              <a:t> Prediction was </a:t>
            </a:r>
            <a:r>
              <a:rPr sz="1100" spc="-5" dirty="0">
                <a:latin typeface="Calibri"/>
                <a:cs typeface="Calibri"/>
              </a:rPr>
              <a:t>done?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ct val="100600"/>
              </a:lnSpc>
              <a:spcBef>
                <a:spcPts val="760"/>
              </a:spcBef>
            </a:pP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testing </a:t>
            </a:r>
            <a:r>
              <a:rPr sz="1100" spc="-5" dirty="0">
                <a:latin typeface="Calibri"/>
                <a:cs typeface="Calibri"/>
              </a:rPr>
              <a:t>files </a:t>
            </a:r>
            <a:r>
              <a:rPr sz="1100" spc="-10" dirty="0">
                <a:latin typeface="Calibri"/>
                <a:cs typeface="Calibri"/>
              </a:rPr>
              <a:t>are shared </a:t>
            </a:r>
            <a:r>
              <a:rPr sz="1100" spc="-5" dirty="0">
                <a:latin typeface="Calibri"/>
                <a:cs typeface="Calibri"/>
              </a:rPr>
              <a:t>by the </a:t>
            </a:r>
            <a:r>
              <a:rPr sz="1100" spc="-10" dirty="0">
                <a:latin typeface="Calibri"/>
                <a:cs typeface="Calibri"/>
              </a:rPr>
              <a:t>client. </a:t>
            </a:r>
            <a:r>
              <a:rPr sz="1100" spc="-25" dirty="0">
                <a:latin typeface="Calibri"/>
                <a:cs typeface="Calibri"/>
              </a:rPr>
              <a:t>We </a:t>
            </a:r>
            <a:r>
              <a:rPr sz="1100" spc="-10" dirty="0">
                <a:latin typeface="Calibri"/>
                <a:cs typeface="Calibri"/>
              </a:rPr>
              <a:t>Performed </a:t>
            </a:r>
            <a:r>
              <a:rPr sz="1100" spc="-5" dirty="0">
                <a:latin typeface="Calibri"/>
                <a:cs typeface="Calibri"/>
              </a:rPr>
              <a:t>the same </a:t>
            </a:r>
            <a:r>
              <a:rPr sz="1100" spc="-10" dirty="0">
                <a:latin typeface="Calibri"/>
                <a:cs typeface="Calibri"/>
              </a:rPr>
              <a:t>life cycle </a:t>
            </a:r>
            <a:r>
              <a:rPr sz="1100" spc="-5" dirty="0">
                <a:latin typeface="Calibri"/>
                <a:cs typeface="Calibri"/>
              </a:rPr>
              <a:t>on the </a:t>
            </a:r>
            <a:r>
              <a:rPr sz="1100" spc="-10" dirty="0">
                <a:latin typeface="Calibri"/>
                <a:cs typeface="Calibri"/>
              </a:rPr>
              <a:t>provided dataset. </a:t>
            </a:r>
            <a:r>
              <a:rPr sz="1100" spc="-5" dirty="0">
                <a:latin typeface="Calibri"/>
                <a:cs typeface="Calibri"/>
              </a:rPr>
              <a:t> Then, on the basis of the </a:t>
            </a:r>
            <a:r>
              <a:rPr sz="1100" spc="-10" dirty="0">
                <a:latin typeface="Calibri"/>
                <a:cs typeface="Calibri"/>
              </a:rPr>
              <a:t>dataset, </a:t>
            </a:r>
            <a:r>
              <a:rPr sz="1100" spc="-5" dirty="0">
                <a:latin typeface="Calibri"/>
                <a:cs typeface="Calibri"/>
              </a:rPr>
              <a:t>the model is loaded and </a:t>
            </a:r>
            <a:r>
              <a:rPr sz="1100" spc="-10" dirty="0">
                <a:latin typeface="Calibri"/>
                <a:cs typeface="Calibri"/>
              </a:rPr>
              <a:t>prediction </a:t>
            </a:r>
            <a:r>
              <a:rPr sz="1100" spc="-5" dirty="0">
                <a:latin typeface="Calibri"/>
                <a:cs typeface="Calibri"/>
              </a:rPr>
              <a:t>is </a:t>
            </a:r>
            <a:r>
              <a:rPr sz="1100" spc="-10" dirty="0">
                <a:latin typeface="Calibri"/>
                <a:cs typeface="Calibri"/>
              </a:rPr>
              <a:t>performed. </a:t>
            </a:r>
            <a:r>
              <a:rPr sz="1100" spc="-5" dirty="0">
                <a:latin typeface="Calibri"/>
                <a:cs typeface="Calibri"/>
              </a:rPr>
              <a:t>In the end </a:t>
            </a:r>
            <a:r>
              <a:rPr sz="1100" spc="-10" dirty="0">
                <a:latin typeface="Calibri"/>
                <a:cs typeface="Calibri"/>
              </a:rPr>
              <a:t>we get </a:t>
            </a:r>
            <a:r>
              <a:rPr sz="1100" spc="-5" dirty="0">
                <a:latin typeface="Calibri"/>
                <a:cs typeface="Calibri"/>
              </a:rPr>
              <a:t> the </a:t>
            </a:r>
            <a:r>
              <a:rPr sz="1100" spc="-10" dirty="0">
                <a:latin typeface="Calibri"/>
                <a:cs typeface="Calibri"/>
              </a:rPr>
              <a:t>accumulated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data</a:t>
            </a:r>
            <a:r>
              <a:rPr sz="1100" spc="-5" dirty="0">
                <a:latin typeface="Calibri"/>
                <a:cs typeface="Calibri"/>
              </a:rPr>
              <a:t> of </a:t>
            </a:r>
            <a:r>
              <a:rPr sz="1100" spc="-10" dirty="0">
                <a:latin typeface="Calibri"/>
                <a:cs typeface="Calibri"/>
              </a:rPr>
              <a:t>predictions.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Calibri"/>
                <a:cs typeface="Calibri"/>
              </a:rPr>
              <a:t>Q</a:t>
            </a:r>
            <a:r>
              <a:rPr sz="1100" spc="-5" dirty="0">
                <a:latin typeface="Calibri"/>
                <a:cs typeface="Calibri"/>
              </a:rPr>
              <a:t> 9)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What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are</a:t>
            </a:r>
            <a:r>
              <a:rPr sz="1100" spc="-5" dirty="0">
                <a:latin typeface="Calibri"/>
                <a:cs typeface="Calibri"/>
              </a:rPr>
              <a:t> 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different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stages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of </a:t>
            </a:r>
            <a:r>
              <a:rPr sz="1100" spc="-10" dirty="0">
                <a:latin typeface="Calibri"/>
                <a:cs typeface="Calibri"/>
              </a:rPr>
              <a:t>deployment?</a:t>
            </a:r>
            <a:endParaRPr sz="1100">
              <a:latin typeface="Calibri"/>
              <a:cs typeface="Calibri"/>
            </a:endParaRPr>
          </a:p>
          <a:p>
            <a:pPr marL="927100" lvl="1" indent="-228600">
              <a:lnSpc>
                <a:spcPts val="1315"/>
              </a:lnSpc>
              <a:spcBef>
                <a:spcPts val="765"/>
              </a:spcBef>
              <a:buSzPct val="90909"/>
              <a:buFont typeface="Microsoft Sans Serif"/>
              <a:buChar char="●"/>
              <a:tabLst>
                <a:tab pos="926465" algn="l"/>
                <a:tab pos="927100" algn="l"/>
              </a:tabLst>
            </a:pPr>
            <a:r>
              <a:rPr sz="1100" spc="-10" dirty="0">
                <a:latin typeface="Calibri"/>
                <a:cs typeface="Calibri"/>
              </a:rPr>
              <a:t>First, </a:t>
            </a:r>
            <a:r>
              <a:rPr sz="1100" spc="-5" dirty="0">
                <a:latin typeface="Calibri"/>
                <a:cs typeface="Calibri"/>
              </a:rPr>
              <a:t>the scripts </a:t>
            </a:r>
            <a:r>
              <a:rPr sz="1100" spc="-10" dirty="0">
                <a:latin typeface="Calibri"/>
                <a:cs typeface="Calibri"/>
              </a:rPr>
              <a:t>are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stored</a:t>
            </a:r>
            <a:r>
              <a:rPr sz="1100" spc="-5" dirty="0">
                <a:latin typeface="Calibri"/>
                <a:cs typeface="Calibri"/>
              </a:rPr>
              <a:t> on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GitHub as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storage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interface.</a:t>
            </a:r>
            <a:endParaRPr sz="1100">
              <a:latin typeface="Calibri"/>
              <a:cs typeface="Calibri"/>
            </a:endParaRPr>
          </a:p>
          <a:p>
            <a:pPr marL="927100" lvl="1" indent="-228600">
              <a:lnSpc>
                <a:spcPts val="1315"/>
              </a:lnSpc>
              <a:buSzPct val="90909"/>
              <a:buFont typeface="Microsoft Sans Serif"/>
              <a:buChar char="●"/>
              <a:tabLst>
                <a:tab pos="926465" algn="l"/>
                <a:tab pos="927100" algn="l"/>
              </a:tabLst>
            </a:pP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model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first tested </a:t>
            </a:r>
            <a:r>
              <a:rPr sz="1100" spc="-5" dirty="0">
                <a:latin typeface="Calibri"/>
                <a:cs typeface="Calibri"/>
              </a:rPr>
              <a:t>in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local</a:t>
            </a:r>
            <a:r>
              <a:rPr sz="1100" spc="-10" dirty="0">
                <a:latin typeface="Calibri"/>
                <a:cs typeface="Calibri"/>
              </a:rPr>
              <a:t> environment.</a:t>
            </a:r>
            <a:endParaRPr sz="1100">
              <a:latin typeface="Calibri"/>
              <a:cs typeface="Calibri"/>
            </a:endParaRPr>
          </a:p>
          <a:p>
            <a:pPr marL="927100" lvl="1" indent="-228600">
              <a:lnSpc>
                <a:spcPct val="100000"/>
              </a:lnSpc>
              <a:spcBef>
                <a:spcPts val="30"/>
              </a:spcBef>
              <a:buSzPct val="90909"/>
              <a:buFont typeface="Microsoft Sans Serif"/>
              <a:buChar char="●"/>
              <a:tabLst>
                <a:tab pos="926465" algn="l"/>
                <a:tab pos="927100" algn="l"/>
              </a:tabLst>
            </a:pPr>
            <a:r>
              <a:rPr sz="1100" spc="-10" dirty="0">
                <a:latin typeface="Calibri"/>
                <a:cs typeface="Calibri"/>
              </a:rPr>
              <a:t>After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successful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testing,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it is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deployed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Heroku.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4D9C88B-CB31-AC1A-3443-7F594E4B3CC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iNeuron.ai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27CCB2-3B2A-D151-B795-3D9E88CB29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1703</Words>
  <Application>Microsoft Office PowerPoint</Application>
  <PresentationFormat>Custom</PresentationFormat>
  <Paragraphs>182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Microsoft Sans Serif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Details Project Report DPR </dc:title>
  <cp:lastModifiedBy>Umesh Prajapati</cp:lastModifiedBy>
  <cp:revision>1</cp:revision>
  <dcterms:created xsi:type="dcterms:W3CDTF">2023-05-29T12:13:07Z</dcterms:created>
  <dcterms:modified xsi:type="dcterms:W3CDTF">2023-05-29T12:43:13Z</dcterms:modified>
</cp:coreProperties>
</file>