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7838" y="0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8D358-CBE9-4B7E-92EE-232F4A7AFBBF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8250" y="1336675"/>
            <a:ext cx="25527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7238" y="5146675"/>
            <a:ext cx="60547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7838" y="10156825"/>
            <a:ext cx="3279775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DBD87-727E-47EC-B5E7-066501A3C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460A1-6AA5-4112-9AB0-590F7CD2AC21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F680-3A47-42B5-9813-D53F814174B3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7AEC-1388-4D24-993A-58716F52C940}" type="datetime1">
              <a:rPr lang="en-US" smtClean="0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966C6-1C45-4081-982D-1C86E845460B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B2421-B18F-49B1-8725-609630D37DBF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iNeuron.ai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E177-BC08-4345-9773-BBBA024B8721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ZLlZEVdMuxYl3o0PziQjZcUbNmAcz-PR/edit#heading%3Dh.1t3h5sf" TargetMode="External"/><Relationship Id="rId13" Type="http://schemas.openxmlformats.org/officeDocument/2006/relationships/hyperlink" Target="https://docs.google.com/document/d/1ZLlZEVdMuxYl3o0PziQjZcUbNmAcz-PR/edit#heading%3Dh.26in1rg" TargetMode="External"/><Relationship Id="rId18" Type="http://schemas.openxmlformats.org/officeDocument/2006/relationships/hyperlink" Target="https://docs.google.com/document/d/1ZLlZEVdMuxYl3o0PziQjZcUbNmAcz-PR/edit#heading%3Dh.4i7ojhp" TargetMode="External"/><Relationship Id="rId3" Type="http://schemas.openxmlformats.org/officeDocument/2006/relationships/hyperlink" Target="https://docs.google.com/document/d/1ZLlZEVdMuxYl3o0PziQjZcUbNmAcz-PR/edit#heading%3Dh.30j0zll" TargetMode="External"/><Relationship Id="rId21" Type="http://schemas.openxmlformats.org/officeDocument/2006/relationships/hyperlink" Target="https://docs.google.com/document/d/1ZLlZEVdMuxYl3o0PziQjZcUbNmAcz-PR/edit#heading%3Dh.3whwml4" TargetMode="External"/><Relationship Id="rId7" Type="http://schemas.openxmlformats.org/officeDocument/2006/relationships/hyperlink" Target="https://docs.google.com/document/d/1ZLlZEVdMuxYl3o0PziQjZcUbNmAcz-PR/edit#heading%3Dh.3dy6vkm" TargetMode="External"/><Relationship Id="rId12" Type="http://schemas.openxmlformats.org/officeDocument/2006/relationships/hyperlink" Target="https://docs.google.com/document/d/1ZLlZEVdMuxYl3o0PziQjZcUbNmAcz-PR/edit#heading%3Dh.3rdcrjn" TargetMode="External"/><Relationship Id="rId17" Type="http://schemas.openxmlformats.org/officeDocument/2006/relationships/hyperlink" Target="https://docs.google.com/document/d/1ZLlZEVdMuxYl3o0PziQjZcUbNmAcz-PR/edit#heading%3Dh.44sinio" TargetMode="External"/><Relationship Id="rId2" Type="http://schemas.openxmlformats.org/officeDocument/2006/relationships/hyperlink" Target="https://docs.google.com/document/d/1ZLlZEVdMuxYl3o0PziQjZcUbNmAcz-PR/edit#heading%3Dh.gjdgxs" TargetMode="External"/><Relationship Id="rId16" Type="http://schemas.openxmlformats.org/officeDocument/2006/relationships/hyperlink" Target="https://docs.google.com/document/d/1ZLlZEVdMuxYl3o0PziQjZcUbNmAcz-PR/edit#heading%3Dh.1ksv4uv" TargetMode="External"/><Relationship Id="rId20" Type="http://schemas.openxmlformats.org/officeDocument/2006/relationships/hyperlink" Target="https://docs.google.com/document/d/1ZLlZEVdMuxYl3o0PziQjZcUbNmAcz-PR/edit#heading%3Dh.1ci93xb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google.com/document/d/1ZLlZEVdMuxYl3o0PziQjZcUbNmAcz-PR/edit#heading%3Dh.tyjcwt" TargetMode="External"/><Relationship Id="rId11" Type="http://schemas.openxmlformats.org/officeDocument/2006/relationships/hyperlink" Target="https://docs.google.com/document/d/1ZLlZEVdMuxYl3o0PziQjZcUbNmAcz-PR/edit#heading%3Dh.17dp8vu" TargetMode="External"/><Relationship Id="rId5" Type="http://schemas.openxmlformats.org/officeDocument/2006/relationships/hyperlink" Target="https://docs.google.com/document/d/1ZLlZEVdMuxYl3o0PziQjZcUbNmAcz-PR/edit#heading%3Dh.2et92p0" TargetMode="External"/><Relationship Id="rId15" Type="http://schemas.openxmlformats.org/officeDocument/2006/relationships/hyperlink" Target="https://docs.google.com/document/d/1ZLlZEVdMuxYl3o0PziQjZcUbNmAcz-PR/edit#heading%3Dh.35nkun2" TargetMode="External"/><Relationship Id="rId23" Type="http://schemas.openxmlformats.org/officeDocument/2006/relationships/hyperlink" Target="https://docs.google.com/document/d/1ZLlZEVdMuxYl3o0PziQjZcUbNmAcz-PR/edit#heading%3Dh.qsh70q" TargetMode="External"/><Relationship Id="rId10" Type="http://schemas.openxmlformats.org/officeDocument/2006/relationships/hyperlink" Target="https://docs.google.com/document/d/1ZLlZEVdMuxYl3o0PziQjZcUbNmAcz-PR/edit#heading%3Dh.2s8eyo1" TargetMode="External"/><Relationship Id="rId19" Type="http://schemas.openxmlformats.org/officeDocument/2006/relationships/hyperlink" Target="https://docs.google.com/document/d/1ZLlZEVdMuxYl3o0PziQjZcUbNmAcz-PR/edit#heading%3Dh.2xcytpi" TargetMode="External"/><Relationship Id="rId4" Type="http://schemas.openxmlformats.org/officeDocument/2006/relationships/hyperlink" Target="https://docs.google.com/document/d/1ZLlZEVdMuxYl3o0PziQjZcUbNmAcz-PR/edit#heading%3Dh.1fob9te" TargetMode="External"/><Relationship Id="rId9" Type="http://schemas.openxmlformats.org/officeDocument/2006/relationships/hyperlink" Target="https://docs.google.com/document/d/1ZLlZEVdMuxYl3o0PziQjZcUbNmAcz-PR/edit#heading%3Dh.4d34og8" TargetMode="External"/><Relationship Id="rId14" Type="http://schemas.openxmlformats.org/officeDocument/2006/relationships/hyperlink" Target="https://docs.google.com/document/d/1ZLlZEVdMuxYl3o0PziQjZcUbNmAcz-PR/edit#heading%3Dh.lnxbz9" TargetMode="External"/><Relationship Id="rId22" Type="http://schemas.openxmlformats.org/officeDocument/2006/relationships/hyperlink" Target="https://docs.google.com/document/d/1ZLlZEVdMuxYl3o0PziQjZcUbNmAcz-PR/edit#heading%3Dh.2bn6ws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33B27773-1107-4B77-38DB-568D0064BA61}"/>
              </a:ext>
            </a:extLst>
          </p:cNvPr>
          <p:cNvSpPr txBox="1"/>
          <p:nvPr/>
        </p:nvSpPr>
        <p:spPr>
          <a:xfrm>
            <a:off x="1668145" y="5041900"/>
            <a:ext cx="4232910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Submitted by :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Umesh Prajapati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Ramdas Prajapati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11E3D90-D59D-9173-9E2F-E3E582BC1C55}"/>
              </a:ext>
            </a:extLst>
          </p:cNvPr>
          <p:cNvSpPr txBox="1"/>
          <p:nvPr/>
        </p:nvSpPr>
        <p:spPr>
          <a:xfrm>
            <a:off x="11471" y="1308100"/>
            <a:ext cx="7569200" cy="13612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535"/>
              </a:spcBef>
            </a:pPr>
            <a:r>
              <a:rPr lang="en-US" sz="4000" dirty="0">
                <a:solidFill>
                  <a:srgbClr val="2E5394"/>
                </a:solidFill>
                <a:latin typeface="Times New Roman"/>
                <a:cs typeface="Times New Roman"/>
              </a:rPr>
              <a:t>High Level Design(HLD)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FLIGHT</a:t>
            </a:r>
            <a:r>
              <a:rPr sz="2400" spc="-9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E5394"/>
                </a:solidFill>
                <a:latin typeface="Times New Roman"/>
                <a:cs typeface="Times New Roman"/>
              </a:rPr>
              <a:t>FARE</a:t>
            </a:r>
            <a:r>
              <a:rPr sz="2400" spc="-4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PREDICTION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E62FA0-0287-D3B2-0716-EA0D8102D1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A16110-B3D1-59C8-D7B0-FA68610ACD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4875" y="776731"/>
            <a:ext cx="2721610" cy="784266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b="1" spc="-5" dirty="0">
                <a:latin typeface="+mj-lt"/>
                <a:cs typeface="Times New Roman"/>
              </a:rPr>
              <a:t>Contents</a:t>
            </a:r>
            <a:endParaRPr b="1" dirty="0">
              <a:latin typeface="+mj-lt"/>
              <a:cs typeface="Times New Roman"/>
            </a:endParaRPr>
          </a:p>
          <a:p>
            <a:pPr marL="12700" marR="1367155">
              <a:lnSpc>
                <a:spcPct val="125299"/>
              </a:lnSpc>
              <a:spcBef>
                <a:spcPts val="439"/>
              </a:spcBef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"/>
              </a:rPr>
              <a:t>Abstract </a:t>
            </a:r>
            <a:r>
              <a:rPr sz="1600" spc="-10" dirty="0">
                <a:latin typeface="+mj-lt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3"/>
              </a:rPr>
              <a:t>INT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3"/>
              </a:rPr>
              <a:t>R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3"/>
              </a:rPr>
              <a:t>ODU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3"/>
              </a:rPr>
              <a:t>C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3"/>
              </a:rPr>
              <a:t>TIO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3"/>
              </a:rPr>
              <a:t>N</a:t>
            </a:r>
            <a:endParaRPr sz="1600" dirty="0">
              <a:latin typeface="+mj-lt"/>
              <a:cs typeface="Calibri"/>
            </a:endParaRPr>
          </a:p>
          <a:p>
            <a:pPr marL="146050">
              <a:lnSpc>
                <a:spcPct val="100000"/>
              </a:lnSpc>
              <a:spcBef>
                <a:spcPts val="470"/>
              </a:spcBef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Why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this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HLD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4"/>
              </a:rPr>
              <a:t>documentation?</a:t>
            </a:r>
            <a:endParaRPr sz="1600" dirty="0">
              <a:latin typeface="+mj-lt"/>
              <a:cs typeface="Calibri"/>
            </a:endParaRPr>
          </a:p>
          <a:p>
            <a:pPr marL="155575" indent="-142875">
              <a:lnSpc>
                <a:spcPct val="100000"/>
              </a:lnSpc>
              <a:spcBef>
                <a:spcPts val="480"/>
              </a:spcBef>
              <a:buAutoNum type="arabicPlain"/>
              <a:tabLst>
                <a:tab pos="15557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5"/>
              </a:rPr>
              <a:t>Description</a:t>
            </a:r>
            <a:endParaRPr sz="1600" dirty="0">
              <a:latin typeface="+mj-lt"/>
              <a:cs typeface="Calibri"/>
            </a:endParaRPr>
          </a:p>
          <a:p>
            <a:pPr marL="469900" lvl="1" indent="-32385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6990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6"/>
              </a:rPr>
              <a:t>Problem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6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6"/>
              </a:rPr>
              <a:t>Perspective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64"/>
              </a:spcBef>
              <a:buAutoNum type="arabicPeriod"/>
              <a:tabLst>
                <a:tab pos="45085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7"/>
              </a:rPr>
              <a:t>Problem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7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7"/>
              </a:rPr>
              <a:t>Statement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5085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8"/>
              </a:rPr>
              <a:t>Proposed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8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8"/>
              </a:rPr>
              <a:t>Solution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64"/>
              </a:spcBef>
              <a:buAutoNum type="arabicPeriod"/>
              <a:tabLst>
                <a:tab pos="45085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9"/>
              </a:rPr>
              <a:t>Solution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9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9"/>
              </a:rPr>
              <a:t>Improvements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50850" algn="l"/>
              </a:tabLst>
            </a:pP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0"/>
              </a:rPr>
              <a:t>Technical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0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0"/>
              </a:rPr>
              <a:t>Requirements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45085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1"/>
              </a:rPr>
              <a:t>Data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1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1"/>
              </a:rPr>
              <a:t>Requirements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50850" algn="l"/>
              </a:tabLst>
            </a:pP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2"/>
              </a:rPr>
              <a:t>Tools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2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2"/>
              </a:rPr>
              <a:t>Used</a:t>
            </a:r>
            <a:endParaRPr sz="1600" dirty="0">
              <a:latin typeface="+mj-lt"/>
              <a:cs typeface="Calibri"/>
            </a:endParaRPr>
          </a:p>
          <a:p>
            <a:pPr marL="460375" lvl="1" indent="-314325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60375" algn="l"/>
              </a:tabLst>
            </a:pP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3"/>
              </a:rPr>
              <a:t>Constraints</a:t>
            </a:r>
            <a:endParaRPr sz="1600" dirty="0">
              <a:latin typeface="+mj-lt"/>
              <a:cs typeface="Calibri"/>
            </a:endParaRPr>
          </a:p>
          <a:p>
            <a:pPr marL="12700" marR="1175385" lvl="1" indent="133350">
              <a:lnSpc>
                <a:spcPts val="2410"/>
              </a:lnSpc>
              <a:spcBef>
                <a:spcPts val="140"/>
              </a:spcBef>
              <a:buAutoNum type="arabicPeriod"/>
              <a:tabLst>
                <a:tab pos="45085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4"/>
              </a:rPr>
              <a:t>Assum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4"/>
              </a:rPr>
              <a:t>p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4"/>
              </a:rPr>
              <a:t>tion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4"/>
              </a:rPr>
              <a:t>s </a:t>
            </a:r>
            <a:r>
              <a:rPr sz="1600" dirty="0">
                <a:latin typeface="+mj-lt"/>
                <a:cs typeface="Calibri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+mj-lt"/>
                <a:cs typeface="Calibri"/>
              </a:rPr>
              <a:t>2</a:t>
            </a:r>
            <a:r>
              <a:rPr sz="1600" u="heavy" spc="-6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5"/>
              </a:rPr>
              <a:t>Design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5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5"/>
              </a:rPr>
              <a:t>Flow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309"/>
              </a:spcBef>
              <a:buAutoNum type="arabicPeriod"/>
              <a:tabLst>
                <a:tab pos="45085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6"/>
              </a:rPr>
              <a:t>Modelling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6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6"/>
              </a:rPr>
              <a:t>Process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45085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7"/>
              </a:rPr>
              <a:t>Deployment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7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7"/>
              </a:rPr>
              <a:t>Process</a:t>
            </a:r>
            <a:endParaRPr sz="1600" dirty="0">
              <a:latin typeface="+mj-lt"/>
              <a:cs typeface="Calibri"/>
            </a:endParaRPr>
          </a:p>
          <a:p>
            <a:pPr marL="469900" lvl="1" indent="-304800">
              <a:lnSpc>
                <a:spcPct val="100000"/>
              </a:lnSpc>
              <a:spcBef>
                <a:spcPts val="464"/>
              </a:spcBef>
              <a:buAutoNum type="arabicPeriod"/>
              <a:tabLst>
                <a:tab pos="469900" algn="l"/>
              </a:tabLst>
            </a:pPr>
            <a:r>
              <a:rPr sz="1600" spc="-5" dirty="0">
                <a:latin typeface="+mj-lt"/>
                <a:cs typeface="Times New Roman"/>
              </a:rPr>
              <a:t>Logging</a:t>
            </a:r>
            <a:endParaRPr sz="1600" dirty="0">
              <a:latin typeface="+mj-lt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489"/>
              </a:spcBef>
            </a:pPr>
            <a:r>
              <a:rPr sz="1600" spc="-5" dirty="0">
                <a:latin typeface="+mj-lt"/>
                <a:cs typeface="Times New Roman"/>
              </a:rPr>
              <a:t>2.2</a:t>
            </a:r>
            <a:r>
              <a:rPr sz="1600" spc="-35" dirty="0">
                <a:latin typeface="+mj-lt"/>
                <a:cs typeface="Times New Roman"/>
              </a:rPr>
              <a:t> </a:t>
            </a:r>
            <a:r>
              <a:rPr sz="1600" spc="-10" dirty="0">
                <a:latin typeface="+mj-lt"/>
                <a:cs typeface="Times New Roman"/>
              </a:rPr>
              <a:t>Error</a:t>
            </a:r>
            <a:r>
              <a:rPr sz="1600" spc="-55" dirty="0">
                <a:latin typeface="+mj-lt"/>
                <a:cs typeface="Times New Roman"/>
              </a:rPr>
              <a:t> </a:t>
            </a:r>
            <a:r>
              <a:rPr sz="1600" spc="-5" dirty="0">
                <a:latin typeface="+mj-lt"/>
                <a:cs typeface="Times New Roman"/>
              </a:rPr>
              <a:t>Handling</a:t>
            </a:r>
            <a:endParaRPr sz="1600" dirty="0">
              <a:latin typeface="+mj-lt"/>
              <a:cs typeface="Times New Roman"/>
            </a:endParaRPr>
          </a:p>
          <a:p>
            <a:pPr marL="146050" marR="544830" indent="-133350">
              <a:lnSpc>
                <a:spcPct val="124200"/>
              </a:lnSpc>
              <a:spcBef>
                <a:spcPts val="25"/>
              </a:spcBef>
              <a:buAutoNum type="arabicPlain" startAt="3"/>
              <a:tabLst>
                <a:tab pos="155575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8"/>
              </a:rPr>
              <a:t>Performance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8"/>
              </a:rPr>
              <a:t>Evaluation </a:t>
            </a:r>
            <a:r>
              <a:rPr sz="1600" spc="-350" dirty="0">
                <a:latin typeface="+mj-lt"/>
                <a:cs typeface="Calibri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</a:rPr>
              <a:t>3.1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19"/>
              </a:rPr>
              <a:t>Reusability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89"/>
              </a:spcBef>
              <a:buAutoNum type="arabicPeriod" startAt="2"/>
              <a:tabLst>
                <a:tab pos="45085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0"/>
              </a:rPr>
              <a:t>Application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0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0"/>
              </a:rPr>
              <a:t>Compatibility</a:t>
            </a:r>
            <a:endParaRPr sz="1600" dirty="0">
              <a:latin typeface="+mj-lt"/>
              <a:cs typeface="Calibri"/>
            </a:endParaRPr>
          </a:p>
          <a:p>
            <a:pPr marL="450850" lvl="1" indent="-304800">
              <a:lnSpc>
                <a:spcPct val="100000"/>
              </a:lnSpc>
              <a:spcBef>
                <a:spcPts val="470"/>
              </a:spcBef>
              <a:buAutoNum type="arabicPeriod" startAt="2"/>
              <a:tabLst>
                <a:tab pos="450850" algn="l"/>
              </a:tabLst>
            </a:pP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1"/>
              </a:rPr>
              <a:t>Resource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1"/>
              </a:rPr>
              <a:t>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1"/>
              </a:rPr>
              <a:t>Utilization</a:t>
            </a:r>
            <a:endParaRPr sz="1600" dirty="0">
              <a:latin typeface="+mj-lt"/>
              <a:cs typeface="Calibri"/>
            </a:endParaRPr>
          </a:p>
          <a:p>
            <a:pPr marL="12700" marR="1222375" indent="133350">
              <a:lnSpc>
                <a:spcPct val="124200"/>
              </a:lnSpc>
              <a:spcBef>
                <a:spcPts val="30"/>
              </a:spcBef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2"/>
              </a:rPr>
              <a:t>3.2 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2"/>
              </a:rPr>
              <a:t>Deployment </a:t>
            </a:r>
            <a:r>
              <a:rPr sz="1600" spc="-355" dirty="0">
                <a:latin typeface="+mj-lt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+mj-lt"/>
                <a:cs typeface="Calibri"/>
                <a:hlinkClick r:id="rId23"/>
              </a:rPr>
              <a:t>Conclusion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4949" y="1193926"/>
            <a:ext cx="155575" cy="73406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85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8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7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8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95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6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6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7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95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8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6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9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89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0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7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1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8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2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9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3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7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4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5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5"/>
              </a:rPr>
              <a:t>7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6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6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9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7"/>
              </a:rPr>
              <a:t>8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  <a:spcBef>
                <a:spcPts val="489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8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6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19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9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0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70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1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95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2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64"/>
              </a:spcBef>
            </a:pPr>
            <a:r>
              <a:rPr sz="16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3"/>
              </a:rPr>
              <a:t>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E84A98-5192-A245-0514-608FFBB0014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A6A2F-2454-116D-B673-45F6B59178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4875" y="878331"/>
            <a:ext cx="5734685" cy="424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49300"/>
              </a:lnSpc>
              <a:spcBef>
                <a:spcPts val="1015"/>
              </a:spcBef>
            </a:pPr>
            <a:r>
              <a:rPr sz="1300" spc="-10" dirty="0">
                <a:latin typeface="Times New Roman"/>
                <a:cs typeface="Times New Roman"/>
              </a:rPr>
              <a:t>Traveling</a:t>
            </a:r>
            <a:r>
              <a:rPr sz="1300" spc="-5" dirty="0">
                <a:latin typeface="Times New Roman"/>
                <a:cs typeface="Times New Roman"/>
              </a:rPr>
              <a:t> through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flights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has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become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integral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part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 </a:t>
            </a:r>
            <a:r>
              <a:rPr sz="1300" spc="-15" dirty="0">
                <a:latin typeface="Times New Roman"/>
                <a:cs typeface="Times New Roman"/>
              </a:rPr>
              <a:t>today’s </a:t>
            </a:r>
            <a:r>
              <a:rPr sz="1300" spc="-5" dirty="0">
                <a:latin typeface="Times New Roman"/>
                <a:cs typeface="Times New Roman"/>
              </a:rPr>
              <a:t>lifestyle as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more and more people are opting for faster traveling options. The flight ticket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prices increase or decrease every now and then depending on various factors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like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timing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 flights, destination, duration of flights. various occasions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such as vacations or festive seasons. Therefore, having some basic idea of 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flight fares before planning the trip will surely help many people save money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time.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proposed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system</a:t>
            </a:r>
            <a:r>
              <a:rPr sz="1300" dirty="0">
                <a:latin typeface="Times New Roman"/>
                <a:cs typeface="Times New Roman"/>
              </a:rPr>
              <a:t> 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predictive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model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created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by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applying machine learning algorithms to the collected historical data of flights.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system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will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give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people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idea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about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trends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that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prices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follow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also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provide</a:t>
            </a:r>
            <a:r>
              <a:rPr sz="1300" dirty="0">
                <a:latin typeface="Times New Roman"/>
                <a:cs typeface="Times New Roman"/>
              </a:rPr>
              <a:t> 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predicted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price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value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which they can refer to before booking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their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flight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tickets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money.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This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kind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of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system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service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can</a:t>
            </a:r>
            <a:r>
              <a:rPr sz="1300" spc="3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provided to the customers by flight booking companies which will help the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customers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to book their tickets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accordingly.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0145-8720-B2D3-802D-9CE972EB92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3ECA-F7F2-A61D-99FD-87A1B46CA3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75" y="925321"/>
            <a:ext cx="5828665" cy="778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55575" algn="l"/>
              </a:tabLst>
            </a:pPr>
            <a:r>
              <a:rPr sz="1600" b="1" spc="-10" dirty="0"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lain"/>
            </a:pPr>
            <a:endParaRPr sz="1200">
              <a:latin typeface="Calibri"/>
              <a:cs typeface="Calibri"/>
            </a:endParaRPr>
          </a:p>
          <a:p>
            <a:pPr marL="317500" lvl="1" indent="-304800">
              <a:lnSpc>
                <a:spcPct val="100000"/>
              </a:lnSpc>
              <a:buAutoNum type="arabicPeriod"/>
              <a:tabLst>
                <a:tab pos="3175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Why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this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High-Level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Design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Document?</a:t>
            </a:r>
            <a:endParaRPr sz="1600">
              <a:latin typeface="Times New Roman"/>
              <a:cs typeface="Times New Roman"/>
            </a:endParaRPr>
          </a:p>
          <a:p>
            <a:pPr marL="136525" marR="8890" algn="just">
              <a:lnSpc>
                <a:spcPct val="151300"/>
              </a:lnSpc>
              <a:spcBef>
                <a:spcPts val="1525"/>
              </a:spcBef>
            </a:pPr>
            <a:r>
              <a:rPr sz="1400" spc="-5" dirty="0">
                <a:latin typeface="Times New Roman"/>
                <a:cs typeface="Times New Roman"/>
              </a:rPr>
              <a:t>The main purpose of this HLD documentation is to feature the required details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the project and supply the outline of the machine learning model and also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written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careful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complete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 has been designed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end-to-end.</a:t>
            </a:r>
            <a:endParaRPr sz="1400">
              <a:latin typeface="Times New Roman"/>
              <a:cs typeface="Times New Roman"/>
            </a:endParaRPr>
          </a:p>
          <a:p>
            <a:pPr marL="12700" marR="4246880" lvl="1" algn="just">
              <a:lnSpc>
                <a:spcPct val="236600"/>
              </a:lnSpc>
              <a:spcBef>
                <a:spcPts val="75"/>
              </a:spcBef>
              <a:buAutoNum type="arabicPeriod" startAt="2"/>
              <a:tabLst>
                <a:tab pos="4699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Description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Problem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Perspective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AutoNum type="arabicPeriod" startAt="2"/>
            </a:pPr>
            <a:endParaRPr sz="1250">
              <a:latin typeface="Times New Roman"/>
              <a:cs typeface="Times New Roman"/>
            </a:endParaRPr>
          </a:p>
          <a:p>
            <a:pPr marL="136525" marR="5715" algn="just">
              <a:lnSpc>
                <a:spcPct val="151500"/>
              </a:lnSpc>
            </a:pPr>
            <a:r>
              <a:rPr sz="1400" spc="-5" dirty="0">
                <a:latin typeface="Times New Roman"/>
                <a:cs typeface="Times New Roman"/>
              </a:rPr>
              <a:t>Flight ticket prices can be something hard to guess, today we might see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price,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check out the price of the same flight </a:t>
            </a:r>
            <a:r>
              <a:rPr sz="1400" spc="-15" dirty="0">
                <a:latin typeface="Times New Roman"/>
                <a:cs typeface="Times New Roman"/>
              </a:rPr>
              <a:t>tomorrow, </a:t>
            </a:r>
            <a:r>
              <a:rPr sz="1400" spc="-5" dirty="0">
                <a:latin typeface="Times New Roman"/>
                <a:cs typeface="Times New Roman"/>
              </a:rPr>
              <a:t>it will be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different </a:t>
            </a:r>
            <a:r>
              <a:rPr sz="1400" spc="-20" dirty="0">
                <a:latin typeface="Times New Roman"/>
                <a:cs typeface="Times New Roman"/>
              </a:rPr>
              <a:t>story. </a:t>
            </a: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might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heard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travelers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saying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ticket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unpredictable. As data scientists, we are gonna prove that given the right data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anything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predicted.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 of flight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tickets for various airlines between the months of March and June of 2019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 cities.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AutoNum type="arabicPeriod" startAt="3"/>
              <a:tabLst>
                <a:tab pos="2794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Problem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36525" marR="5080" algn="just">
              <a:lnSpc>
                <a:spcPct val="151300"/>
              </a:lnSpc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flight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given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parameters.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 project is publicly available at Kaggle. This will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regression problem since the </a:t>
            </a:r>
            <a:r>
              <a:rPr sz="1400" spc="-10" dirty="0">
                <a:latin typeface="Times New Roman"/>
                <a:cs typeface="Times New Roman"/>
              </a:rPr>
              <a:t>target </a:t>
            </a:r>
            <a:r>
              <a:rPr sz="1400" spc="-5" dirty="0">
                <a:latin typeface="Times New Roman"/>
                <a:cs typeface="Times New Roman"/>
              </a:rPr>
              <a:t>or dependent variable is the price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(continuous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numeric value).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82A71-BB4F-EAFF-6095-F65D5A8A2C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EB06D-3ACB-1A89-2861-CB41A924B6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476" y="1008888"/>
            <a:ext cx="5851525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1.4.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Project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58750" marR="5080" algn="just">
              <a:lnSpc>
                <a:spcPct val="151500"/>
              </a:lnSpc>
            </a:pPr>
            <a:r>
              <a:rPr sz="1400" spc="-5" dirty="0">
                <a:latin typeface="Times New Roman"/>
                <a:cs typeface="Times New Roman"/>
              </a:rPr>
              <a:t>Nowadays, the number of people using flights has increased </a:t>
            </a:r>
            <a:r>
              <a:rPr sz="1400" spc="-15" dirty="0">
                <a:latin typeface="Times New Roman"/>
                <a:cs typeface="Times New Roman"/>
              </a:rPr>
              <a:t>significantly. </a:t>
            </a:r>
            <a:r>
              <a:rPr sz="1400" spc="-5" dirty="0">
                <a:latin typeface="Times New Roman"/>
                <a:cs typeface="Times New Roman"/>
              </a:rPr>
              <a:t>It is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difficult </a:t>
            </a:r>
            <a:r>
              <a:rPr sz="1400" spc="-5" dirty="0">
                <a:latin typeface="Times New Roman"/>
                <a:cs typeface="Times New Roman"/>
              </a:rPr>
              <a:t>for airlines to maintain prices since prices change dynamically due to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different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That’s </a:t>
            </a:r>
            <a:r>
              <a:rPr sz="1400" spc="-5" dirty="0">
                <a:latin typeface="Times New Roman"/>
                <a:cs typeface="Times New Roman"/>
              </a:rPr>
              <a:t>why we will try to use machine learning to solve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airlines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maintain. It can also help customers to predict future flight prices and plan their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journey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accordingly.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B1680-B329-CDA5-F93F-9931C679F27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8214-F546-3467-29A4-8FBC398CA5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75" y="1034288"/>
            <a:ext cx="5829300" cy="896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lvl="1" indent="-2667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Answer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enhancements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1250">
              <a:latin typeface="Times New Roman"/>
              <a:cs typeface="Times New Roman"/>
            </a:endParaRPr>
          </a:p>
          <a:p>
            <a:pPr marL="136525" marR="5080" algn="just">
              <a:lnSpc>
                <a:spcPct val="151400"/>
              </a:lnSpc>
              <a:spcBef>
                <a:spcPts val="5"/>
              </a:spcBef>
            </a:pPr>
            <a:r>
              <a:rPr sz="1400" spc="-60" dirty="0">
                <a:latin typeface="Times New Roman"/>
                <a:cs typeface="Times New Roman"/>
              </a:rPr>
              <a:t>We </a:t>
            </a:r>
            <a:r>
              <a:rPr sz="1400" spc="-5" dirty="0">
                <a:latin typeface="Times New Roman"/>
                <a:cs typeface="Times New Roman"/>
              </a:rPr>
              <a:t>will even predict the price of the price tag considering whether or not it is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weekday, </a:t>
            </a:r>
            <a:r>
              <a:rPr sz="1400" spc="-5" dirty="0">
                <a:latin typeface="Times New Roman"/>
                <a:cs typeface="Times New Roman"/>
              </a:rPr>
              <a:t>season or alternative social reasons. </a:t>
            </a:r>
            <a:r>
              <a:rPr sz="1400" spc="-15" dirty="0">
                <a:latin typeface="Times New Roman"/>
                <a:cs typeface="Times New Roman"/>
              </a:rPr>
              <a:t>However, </a:t>
            </a:r>
            <a:r>
              <a:rPr sz="1400" spc="-5" dirty="0">
                <a:latin typeface="Times New Roman"/>
                <a:cs typeface="Times New Roman"/>
              </a:rPr>
              <a:t>considering from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angle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business,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 have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tendency to method such information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 the price of the discounted price tag it'll bring some loss to the airline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company.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Therefore, this technique isn't thought-about.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AutoNum type="arabicPeriod" startAt="6"/>
              <a:tabLst>
                <a:tab pos="27940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Technical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needs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6"/>
            </a:pPr>
            <a:endParaRPr sz="1150">
              <a:latin typeface="Times New Roman"/>
              <a:cs typeface="Times New Roman"/>
            </a:endParaRPr>
          </a:p>
          <a:p>
            <a:pPr marL="136525" marR="5080" algn="just">
              <a:lnSpc>
                <a:spcPct val="151400"/>
              </a:lnSpc>
            </a:pPr>
            <a:r>
              <a:rPr sz="1400" spc="-5" dirty="0">
                <a:latin typeface="Times New Roman"/>
                <a:cs typeface="Times New Roman"/>
              </a:rPr>
              <a:t>There are not any hardware needs needed for victimization of this application,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has access to the web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should have the fundamental understanding of providing the input. And for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backend half the server should run all the package that's needed for the process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 information and 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show the results.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AutoNum type="arabicPeriod" startAt="7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Information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needs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7"/>
            </a:pPr>
            <a:endParaRPr sz="1200">
              <a:latin typeface="Times New Roman"/>
              <a:cs typeface="Times New Roman"/>
            </a:endParaRPr>
          </a:p>
          <a:p>
            <a:pPr marL="136525" marR="6350" algn="just">
              <a:lnSpc>
                <a:spcPct val="151400"/>
              </a:lnSpc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totally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statement.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accessible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Kaggle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standout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sheet(.xlsx). Because the main theme of the project is to induce the expertise of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issues,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tendency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mercantilism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prophetess database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commerce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 into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csv format.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lvl="1" indent="-457200">
              <a:lnSpc>
                <a:spcPct val="100000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sz="1400" b="1" spc="-30" dirty="0">
                <a:latin typeface="Times New Roman"/>
                <a:cs typeface="Times New Roman"/>
              </a:rPr>
              <a:t>Tools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8"/>
            </a:pPr>
            <a:endParaRPr sz="1150">
              <a:latin typeface="Times New Roman"/>
              <a:cs typeface="Times New Roman"/>
            </a:endParaRPr>
          </a:p>
          <a:p>
            <a:pPr marL="469900" marR="487045" lvl="2" indent="-228600">
              <a:lnSpc>
                <a:spcPct val="1473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Python 3.9 is employed because of the programming language 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frameworks like </a:t>
            </a:r>
            <a:r>
              <a:rPr sz="1400" spc="-20" dirty="0">
                <a:latin typeface="Times New Roman"/>
                <a:cs typeface="Times New Roman"/>
              </a:rPr>
              <a:t>numpy, </a:t>
            </a:r>
            <a:r>
              <a:rPr sz="1400" spc="-5" dirty="0">
                <a:latin typeface="Times New Roman"/>
                <a:cs typeface="Times New Roman"/>
              </a:rPr>
              <a:t>pandas, sklearn and alternative modules 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building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model.</a:t>
            </a:r>
            <a:endParaRPr sz="14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79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PyCharm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IDE.</a:t>
            </a:r>
            <a:endParaRPr sz="14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33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visualizations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seaborn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matplotlib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getting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85690-DBD5-6BCD-3B99-A01AA77BAEC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2002-6B6F-25C1-F667-F2FC0ED87A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4875" y="898398"/>
            <a:ext cx="5721350" cy="54324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77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assortment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prophetess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getting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Front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victimization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HTML/CSS.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Flask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backend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readying.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GitHub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version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management.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72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400" spc="-5" dirty="0">
                <a:latin typeface="Times New Roman"/>
                <a:cs typeface="Times New Roman"/>
              </a:rPr>
              <a:t>Heroku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deployment.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AutoNum type="arabicPeriod" startAt="9"/>
              <a:tabLst>
                <a:tab pos="279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Constraints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9"/>
            </a:pPr>
            <a:endParaRPr sz="1200">
              <a:latin typeface="Times New Roman"/>
              <a:cs typeface="Times New Roman"/>
            </a:endParaRPr>
          </a:p>
          <a:p>
            <a:pPr marL="12700" marR="468630" algn="just">
              <a:lnSpc>
                <a:spcPct val="147300"/>
              </a:lnSpc>
            </a:pPr>
            <a:r>
              <a:rPr sz="1400" spc="-5" dirty="0">
                <a:latin typeface="Times New Roman"/>
                <a:cs typeface="Times New Roman"/>
              </a:rPr>
              <a:t>The flight fare prediction answer should be user </a:t>
            </a:r>
            <a:r>
              <a:rPr sz="1400" spc="-15" dirty="0">
                <a:latin typeface="Times New Roman"/>
                <a:cs typeface="Times New Roman"/>
              </a:rPr>
              <a:t>friendly, </a:t>
            </a:r>
            <a:r>
              <a:rPr sz="1400" spc="-5" dirty="0">
                <a:latin typeface="Times New Roman"/>
                <a:cs typeface="Times New Roman"/>
              </a:rPr>
              <a:t>as automatic as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attainable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also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user should not be needed to understand any of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365125" lvl="1" indent="-352425">
              <a:lnSpc>
                <a:spcPct val="100000"/>
              </a:lnSpc>
              <a:buAutoNum type="arabicPeriod" startAt="10"/>
              <a:tabLst>
                <a:tab pos="36512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Assumptions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7300"/>
              </a:lnSpc>
            </a:pPr>
            <a:r>
              <a:rPr sz="1400" spc="-5" dirty="0">
                <a:latin typeface="Times New Roman"/>
                <a:cs typeface="Times New Roman"/>
              </a:rPr>
              <a:t>The most objective of the project is to implement the utilization cases for the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new dataset that the user provides through the programme. Machine learning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 is employed to process the on top of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5" dirty="0">
                <a:latin typeface="Times New Roman"/>
                <a:cs typeface="Times New Roman"/>
              </a:rPr>
              <a:t>computer file. it's additionally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assumed that each one aspect of this project has the flexibility to figure along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approach the designer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 expecting.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6600" y="6854825"/>
            <a:ext cx="5905500" cy="3733800"/>
            <a:chOff x="736600" y="6854825"/>
            <a:chExt cx="5905500" cy="3733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600" y="8159750"/>
              <a:ext cx="5600699" cy="2428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950" y="6854825"/>
              <a:ext cx="5772150" cy="2371725"/>
            </a:xfrm>
            <a:prstGeom prst="rect">
              <a:avLst/>
            </a:prstGeom>
          </p:spPr>
        </p:pic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D95DDA-E9E9-2A46-87A7-2C19F1E20B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341DA2-FCA5-4990-C6BC-7D2A2A16ED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1500" y="1001903"/>
            <a:ext cx="37293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2.1</a:t>
            </a:r>
            <a:r>
              <a:rPr sz="14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2.2</a:t>
            </a: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Design</a:t>
            </a:r>
            <a:r>
              <a:rPr sz="1400" b="1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Flow</a:t>
            </a: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Deployment</a:t>
            </a: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 Process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875" y="4745863"/>
            <a:ext cx="5799455" cy="300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lvl="1" indent="-2667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79400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Logging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92929"/>
              </a:buClr>
              <a:buFont typeface="Times New Roman"/>
              <a:buAutoNum type="arabicPeriod" startAt="3"/>
            </a:pPr>
            <a:endParaRPr sz="1300">
              <a:latin typeface="Times New Roman"/>
              <a:cs typeface="Times New Roman"/>
            </a:endParaRPr>
          </a:p>
          <a:p>
            <a:pPr marL="12700" marR="84455">
              <a:lnSpc>
                <a:spcPct val="147200"/>
              </a:lnSpc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Each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step is being logged within the system that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runs 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internally,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 that shows the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date time and therefore the process that has been performed, work is completed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in several layers as information, DEBUG, ERROR, </a:t>
            </a:r>
            <a:r>
              <a:rPr sz="1400" spc="-25" dirty="0">
                <a:solidFill>
                  <a:srgbClr val="292929"/>
                </a:solidFill>
                <a:latin typeface="Times New Roman"/>
                <a:cs typeface="Times New Roman"/>
              </a:rPr>
              <a:t>WARNINGS.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This provides </a:t>
            </a:r>
            <a:r>
              <a:rPr sz="1400" spc="-3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US the perception of the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logged info.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buAutoNum type="arabicPeriod" startAt="4"/>
              <a:tabLst>
                <a:tab pos="279400" algn="l"/>
              </a:tabLst>
            </a:pP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Error</a:t>
            </a:r>
            <a:r>
              <a:rPr sz="1400" b="1" spc="-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Handling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47000"/>
              </a:lnSpc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Once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slip has occurred, the reason is logged in its several log files, in order that </a:t>
            </a:r>
            <a:r>
              <a:rPr sz="1400" spc="-33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developer will rectify the </a:t>
            </a:r>
            <a:r>
              <a:rPr sz="1400" spc="-20" dirty="0">
                <a:solidFill>
                  <a:srgbClr val="292929"/>
                </a:solidFill>
                <a:latin typeface="Times New Roman"/>
                <a:cs typeface="Times New Roman"/>
              </a:rPr>
              <a:t>error.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054" y="1682149"/>
            <a:ext cx="5885519" cy="253364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21871-515E-D277-78A1-FC4B3A2103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8ACA7-72D6-36F0-B365-26C4AEF683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2476" y="996822"/>
            <a:ext cx="5849620" cy="712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275" indent="-133985">
              <a:lnSpc>
                <a:spcPct val="100000"/>
              </a:lnSpc>
              <a:spcBef>
                <a:spcPts val="100"/>
              </a:spcBef>
              <a:buAutoNum type="arabicPlain" startAt="3"/>
              <a:tabLst>
                <a:tab pos="168910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Performance</a:t>
            </a:r>
            <a:r>
              <a:rPr sz="1400" b="1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92929"/>
              </a:buClr>
              <a:buFont typeface="Times New Roman"/>
              <a:buAutoNum type="arabicPlain" startAt="3"/>
            </a:pPr>
            <a:endParaRPr sz="1900">
              <a:latin typeface="Times New Roman"/>
              <a:cs typeface="Times New Roman"/>
            </a:endParaRPr>
          </a:p>
          <a:p>
            <a:pPr marL="292100" lvl="1" indent="-257810">
              <a:lnSpc>
                <a:spcPct val="100000"/>
              </a:lnSpc>
              <a:buAutoNum type="arabicPeriod"/>
              <a:tabLst>
                <a:tab pos="292735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Reusability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92929"/>
              </a:buClr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34925" marR="55880" algn="just">
              <a:lnSpc>
                <a:spcPct val="147000"/>
              </a:lnSpc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Elements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code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written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are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accustomed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to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different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 applications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therefore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rest is changed and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reused.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2100" lvl="1" indent="-257810">
              <a:lnSpc>
                <a:spcPct val="100000"/>
              </a:lnSpc>
              <a:buAutoNum type="arabicPeriod" startAt="2"/>
              <a:tabLst>
                <a:tab pos="292735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Application</a:t>
            </a:r>
            <a:r>
              <a:rPr sz="1400" b="1" spc="-4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Compatibility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292929"/>
              </a:buClr>
              <a:buFont typeface="Times New Roman"/>
              <a:buAutoNum type="arabicPeriod" startAt="2"/>
            </a:pPr>
            <a:endParaRPr sz="1300">
              <a:latin typeface="Times New Roman"/>
              <a:cs typeface="Times New Roman"/>
            </a:endParaRPr>
          </a:p>
          <a:p>
            <a:pPr marL="34925" marR="5080" algn="just">
              <a:lnSpc>
                <a:spcPct val="147300"/>
              </a:lnSpc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various parts for this project are exploitation python as an associate interface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between them. every element can have its own tasks to perform, and it's the work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of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python to make sure the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transfer of 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292100" lvl="1" indent="-2578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2735" algn="l"/>
              </a:tabLst>
            </a:pPr>
            <a:r>
              <a:rPr sz="1400" b="1" spc="-10" dirty="0">
                <a:solidFill>
                  <a:srgbClr val="292929"/>
                </a:solidFill>
                <a:latin typeface="Times New Roman"/>
                <a:cs typeface="Times New Roman"/>
              </a:rPr>
              <a:t>Resource</a:t>
            </a:r>
            <a:r>
              <a:rPr sz="1400" b="1" spc="-4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Utilization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292929"/>
              </a:buClr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34925" marR="106045" algn="just">
              <a:lnSpc>
                <a:spcPct val="147300"/>
              </a:lnSpc>
              <a:spcBef>
                <a:spcPts val="5"/>
              </a:spcBef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Once any task is performed, it'll doubtless use all the process power 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offered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till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that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performance is finished.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292100" lvl="1" indent="-257810">
              <a:lnSpc>
                <a:spcPct val="100000"/>
              </a:lnSpc>
              <a:buAutoNum type="arabicPeriod" startAt="4"/>
              <a:tabLst>
                <a:tab pos="292735" algn="l"/>
              </a:tabLst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Deployment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model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is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being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deployed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on</a:t>
            </a:r>
            <a:r>
              <a:rPr sz="1400" spc="-1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Heroku.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92929"/>
                </a:solidFill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4925" marR="102235" algn="just">
              <a:lnSpc>
                <a:spcPct val="147300"/>
              </a:lnSpc>
            </a:pP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 flight fare prediction will predict the worth of the trained knowledge set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within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rule.</a:t>
            </a:r>
            <a:r>
              <a:rPr sz="14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therefore,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user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will</a:t>
            </a:r>
            <a:r>
              <a:rPr sz="14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recognize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the</a:t>
            </a:r>
            <a:r>
              <a:rPr sz="1400" spc="7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approximate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value</a:t>
            </a:r>
            <a:r>
              <a:rPr sz="1400" spc="65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for his </a:t>
            </a:r>
            <a:r>
              <a:rPr sz="140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or</a:t>
            </a:r>
            <a:r>
              <a:rPr sz="1400" spc="-10" dirty="0">
                <a:solidFill>
                  <a:srgbClr val="29292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29"/>
                </a:solidFill>
                <a:latin typeface="Times New Roman"/>
                <a:cs typeface="Times New Roman"/>
              </a:rPr>
              <a:t>her journey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CC14-CAEA-149E-D4E4-D841771005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iNeuron.ai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9914-2597-C32D-205F-4ECCDD80F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1169</Words>
  <Application>Microsoft Office PowerPoint</Application>
  <PresentationFormat>Custom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Design (HLD)</dc:title>
  <cp:lastModifiedBy>Umesh Prajapati</cp:lastModifiedBy>
  <cp:revision>2</cp:revision>
  <dcterms:created xsi:type="dcterms:W3CDTF">2023-05-29T12:44:21Z</dcterms:created>
  <dcterms:modified xsi:type="dcterms:W3CDTF">2023-05-29T12:54:09Z</dcterms:modified>
</cp:coreProperties>
</file>