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5630" y="-116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0CFBF-A5E9-46B0-A22E-C4430CBEEA62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2727A-7E1F-4941-B792-06B188963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6E65-91B0-48A4-8F8A-78CEFF75E40B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CB90-A81D-4CFD-B9FB-769E74A83DCE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BA69-A08E-45F3-8EB0-06F6ACF178FF}" type="datetime1">
              <a:rPr lang="en-US" smtClean="0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20BE-CD59-495E-A1BE-A7F73BFD04BE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22DF-89B8-44F3-A076-78A280313692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C913-F262-4839-9BED-40041C3A6922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CawpaB-mO_T9ew2gcRJPxTYNEbUemWHc/edit#heading%3Dh.17dp8vu" TargetMode="External"/><Relationship Id="rId13" Type="http://schemas.openxmlformats.org/officeDocument/2006/relationships/hyperlink" Target="https://docs.google.com/document/d/1CawpaB-mO_T9ew2gcRJPxTYNEbUemWHc/edit#heading%3Dh.1ksv4uv" TargetMode="External"/><Relationship Id="rId18" Type="http://schemas.openxmlformats.org/officeDocument/2006/relationships/hyperlink" Target="https://docs.google.com/document/d/1CawpaB-mO_T9ew2gcRJPxTYNEbUemWHc/edit#heading%3Dh.1y810tw" TargetMode="External"/><Relationship Id="rId3" Type="http://schemas.openxmlformats.org/officeDocument/2006/relationships/hyperlink" Target="https://docs.google.com/document/d/1ZLlZEVdMuxYl3o0PziQjZcUbNmAcz-PR/edit#heading%3Dh.30j0zll" TargetMode="External"/><Relationship Id="rId7" Type="http://schemas.openxmlformats.org/officeDocument/2006/relationships/hyperlink" Target="https://docs.google.com/document/d/1CawpaB-mO_T9ew2gcRJPxTYNEbUemWHc/edit#heading%3Dh.1t3h5sf" TargetMode="External"/><Relationship Id="rId12" Type="http://schemas.openxmlformats.org/officeDocument/2006/relationships/hyperlink" Target="https://docs.google.com/document/d/1CawpaB-mO_T9ew2gcRJPxTYNEbUemWHc/edit#heading%3Dh.35nkun2" TargetMode="External"/><Relationship Id="rId17" Type="http://schemas.openxmlformats.org/officeDocument/2006/relationships/hyperlink" Target="https://docs.google.com/document/d/1CawpaB-mO_T9ew2gcRJPxTYNEbUemWHc/edit#heading%3Dh.3j2qqm3" TargetMode="External"/><Relationship Id="rId2" Type="http://schemas.openxmlformats.org/officeDocument/2006/relationships/hyperlink" Target="https://docs.google.com/document/d/1ZLlZEVdMuxYl3o0PziQjZcUbNmAcz-PR/edit#heading%3Dh.gjdgxs" TargetMode="External"/><Relationship Id="rId16" Type="http://schemas.openxmlformats.org/officeDocument/2006/relationships/hyperlink" Target="https://docs.google.com/document/d/1CawpaB-mO_T9ew2gcRJPxTYNEbUemWHc/edit#heading%3Dh.z337y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document/d/1CawpaB-mO_T9ew2gcRJPxTYNEbUemWHc/edit#heading%3Dh.3dy6vkm" TargetMode="External"/><Relationship Id="rId11" Type="http://schemas.openxmlformats.org/officeDocument/2006/relationships/hyperlink" Target="https://docs.google.com/document/d/1CawpaB-mO_T9ew2gcRJPxTYNEbUemWHc/edit#heading%3Dh.lnxbz9" TargetMode="External"/><Relationship Id="rId5" Type="http://schemas.openxmlformats.org/officeDocument/2006/relationships/hyperlink" Target="https://docs.google.com/document/d/1CawpaB-mO_T9ew2gcRJPxTYNEbUemWHc/edit#heading%3Dh.3znysh7" TargetMode="External"/><Relationship Id="rId15" Type="http://schemas.openxmlformats.org/officeDocument/2006/relationships/hyperlink" Target="https://docs.google.com/document/d/1CawpaB-mO_T9ew2gcRJPxTYNEbUemWHc/edit#heading%3Dh.2jxsxqh" TargetMode="External"/><Relationship Id="rId10" Type="http://schemas.openxmlformats.org/officeDocument/2006/relationships/hyperlink" Target="https://docs.google.com/document/d/1CawpaB-mO_T9ew2gcRJPxTYNEbUemWHc/edit#heading%3Dh.26in1rg" TargetMode="External"/><Relationship Id="rId19" Type="http://schemas.openxmlformats.org/officeDocument/2006/relationships/hyperlink" Target="https://docs.google.com/document/d/1CawpaB-mO_T9ew2gcRJPxTYNEbUemWHc/edit#heading%3Dh.4i7ojhp" TargetMode="External"/><Relationship Id="rId4" Type="http://schemas.openxmlformats.org/officeDocument/2006/relationships/hyperlink" Target="https://docs.google.com/document/d/1ZLlZEVdMuxYl3o0PziQjZcUbNmAcz-PR/edit#heading%3Dh.1fob9te" TargetMode="External"/><Relationship Id="rId9" Type="http://schemas.openxmlformats.org/officeDocument/2006/relationships/hyperlink" Target="https://docs.google.com/document/d/1CawpaB-mO_T9ew2gcRJPxTYNEbUemWHc/edit#heading%3Dh.3rdcrjn" TargetMode="External"/><Relationship Id="rId14" Type="http://schemas.openxmlformats.org/officeDocument/2006/relationships/hyperlink" Target="https://docs.google.com/document/d/1CawpaB-mO_T9ew2gcRJPxTYNEbUemWHc/edit#heading%3Dh.44sin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khilmittal/flight-fare-prediction-mh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291B34A-7F09-BE07-B0F4-AD07D2235437}"/>
              </a:ext>
            </a:extLst>
          </p:cNvPr>
          <p:cNvSpPr txBox="1"/>
          <p:nvPr/>
        </p:nvSpPr>
        <p:spPr>
          <a:xfrm>
            <a:off x="11471" y="1308100"/>
            <a:ext cx="7569200" cy="13612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535"/>
              </a:spcBef>
            </a:pPr>
            <a:r>
              <a:rPr lang="en-US" sz="4000" dirty="0">
                <a:solidFill>
                  <a:srgbClr val="2E5394"/>
                </a:solidFill>
                <a:latin typeface="Times New Roman"/>
                <a:cs typeface="Times New Roman"/>
              </a:rPr>
              <a:t>Low Level Design(LLD)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FLIGHT</a:t>
            </a:r>
            <a:r>
              <a:rPr sz="2400" spc="-9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E5394"/>
                </a:solidFill>
                <a:latin typeface="Times New Roman"/>
                <a:cs typeface="Times New Roman"/>
              </a:rPr>
              <a:t>FARE</a:t>
            </a:r>
            <a:r>
              <a:rPr sz="2400" spc="-4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PREDICTION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2B36C6A-440C-D775-07DC-B948F322DF4A}"/>
              </a:ext>
            </a:extLst>
          </p:cNvPr>
          <p:cNvSpPr txBox="1"/>
          <p:nvPr/>
        </p:nvSpPr>
        <p:spPr>
          <a:xfrm>
            <a:off x="1668145" y="5118100"/>
            <a:ext cx="423291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Submitted by :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Umesh Prajapati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Ramdas Prajapati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F5F8E7-C5C0-C5B1-9706-FCF03D815D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377D8B-70B3-118B-C482-CA15FF943C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84200" y="1396238"/>
            <a:ext cx="6024880" cy="254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indent="-178435" algn="just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3495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51800"/>
              </a:lnSpc>
              <a:spcBef>
                <a:spcPts val="750"/>
              </a:spcBef>
            </a:pPr>
            <a:r>
              <a:rPr sz="1400" spc="-5" dirty="0">
                <a:latin typeface="Times New Roman"/>
                <a:cs typeface="Times New Roman"/>
              </a:rPr>
              <a:t>After getting the model with the best accuracy we store that model 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file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pickle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back-end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 be created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Flask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where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API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end-points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operations related to fetching and displaying data 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front-end of the application.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78765" lvl="1" indent="-266700" algn="just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27940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Unit</a:t>
            </a:r>
            <a:r>
              <a:rPr sz="1400" b="1" spc="-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292929"/>
                </a:solidFill>
                <a:latin typeface="Times New Roman"/>
                <a:cs typeface="Times New Roman"/>
              </a:rPr>
              <a:t>Test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4200" y="4102100"/>
          <a:ext cx="6108700" cy="346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100" b="1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69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Interface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66040" algn="just">
                        <a:lnSpc>
                          <a:spcPts val="1650"/>
                        </a:lnSpc>
                        <a:spcBef>
                          <a:spcPts val="650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Verify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a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user is able to give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fields.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Expected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73025" marR="73025">
                        <a:lnSpc>
                          <a:spcPts val="1650"/>
                        </a:lnSpc>
                        <a:spcBef>
                          <a:spcPts val="625"/>
                        </a:spcBef>
                        <a:tabLst>
                          <a:tab pos="824230" algn="l"/>
                        </a:tabLst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Interfac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67310" algn="just">
                        <a:lnSpc>
                          <a:spcPts val="165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verify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whether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hosted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properly accessible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Expected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9">
                <a:tc>
                  <a:txBody>
                    <a:bodyPr/>
                    <a:lstStyle/>
                    <a:p>
                      <a:pPr marL="73025" marR="73025">
                        <a:lnSpc>
                          <a:spcPts val="1650"/>
                        </a:lnSpc>
                        <a:spcBef>
                          <a:spcPts val="645"/>
                        </a:spcBef>
                        <a:tabLst>
                          <a:tab pos="824230" algn="l"/>
                        </a:tabLst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Interfac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65405" algn="just">
                        <a:lnSpc>
                          <a:spcPts val="1650"/>
                        </a:lnSpc>
                        <a:spcBef>
                          <a:spcPts val="64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Verify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whether 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400" spc="6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Interface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loads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completely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accessed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Expected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5E7DC7-AE88-D013-206E-3F74D6FC23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535E17-163A-C31E-A012-8DD3A61B5C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525" y="906780"/>
            <a:ext cx="12414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Contents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025" y="1249680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24966"/>
              </p:ext>
            </p:extLst>
          </p:nvPr>
        </p:nvGraphicFramePr>
        <p:xfrm>
          <a:off x="879475" y="1394246"/>
          <a:ext cx="5682615" cy="677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55">
                <a:tc>
                  <a:txBody>
                    <a:bodyPr/>
                    <a:lstStyle/>
                    <a:p>
                      <a:pPr marL="31750">
                        <a:lnSpc>
                          <a:spcPts val="1635"/>
                        </a:lnSpc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Abstract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73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INTRODUCTION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5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03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Why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this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LLD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documentation?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5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1</a:t>
                      </a:r>
                      <a:r>
                        <a:rPr sz="1500" b="0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A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r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chitectu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r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e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3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2</a:t>
                      </a:r>
                      <a:r>
                        <a:rPr sz="1500" b="0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A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r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chitectu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r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e Design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6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2.1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Data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Gathering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 </a:t>
                      </a:r>
                      <a:r>
                        <a:rPr sz="1500" b="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from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Main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 </a:t>
                      </a:r>
                      <a:r>
                        <a:rPr sz="1500" b="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Source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6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2.2</a:t>
                      </a:r>
                      <a:r>
                        <a:rPr sz="1500" b="0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 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Tools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Used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6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2.3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Data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Description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7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2.4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Import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Data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into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Database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0"/>
                        </a:rPr>
                        <a:t>7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703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2.5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Export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Data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 </a:t>
                      </a:r>
                      <a:r>
                        <a:rPr sz="1500" b="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from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Database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1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487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2.6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Data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 </a:t>
                      </a:r>
                      <a:r>
                        <a:rPr sz="1500" b="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Pre-Processing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2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3"/>
                        </a:rPr>
                        <a:t>2.7</a:t>
                      </a:r>
                      <a:r>
                        <a:rPr sz="1500" b="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3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3"/>
                        </a:rPr>
                        <a:t>Modelling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3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2.8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UI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Integration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4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2.9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Data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 </a:t>
                      </a:r>
                      <a:r>
                        <a:rPr sz="1500" b="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From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User</a:t>
                      </a:r>
                      <a:endParaRPr sz="1500" b="0" u="sng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5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2.10</a:t>
                      </a:r>
                      <a:r>
                        <a:rPr sz="1500" b="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Data</a:t>
                      </a:r>
                      <a:r>
                        <a:rPr sz="1500" b="0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 </a:t>
                      </a:r>
                      <a:r>
                        <a:rPr sz="1500" b="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Validation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6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809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2.11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Rendering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the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Results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7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7703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8"/>
                        </a:rPr>
                        <a:t>3</a:t>
                      </a:r>
                      <a:r>
                        <a:rPr sz="1500" b="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8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8"/>
                        </a:rPr>
                        <a:t>Deployment</a:t>
                      </a:r>
                      <a:endParaRPr sz="1500" b="0" u="sng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8"/>
                        </a:rPr>
                        <a:t>8</a:t>
                      </a:r>
                      <a:endParaRPr sz="1500" b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marL="174625">
                        <a:lnSpc>
                          <a:spcPts val="1725"/>
                        </a:lnSpc>
                        <a:spcBef>
                          <a:spcPts val="240"/>
                        </a:spcBef>
                      </a:pP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3.1</a:t>
                      </a:r>
                      <a:r>
                        <a:rPr sz="1500" b="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Unit</a:t>
                      </a:r>
                      <a:r>
                        <a:rPr sz="1500" b="0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 </a:t>
                      </a:r>
                      <a:r>
                        <a:rPr sz="1500" b="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Test</a:t>
                      </a:r>
                      <a:r>
                        <a:rPr sz="1500" b="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 </a:t>
                      </a:r>
                      <a:r>
                        <a:rPr sz="1500" b="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Cases</a:t>
                      </a:r>
                      <a:endParaRPr sz="1500" b="0" u="sng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725"/>
                        </a:lnSpc>
                        <a:spcBef>
                          <a:spcPts val="240"/>
                        </a:spcBef>
                      </a:pPr>
                      <a:r>
                        <a:rPr sz="1500" b="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19"/>
                        </a:rPr>
                        <a:t>9</a:t>
                      </a:r>
                      <a:endParaRPr sz="15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24753-E898-8B04-C97B-C39568A261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95CB1-CED8-E00B-1FE7-4451322B9D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9601" y="876172"/>
            <a:ext cx="5671185" cy="484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114300" marR="5080" algn="just">
              <a:lnSpc>
                <a:spcPct val="151800"/>
              </a:lnSpc>
              <a:spcBef>
                <a:spcPts val="545"/>
              </a:spcBef>
            </a:pPr>
            <a:r>
              <a:rPr sz="1400" spc="-10" dirty="0">
                <a:latin typeface="Times New Roman"/>
                <a:cs typeface="Times New Roman"/>
              </a:rPr>
              <a:t>Travelling </a:t>
            </a:r>
            <a:r>
              <a:rPr sz="1400" spc="-5" dirty="0">
                <a:latin typeface="Times New Roman"/>
                <a:cs typeface="Times New Roman"/>
              </a:rPr>
              <a:t>through flights has become an integral part of </a:t>
            </a:r>
            <a:r>
              <a:rPr sz="1400" spc="-15" dirty="0">
                <a:latin typeface="Times New Roman"/>
                <a:cs typeface="Times New Roman"/>
              </a:rPr>
              <a:t>today’s </a:t>
            </a:r>
            <a:r>
              <a:rPr sz="1400" spc="-5" dirty="0">
                <a:latin typeface="Times New Roman"/>
                <a:cs typeface="Times New Roman"/>
              </a:rPr>
              <a:t>lifestyle as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faster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travelling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flight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ticket prices increase or decrease every now and then depending on various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flights, destination, duration of flights. various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occasions such as vacations or festive seasons. Therefore, having some basic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idea of the flight fares before planning the trip will surely help many people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money and time.</a:t>
            </a:r>
            <a:endParaRPr sz="1400">
              <a:latin typeface="Times New Roman"/>
              <a:cs typeface="Times New Roman"/>
            </a:endParaRPr>
          </a:p>
          <a:p>
            <a:pPr marL="114300" marR="5080" algn="just">
              <a:lnSpc>
                <a:spcPct val="151800"/>
              </a:lnSpc>
            </a:pP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 learning algorithms to the collected historical data of flights. This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 will give people the idea about the trends that prices follow and also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predicted price value which they can refer to before booking their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tickets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money.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kind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customers by flight booking companies which will help the customers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 their tickets </a:t>
            </a:r>
            <a:r>
              <a:rPr sz="1400" spc="-15" dirty="0">
                <a:latin typeface="Times New Roman"/>
                <a:cs typeface="Times New Roman"/>
              </a:rPr>
              <a:t>accordingly.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BC05-363C-3D6D-A80D-7C2C8CAE17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46CE-FA2E-3ACA-F75E-062B8D7F3F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525" y="925321"/>
            <a:ext cx="5711825" cy="261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159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317500" lvl="1" indent="-304800" algn="just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317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Why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this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Low-Level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Document?</a:t>
            </a:r>
            <a:endParaRPr sz="1400">
              <a:latin typeface="Times New Roman"/>
              <a:cs typeface="Times New Roman"/>
            </a:endParaRPr>
          </a:p>
          <a:p>
            <a:pPr marL="155575" marR="5080" algn="just">
              <a:lnSpc>
                <a:spcPct val="151800"/>
              </a:lnSpc>
              <a:spcBef>
                <a:spcPts val="105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purpose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LLD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documentation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feature the required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project and supply the outline of the machine learning model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written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code.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additionally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careful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However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complete project has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 designed end-to-end.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9400" lvl="1" indent="-266700" algn="just">
              <a:lnSpc>
                <a:spcPct val="100000"/>
              </a:lnSpc>
              <a:buAutoNum type="arabicPeriod" startAt="2"/>
              <a:tabLst>
                <a:tab pos="2794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525" y="7724013"/>
            <a:ext cx="5711190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chitectu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 Desig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55575" marR="5080" algn="just">
              <a:lnSpc>
                <a:spcPct val="151800"/>
              </a:lnSpc>
              <a:spcBef>
                <a:spcPts val="750"/>
              </a:spcBef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 life cycle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basic web application which will predict the flight prices by applying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historical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libraries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Pandas, </a:t>
            </a:r>
            <a:r>
              <a:rPr sz="1400" spc="-10" dirty="0">
                <a:latin typeface="Times New Roman"/>
                <a:cs typeface="Times New Roman"/>
              </a:rPr>
              <a:t>NumPy,Matplotlib,</a:t>
            </a:r>
            <a:r>
              <a:rPr sz="1400" spc="-5" dirty="0">
                <a:latin typeface="Times New Roman"/>
                <a:cs typeface="Times New Roman"/>
              </a:rPr>
              <a:t> seaborn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sklearn.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942" y="3865694"/>
            <a:ext cx="4316028" cy="32216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7F44-CEFD-01F8-20F7-DF9B974BE1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C06D-1352-5A19-4DC2-C0F9094CDE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12800" y="1008253"/>
            <a:ext cx="5918200" cy="869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lvl="1" indent="-2825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10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Gathering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98425" marR="43180">
              <a:lnSpc>
                <a:spcPts val="1650"/>
              </a:lnSpc>
            </a:pPr>
            <a:r>
              <a:rPr sz="1400" spc="-5" dirty="0">
                <a:latin typeface="Times New Roman"/>
                <a:cs typeface="Times New Roman"/>
              </a:rPr>
              <a:t>The data for the current project is being gathered from Kaggle dataset, the link 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https://www.kaggle.com/nikhilmittal/flight-fare-prediction-mh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8140" lvl="1" indent="-264160">
              <a:lnSpc>
                <a:spcPct val="100000"/>
              </a:lnSpc>
              <a:buAutoNum type="arabicPeriod" startAt="2"/>
              <a:tabLst>
                <a:tab pos="358775" algn="l"/>
              </a:tabLst>
            </a:pPr>
            <a:r>
              <a:rPr sz="1400" b="1" spc="-35" dirty="0">
                <a:latin typeface="Times New Roman"/>
                <a:cs typeface="Times New Roman"/>
              </a:rPr>
              <a:t>Tool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698500" marR="347345" lvl="2" indent="-228600">
              <a:lnSpc>
                <a:spcPct val="147200"/>
              </a:lnSpc>
              <a:buFont typeface="Tahoma"/>
              <a:buChar char="●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Python 3.9 is employed because of the programming language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frameworks like </a:t>
            </a:r>
            <a:r>
              <a:rPr sz="1400" spc="-20" dirty="0">
                <a:latin typeface="Times New Roman"/>
                <a:cs typeface="Times New Roman"/>
              </a:rPr>
              <a:t>numpy, </a:t>
            </a:r>
            <a:r>
              <a:rPr sz="1400" spc="-5" dirty="0">
                <a:latin typeface="Times New Roman"/>
                <a:cs typeface="Times New Roman"/>
              </a:rPr>
              <a:t>pandas, sklearn and alternative modules 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model.</a:t>
            </a:r>
            <a:endParaRPr sz="14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664"/>
              </a:lnSpc>
              <a:spcBef>
                <a:spcPts val="795"/>
              </a:spcBef>
              <a:buFont typeface="Tahoma"/>
              <a:buChar char="●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PyCharm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IDE.</a:t>
            </a:r>
            <a:endParaRPr sz="14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650"/>
              </a:lnSpc>
              <a:buFont typeface="Tahoma"/>
              <a:buChar char="●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seaborn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matplotlib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 marL="698500" marR="492759" lvl="2" indent="-228600">
              <a:lnSpc>
                <a:spcPts val="1650"/>
              </a:lnSpc>
              <a:spcBef>
                <a:spcPts val="65"/>
              </a:spcBef>
              <a:buFont typeface="Tahoma"/>
              <a:buChar char="●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 information assortment prophetess info is getting used version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management.</a:t>
            </a:r>
            <a:endParaRPr sz="14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600"/>
              </a:lnSpc>
              <a:buFont typeface="Tahoma"/>
              <a:buChar char="●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Heroku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61315" lvl="1" indent="-267335">
              <a:lnSpc>
                <a:spcPct val="100000"/>
              </a:lnSpc>
              <a:buAutoNum type="arabicPeriod" startAt="2"/>
              <a:tabLst>
                <a:tab pos="3619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marL="241300" marR="126364" algn="just">
              <a:lnSpc>
                <a:spcPct val="151800"/>
              </a:lnSpc>
              <a:spcBef>
                <a:spcPts val="1345"/>
              </a:spcBef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have </a:t>
            </a:r>
            <a:r>
              <a:rPr sz="1400" dirty="0">
                <a:latin typeface="Times New Roman"/>
                <a:cs typeface="Times New Roman"/>
              </a:rPr>
              <a:t>2 </a:t>
            </a:r>
            <a:r>
              <a:rPr sz="1400" spc="-5" dirty="0">
                <a:latin typeface="Times New Roman"/>
                <a:cs typeface="Times New Roman"/>
              </a:rPr>
              <a:t>datasets here: training set and test set. The training set contains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 of the flights. It contains value.Following 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description of features available in the dataset 10683 records, 10 input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column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‘Price’.The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contains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2671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records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10 input features. The output ‘Price’ column needs to be predicted in this set.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will use Regression techniques here, since the predicted output will be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</a:t>
            </a: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869"/>
              </a:spcBef>
              <a:buFont typeface="Tahoma"/>
              <a:buChar char="●"/>
              <a:tabLst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Following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features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 :-</a:t>
            </a:r>
            <a:endParaRPr sz="1400">
              <a:latin typeface="Times New Roman"/>
              <a:cs typeface="Times New Roman"/>
            </a:endParaRPr>
          </a:p>
          <a:p>
            <a:pPr marL="408940" lvl="1" indent="-168275" algn="just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09575" algn="l"/>
              </a:tabLst>
            </a:pPr>
            <a:r>
              <a:rPr sz="1400" spc="-5" dirty="0">
                <a:latin typeface="Times New Roman"/>
                <a:cs typeface="Times New Roman"/>
              </a:rPr>
              <a:t>Airline: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airline.</a:t>
            </a:r>
            <a:endParaRPr sz="1400">
              <a:latin typeface="Times New Roman"/>
              <a:cs typeface="Times New Roman"/>
            </a:endParaRPr>
          </a:p>
          <a:p>
            <a:pPr marL="418465" lvl="1" indent="-17780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19100" algn="l"/>
              </a:tabLst>
            </a:pPr>
            <a:r>
              <a:rPr sz="1400" spc="-5" dirty="0">
                <a:latin typeface="Times New Roman"/>
                <a:cs typeface="Times New Roman"/>
              </a:rPr>
              <a:t>Date_of_Journey: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endParaRPr sz="1400">
              <a:latin typeface="Times New Roman"/>
              <a:cs typeface="Times New Roman"/>
            </a:endParaRPr>
          </a:p>
          <a:p>
            <a:pPr marL="418465" lvl="1" indent="-17780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19100" algn="l"/>
              </a:tabLst>
            </a:pPr>
            <a:r>
              <a:rPr sz="1400" spc="-5" dirty="0">
                <a:latin typeface="Times New Roman"/>
                <a:cs typeface="Times New Roman"/>
              </a:rPr>
              <a:t>Source: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begins.</a:t>
            </a:r>
            <a:endParaRPr sz="1400">
              <a:latin typeface="Times New Roman"/>
              <a:cs typeface="Times New Roman"/>
            </a:endParaRPr>
          </a:p>
          <a:p>
            <a:pPr marL="418465" lvl="1" indent="-17780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19100" algn="l"/>
              </a:tabLst>
            </a:pPr>
            <a:r>
              <a:rPr sz="1400" spc="-5" dirty="0">
                <a:latin typeface="Times New Roman"/>
                <a:cs typeface="Times New Roman"/>
              </a:rPr>
              <a:t>Destination: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ends.</a:t>
            </a:r>
            <a:endParaRPr sz="1400">
              <a:latin typeface="Times New Roman"/>
              <a:cs typeface="Times New Roman"/>
            </a:endParaRPr>
          </a:p>
          <a:p>
            <a:pPr marL="418465" lvl="1" indent="-17780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19100" algn="l"/>
              </a:tabLst>
            </a:pPr>
            <a:r>
              <a:rPr sz="1400" spc="-5" dirty="0">
                <a:latin typeface="Times New Roman"/>
                <a:cs typeface="Times New Roman"/>
              </a:rPr>
              <a:t>Route: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destination.</a:t>
            </a:r>
            <a:endParaRPr sz="1400">
              <a:latin typeface="Times New Roman"/>
              <a:cs typeface="Times New Roman"/>
            </a:endParaRPr>
          </a:p>
          <a:p>
            <a:pPr marL="418465" lvl="1" indent="-17780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191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Dep_Time: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62F6-5E7F-1B04-1DA3-0432E4ED20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5DF5-46AF-9CB7-4C54-F8B7815384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41400" y="765048"/>
            <a:ext cx="4485640" cy="16446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69"/>
              </a:spcBef>
              <a:buAutoNum type="arabicPeriod" startAt="7"/>
              <a:tabLst>
                <a:tab pos="180975" algn="l"/>
              </a:tabLst>
            </a:pPr>
            <a:r>
              <a:rPr sz="1400" spc="-10" dirty="0">
                <a:latin typeface="Times New Roman"/>
                <a:cs typeface="Times New Roman"/>
              </a:rPr>
              <a:t>Arrival_Time: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arrival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</a:t>
            </a:r>
            <a:endParaRPr sz="14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spcBef>
                <a:spcPts val="869"/>
              </a:spcBef>
              <a:buAutoNum type="arabicPeriod" startAt="7"/>
              <a:tabLst>
                <a:tab pos="190500" algn="l"/>
              </a:tabLst>
            </a:pPr>
            <a:r>
              <a:rPr sz="1400" spc="-5" dirty="0">
                <a:latin typeface="Times New Roman"/>
                <a:cs typeface="Times New Roman"/>
              </a:rPr>
              <a:t>Duration: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Total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flight.</a:t>
            </a:r>
            <a:endParaRPr sz="1400">
              <a:latin typeface="Times New Roman"/>
              <a:cs typeface="Times New Roman"/>
            </a:endParaRPr>
          </a:p>
          <a:p>
            <a:pPr marL="186690" indent="-174625">
              <a:lnSpc>
                <a:spcPct val="100000"/>
              </a:lnSpc>
              <a:spcBef>
                <a:spcPts val="869"/>
              </a:spcBef>
              <a:buAutoNum type="arabicPeriod" startAt="7"/>
              <a:tabLst>
                <a:tab pos="187325" algn="l"/>
              </a:tabLst>
            </a:pPr>
            <a:r>
              <a:rPr sz="1400" spc="-15" dirty="0">
                <a:latin typeface="Times New Roman"/>
                <a:cs typeface="Times New Roman"/>
              </a:rPr>
              <a:t>Total_Stops: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Total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 startAt="7"/>
              <a:tabLst>
                <a:tab pos="269875" algn="l"/>
              </a:tabLst>
            </a:pPr>
            <a:r>
              <a:rPr sz="1400" spc="-5" dirty="0">
                <a:latin typeface="Times New Roman"/>
                <a:cs typeface="Times New Roman"/>
              </a:rPr>
              <a:t>Additional_Info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 informatio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abou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fligh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272415" indent="-260350">
              <a:lnSpc>
                <a:spcPct val="100000"/>
              </a:lnSpc>
              <a:spcBef>
                <a:spcPts val="869"/>
              </a:spcBef>
              <a:buAutoNum type="arabicPeriod" startAt="7"/>
              <a:tabLst>
                <a:tab pos="273050" algn="l"/>
              </a:tabLst>
            </a:pPr>
            <a:r>
              <a:rPr sz="1400" spc="-5" dirty="0">
                <a:latin typeface="Times New Roman"/>
                <a:cs typeface="Times New Roman"/>
              </a:rPr>
              <a:t>Price: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ticket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2B7E-75E5-F33F-936F-907CD1FA80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9205-7772-A5C3-E19F-309D58F585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6325" y="1008253"/>
            <a:ext cx="5802630" cy="789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lvl="1" indent="-2667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Import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  <a:p>
            <a:pPr marL="561975" marR="114935" lvl="2" indent="-228600">
              <a:lnSpc>
                <a:spcPct val="151500"/>
              </a:lnSpc>
              <a:spcBef>
                <a:spcPts val="1290"/>
              </a:spcBef>
              <a:buFont typeface="Tahoma"/>
              <a:buChar char="■"/>
              <a:tabLst>
                <a:tab pos="562610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Created associate api for the transfer of the info into the Cassandra info,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performed are:</a:t>
            </a:r>
            <a:endParaRPr sz="1400">
              <a:latin typeface="Times New Roman"/>
              <a:cs typeface="Times New Roman"/>
            </a:endParaRPr>
          </a:p>
          <a:p>
            <a:pPr marL="561975" lvl="2" indent="-229235">
              <a:lnSpc>
                <a:spcPct val="100000"/>
              </a:lnSpc>
              <a:spcBef>
                <a:spcPts val="870"/>
              </a:spcBef>
              <a:buFont typeface="Tahoma"/>
              <a:buChar char="■"/>
              <a:tabLst>
                <a:tab pos="562610" algn="l"/>
              </a:tabLst>
            </a:pP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ahoma"/>
              <a:buChar char="■"/>
            </a:pPr>
            <a:endParaRPr sz="1300">
              <a:latin typeface="Times New Roman"/>
              <a:cs typeface="Times New Roman"/>
            </a:endParaRPr>
          </a:p>
          <a:p>
            <a:pPr marL="561975" lvl="2" indent="-229235">
              <a:lnSpc>
                <a:spcPct val="100000"/>
              </a:lnSpc>
              <a:spcBef>
                <a:spcPts val="5"/>
              </a:spcBef>
              <a:buFont typeface="Tahoma"/>
              <a:buChar char="■"/>
              <a:tabLst>
                <a:tab pos="562610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fare.</a:t>
            </a:r>
            <a:endParaRPr sz="1400">
              <a:latin typeface="Times New Roman"/>
              <a:cs typeface="Times New Roman"/>
            </a:endParaRPr>
          </a:p>
          <a:p>
            <a:pPr marL="561975" marR="642620" lvl="2" indent="-228600">
              <a:lnSpc>
                <a:spcPct val="151200"/>
              </a:lnSpc>
              <a:spcBef>
                <a:spcPts val="690"/>
              </a:spcBef>
              <a:buFont typeface="Tahoma"/>
              <a:buChar char="■"/>
              <a:tabLst>
                <a:tab pos="562610" algn="l"/>
              </a:tabLst>
            </a:pPr>
            <a:r>
              <a:rPr sz="1400" spc="-5" dirty="0">
                <a:latin typeface="Times New Roman"/>
                <a:cs typeface="Times New Roman"/>
              </a:rPr>
              <a:t>Cqlsh command is written for making the info table with needed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parameters.</a:t>
            </a:r>
            <a:endParaRPr sz="1400">
              <a:latin typeface="Times New Roman"/>
              <a:cs typeface="Times New Roman"/>
            </a:endParaRPr>
          </a:p>
          <a:p>
            <a:pPr marL="561975" marR="293370" lvl="2" indent="-228600">
              <a:lnSpc>
                <a:spcPct val="151800"/>
              </a:lnSpc>
              <a:buFont typeface="Tahoma"/>
              <a:buChar char="■"/>
              <a:tabLst>
                <a:tab pos="562610" algn="l"/>
              </a:tabLst>
            </a:pP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finally,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cqlsh command is written for uploading the knowledge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into the table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 bulk insertion.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ahoma"/>
              <a:buChar char="■"/>
            </a:pPr>
            <a:endParaRPr sz="1950">
              <a:latin typeface="Times New Roman"/>
              <a:cs typeface="Times New Roman"/>
            </a:endParaRPr>
          </a:p>
          <a:p>
            <a:pPr marL="323215" lvl="1" indent="-311150">
              <a:lnSpc>
                <a:spcPct val="100000"/>
              </a:lnSpc>
              <a:buAutoNum type="arabicPeriod" startAt="4"/>
              <a:tabLst>
                <a:tab pos="3238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Export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  <a:p>
            <a:pPr marL="247650" marR="9525">
              <a:lnSpc>
                <a:spcPct val="151800"/>
              </a:lnSpc>
              <a:spcBef>
                <a:spcPts val="450"/>
              </a:spcBef>
            </a:pP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api,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download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url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being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created,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downloads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data into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csv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format.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Preprocessing</a:t>
            </a:r>
            <a:endParaRPr sz="14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1340"/>
              </a:spcBef>
            </a:pP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pre-processing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 marL="247650" marR="133350" indent="-228600">
              <a:lnSpc>
                <a:spcPct val="151800"/>
              </a:lnSpc>
              <a:spcBef>
                <a:spcPts val="750"/>
              </a:spcBef>
              <a:buFont typeface="Tahoma"/>
              <a:buChar char="●"/>
              <a:tabLst>
                <a:tab pos="248285" algn="l"/>
              </a:tabLst>
            </a:pPr>
            <a:r>
              <a:rPr sz="1400" spc="-5" dirty="0">
                <a:latin typeface="Times New Roman"/>
                <a:cs typeface="Times New Roman"/>
              </a:rPr>
              <a:t>Checked for null values as there square measure few null values, those rows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square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measure born.</a:t>
            </a:r>
            <a:endParaRPr sz="1400">
              <a:latin typeface="Times New Roman"/>
              <a:cs typeface="Times New Roman"/>
            </a:endParaRPr>
          </a:p>
          <a:p>
            <a:pPr marL="247650" indent="-229235">
              <a:lnSpc>
                <a:spcPct val="100000"/>
              </a:lnSpc>
              <a:spcBef>
                <a:spcPts val="870"/>
              </a:spcBef>
              <a:buFont typeface="Tahoma"/>
              <a:buChar char="●"/>
              <a:tabLst>
                <a:tab pos="248285" algn="l"/>
              </a:tabLst>
            </a:pPr>
            <a:r>
              <a:rPr sz="1400" spc="-5" dirty="0">
                <a:latin typeface="Times New Roman"/>
                <a:cs typeface="Times New Roman"/>
              </a:rPr>
              <a:t>Convert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type.</a:t>
            </a:r>
            <a:endParaRPr sz="1400">
              <a:latin typeface="Times New Roman"/>
              <a:cs typeface="Times New Roman"/>
            </a:endParaRPr>
          </a:p>
          <a:p>
            <a:pPr marL="247650" indent="-229235">
              <a:lnSpc>
                <a:spcPct val="100000"/>
              </a:lnSpc>
              <a:spcBef>
                <a:spcPts val="870"/>
              </a:spcBef>
              <a:buFont typeface="Tahoma"/>
              <a:buChar char="●"/>
              <a:tabLst>
                <a:tab pos="248285" algn="l"/>
              </a:tabLst>
            </a:pPr>
            <a:r>
              <a:rPr sz="1400" spc="-5" dirty="0">
                <a:latin typeface="Times New Roman"/>
                <a:cs typeface="Times New Roman"/>
              </a:rPr>
              <a:t>Extract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Column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separately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Day,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Month,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Year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likewise.</a:t>
            </a:r>
            <a:endParaRPr sz="1400">
              <a:latin typeface="Times New Roman"/>
              <a:cs typeface="Times New Roman"/>
            </a:endParaRPr>
          </a:p>
          <a:p>
            <a:pPr marL="247650" indent="-229235">
              <a:lnSpc>
                <a:spcPct val="100000"/>
              </a:lnSpc>
              <a:spcBef>
                <a:spcPts val="870"/>
              </a:spcBef>
              <a:buFont typeface="Tahoma"/>
              <a:buChar char="●"/>
              <a:tabLst>
                <a:tab pos="248285" algn="l"/>
              </a:tabLst>
            </a:pPr>
            <a:r>
              <a:rPr sz="1400" spc="-10" dirty="0">
                <a:latin typeface="Calibri"/>
                <a:cs typeface="Calibri"/>
              </a:rPr>
              <a:t>hours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minutes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15" dirty="0">
                <a:latin typeface="Calibri"/>
                <a:cs typeface="Calibri"/>
              </a:rPr>
              <a:t>extracted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departure</a:t>
            </a:r>
            <a:r>
              <a:rPr sz="1400" spc="-5" dirty="0">
                <a:latin typeface="Calibri"/>
                <a:cs typeface="Calibri"/>
              </a:rPr>
              <a:t> time.</a:t>
            </a:r>
            <a:endParaRPr sz="1400">
              <a:latin typeface="Calibri"/>
              <a:cs typeface="Calibri"/>
            </a:endParaRPr>
          </a:p>
          <a:p>
            <a:pPr marL="247650" marR="5080" indent="-228600" algn="just">
              <a:lnSpc>
                <a:spcPct val="151800"/>
              </a:lnSpc>
              <a:buFont typeface="Tahoma"/>
              <a:buChar char="●"/>
              <a:tabLst>
                <a:tab pos="248285" algn="l"/>
              </a:tabLst>
            </a:pPr>
            <a:r>
              <a:rPr sz="1400" spc="-5" dirty="0">
                <a:latin typeface="Times New Roman"/>
                <a:cs typeface="Times New Roman"/>
              </a:rPr>
              <a:t>Performed Label Encoding and hot-Encoding to convert Categorical values 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 Identifiable values And, the info is prepared for passing to the machine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formula.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E2A0-9060-A60F-371D-46608F5239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DDF9-8DF1-DE0B-CCF9-BF40608878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4175" y="5292725"/>
            <a:ext cx="190500" cy="371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7000" y="5835650"/>
            <a:ext cx="485775" cy="1028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7475" y="1005078"/>
            <a:ext cx="5893435" cy="741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lvl="1" indent="-267335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68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Modelling</a:t>
            </a:r>
            <a:endParaRPr sz="1400">
              <a:latin typeface="Times New Roman"/>
              <a:cs typeface="Times New Roman"/>
            </a:endParaRPr>
          </a:p>
          <a:p>
            <a:pPr marL="336550" marR="5080" algn="just">
              <a:lnSpc>
                <a:spcPct val="151800"/>
              </a:lnSpc>
              <a:spcBef>
                <a:spcPts val="1205"/>
              </a:spcBef>
            </a:pPr>
            <a:r>
              <a:rPr sz="1400" spc="-5" dirty="0">
                <a:latin typeface="Times New Roman"/>
                <a:cs typeface="Times New Roman"/>
              </a:rPr>
              <a:t>After selecting the features which are more correlated to price the next step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 applying machine algorithms and creating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model. As our dataset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supervised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algorithms. Also in supervised we will be using regression algorithms as our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contains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 are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 to describe relationships between dependent and independent variables.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 learning algorithms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 be using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our 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93750" lvl="2" indent="-229235">
              <a:lnSpc>
                <a:spcPct val="100000"/>
              </a:lnSpc>
              <a:spcBef>
                <a:spcPts val="1095"/>
              </a:spcBef>
              <a:buAutoNum type="arabicParenR"/>
              <a:tabLst>
                <a:tab pos="794385" algn="l"/>
              </a:tabLst>
            </a:pPr>
            <a:r>
              <a:rPr sz="1400" spc="-5" dirty="0">
                <a:latin typeface="Times New Roman"/>
                <a:cs typeface="Times New Roman"/>
              </a:rPr>
              <a:t>Linear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</a:t>
            </a:r>
            <a:endParaRPr sz="1400">
              <a:latin typeface="Times New Roman"/>
              <a:cs typeface="Times New Roman"/>
            </a:endParaRPr>
          </a:p>
          <a:p>
            <a:pPr marL="793750" lvl="2" indent="-229235">
              <a:lnSpc>
                <a:spcPct val="100000"/>
              </a:lnSpc>
              <a:spcBef>
                <a:spcPts val="870"/>
              </a:spcBef>
              <a:buAutoNum type="arabicParenR"/>
              <a:tabLst>
                <a:tab pos="794385" algn="l"/>
              </a:tabLst>
            </a:pPr>
            <a:r>
              <a:rPr sz="1400" spc="-5" dirty="0">
                <a:latin typeface="Times New Roman"/>
                <a:cs typeface="Times New Roman"/>
              </a:rPr>
              <a:t>Decision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Tree</a:t>
            </a:r>
            <a:endParaRPr sz="1400">
              <a:latin typeface="Times New Roman"/>
              <a:cs typeface="Times New Roman"/>
            </a:endParaRPr>
          </a:p>
          <a:p>
            <a:pPr marL="793750" lvl="2" indent="-229235">
              <a:lnSpc>
                <a:spcPct val="100000"/>
              </a:lnSpc>
              <a:spcBef>
                <a:spcPts val="870"/>
              </a:spcBef>
              <a:buAutoNum type="arabicParenR"/>
              <a:tabLst>
                <a:tab pos="794385" algn="l"/>
              </a:tabLst>
            </a:pPr>
            <a:r>
              <a:rPr sz="1400" spc="-5" dirty="0">
                <a:latin typeface="Times New Roman"/>
                <a:cs typeface="Times New Roman"/>
              </a:rPr>
              <a:t>Random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Forest</a:t>
            </a:r>
            <a:endParaRPr sz="1400">
              <a:latin typeface="Times New Roman"/>
              <a:cs typeface="Times New Roman"/>
            </a:endParaRPr>
          </a:p>
          <a:p>
            <a:pPr marL="793750" lvl="2" indent="-229235">
              <a:lnSpc>
                <a:spcPct val="100000"/>
              </a:lnSpc>
              <a:spcBef>
                <a:spcPts val="870"/>
              </a:spcBef>
              <a:buAutoNum type="arabicParenR"/>
              <a:tabLst>
                <a:tab pos="794385" algn="l"/>
              </a:tabLst>
            </a:pP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Metrics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arenR"/>
            </a:pPr>
            <a:endParaRPr sz="1900">
              <a:latin typeface="Times New Roman"/>
              <a:cs typeface="Times New Roman"/>
            </a:endParaRPr>
          </a:p>
          <a:p>
            <a:pPr marL="402590" lvl="1" indent="-267335" algn="just">
              <a:lnSpc>
                <a:spcPct val="100000"/>
              </a:lnSpc>
              <a:buAutoNum type="arabicPeriod" startAt="8"/>
              <a:tabLst>
                <a:tab pos="4032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UI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Integration</a:t>
            </a:r>
            <a:endParaRPr sz="1400">
              <a:latin typeface="Times New Roman"/>
              <a:cs typeface="Times New Roman"/>
            </a:endParaRPr>
          </a:p>
          <a:p>
            <a:pPr marL="336550" marR="5080" algn="just">
              <a:lnSpc>
                <a:spcPct val="151800"/>
              </a:lnSpc>
              <a:spcBef>
                <a:spcPts val="1275"/>
              </a:spcBef>
            </a:pPr>
            <a:r>
              <a:rPr sz="1400" spc="-5" dirty="0">
                <a:latin typeface="Times New Roman"/>
                <a:cs typeface="Times New Roman"/>
              </a:rPr>
              <a:t>The front of the application will be created using the HTML, CSS 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Bootstrap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 of entering their flight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 This data will be sent to the back-end service where the model will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according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predicted value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sent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front-end and displayed.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78765" lvl="1" indent="-266700" algn="just">
              <a:lnSpc>
                <a:spcPct val="100000"/>
              </a:lnSpc>
              <a:spcBef>
                <a:spcPts val="870"/>
              </a:spcBef>
              <a:buAutoNum type="arabicPeriod" startAt="9"/>
              <a:tabLst>
                <a:tab pos="27940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400" b="1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4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36550" algn="just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retrieved 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created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HTML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625" y="5064125"/>
            <a:ext cx="190500" cy="37147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AB9416-C610-21C8-516C-81ADEBF153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13EFBA-9C51-FF36-160E-CF4A68097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84200" y="1205738"/>
            <a:ext cx="6024880" cy="207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lvl="1" indent="-355600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36830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400" b="1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92929"/>
                </a:solidFill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51800"/>
              </a:lnSpc>
              <a:spcBef>
                <a:spcPts val="135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then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processed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app.py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validated.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validated data 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then sent for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358140" lvl="1" indent="-346075">
              <a:lnSpc>
                <a:spcPct val="100000"/>
              </a:lnSpc>
              <a:buAutoNum type="arabicPeriod" startAt="11"/>
              <a:tabLst>
                <a:tab pos="358775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Rendering</a:t>
            </a:r>
            <a:r>
              <a:rPr sz="1400" b="1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Result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sent 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prediction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then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rendered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web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4161-3539-A517-BDBE-E13B45AAA2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B6133-E372-38C5-6F9E-36A0E99248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1246</Words>
  <Application>Microsoft Office PowerPoint</Application>
  <PresentationFormat>Custom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Documents - LLD</dc:title>
  <cp:lastModifiedBy>Umesh Prajapati</cp:lastModifiedBy>
  <cp:revision>1</cp:revision>
  <dcterms:created xsi:type="dcterms:W3CDTF">2023-05-29T12:50:22Z</dcterms:created>
  <dcterms:modified xsi:type="dcterms:W3CDTF">2023-05-29T12:54:18Z</dcterms:modified>
</cp:coreProperties>
</file>