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4"/>
  </p:notesMasterIdLst>
  <p:handoutMasterIdLst>
    <p:handoutMasterId r:id="rId25"/>
  </p:handoutMasterIdLst>
  <p:sldIdLst>
    <p:sldId id="410" r:id="rId5"/>
    <p:sldId id="383" r:id="rId6"/>
    <p:sldId id="407" r:id="rId7"/>
    <p:sldId id="389" r:id="rId8"/>
    <p:sldId id="391" r:id="rId9"/>
    <p:sldId id="408" r:id="rId10"/>
    <p:sldId id="411" r:id="rId11"/>
    <p:sldId id="404" r:id="rId12"/>
    <p:sldId id="412" r:id="rId13"/>
    <p:sldId id="405" r:id="rId14"/>
    <p:sldId id="414" r:id="rId15"/>
    <p:sldId id="413" r:id="rId16"/>
    <p:sldId id="403" r:id="rId17"/>
    <p:sldId id="416" r:id="rId18"/>
    <p:sldId id="417" r:id="rId19"/>
    <p:sldId id="421" r:id="rId20"/>
    <p:sldId id="419" r:id="rId21"/>
    <p:sldId id="418" r:id="rId22"/>
    <p:sldId id="42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E744A-3EFE-49A8-BF60-E657512016EE}">
          <p14:sldIdLst>
            <p14:sldId id="410"/>
            <p14:sldId id="383"/>
            <p14:sldId id="407"/>
            <p14:sldId id="389"/>
            <p14:sldId id="391"/>
            <p14:sldId id="408"/>
            <p14:sldId id="411"/>
            <p14:sldId id="404"/>
            <p14:sldId id="412"/>
            <p14:sldId id="405"/>
            <p14:sldId id="414"/>
            <p14:sldId id="413"/>
            <p14:sldId id="403"/>
            <p14:sldId id="416"/>
            <p14:sldId id="417"/>
            <p14:sldId id="421"/>
            <p14:sldId id="419"/>
            <p14:sldId id="418"/>
            <p14:sldId id="420"/>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3C3"/>
    <a:srgbClr val="D0F3BB"/>
    <a:srgbClr val="F0FBE9"/>
    <a:srgbClr val="D4F2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6327" autoAdjust="0"/>
  </p:normalViewPr>
  <p:slideViewPr>
    <p:cSldViewPr snapToGrid="0">
      <p:cViewPr>
        <p:scale>
          <a:sx n="100" d="100"/>
          <a:sy n="100" d="100"/>
        </p:scale>
        <p:origin x="-882" y="-4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24CDE-A389-4CB4-B173-E2A7865A086D}"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l-GR"/>
        </a:p>
      </dgm:t>
    </dgm:pt>
    <dgm:pt modelId="{CE1C2F49-4270-414E-8C12-8544919ADD04}">
      <dgm:prSet phldrT="[Text]"/>
      <dgm:spPr/>
      <dgm:t>
        <a:bodyPr/>
        <a:lstStyle/>
        <a:p>
          <a:r>
            <a:rPr lang="en-US" b="1" dirty="0" smtClean="0">
              <a:solidFill>
                <a:schemeClr val="bg1"/>
              </a:solidFill>
              <a:effectLst>
                <a:outerShdw blurRad="38100" dist="38100" dir="2700000" algn="tl">
                  <a:srgbClr val="000000">
                    <a:alpha val="43137"/>
                  </a:srgbClr>
                </a:outerShdw>
              </a:effectLst>
            </a:rPr>
            <a:t>MPXV5004GC7U</a:t>
          </a:r>
        </a:p>
        <a:p>
          <a:r>
            <a:rPr lang="el-GR" b="1" dirty="0" smtClean="0">
              <a:solidFill>
                <a:schemeClr val="bg1"/>
              </a:solidFill>
              <a:effectLst>
                <a:outerShdw blurRad="38100" dist="38100" dir="2700000" algn="tl">
                  <a:srgbClr val="000000">
                    <a:alpha val="43137"/>
                  </a:srgbClr>
                </a:outerShdw>
              </a:effectLst>
            </a:rPr>
            <a:t>Πιεζοαντιστατικός</a:t>
          </a:r>
          <a:endParaRPr lang="el-GR" b="1" dirty="0">
            <a:solidFill>
              <a:schemeClr val="bg1"/>
            </a:solidFill>
            <a:effectLst>
              <a:outerShdw blurRad="38100" dist="38100" dir="2700000" algn="tl">
                <a:srgbClr val="000000">
                  <a:alpha val="43137"/>
                </a:srgbClr>
              </a:outerShdw>
            </a:effectLst>
          </a:endParaRPr>
        </a:p>
      </dgm:t>
    </dgm:pt>
    <dgm:pt modelId="{127BC282-7302-4F84-93BA-A61D11091E2E}" type="parTrans" cxnId="{C1BE69E2-7EF6-4469-8062-8E19C7A24EB5}">
      <dgm:prSet/>
      <dgm:spPr/>
      <dgm:t>
        <a:bodyPr/>
        <a:lstStyle/>
        <a:p>
          <a:endParaRPr lang="el-GR"/>
        </a:p>
      </dgm:t>
    </dgm:pt>
    <dgm:pt modelId="{14AE0457-4E9D-4056-8C2D-23CC7A08C26E}" type="sibTrans" cxnId="{C1BE69E2-7EF6-4469-8062-8E19C7A24EB5}">
      <dgm:prSet/>
      <dgm:spPr/>
      <dgm:t>
        <a:bodyPr/>
        <a:lstStyle/>
        <a:p>
          <a:endParaRPr lang="el-GR"/>
        </a:p>
      </dgm:t>
    </dgm:pt>
    <dgm:pt modelId="{E4A0DEFC-F3E6-4E6B-A765-2BCD008FF20E}">
      <dgm:prSet phldrT="[Text]"/>
      <dgm:spPr/>
      <dgm:t>
        <a:bodyPr/>
        <a:lstStyle/>
        <a:p>
          <a:r>
            <a:rPr lang="en-US" b="1" dirty="0" smtClean="0">
              <a:solidFill>
                <a:schemeClr val="bg1"/>
              </a:solidFill>
              <a:effectLst>
                <a:outerShdw blurRad="38100" dist="38100" dir="2700000" algn="tl">
                  <a:srgbClr val="000000">
                    <a:alpha val="43137"/>
                  </a:srgbClr>
                </a:outerShdw>
              </a:effectLst>
            </a:rPr>
            <a:t>MS5803-02BA</a:t>
          </a:r>
          <a:endParaRPr lang="el-GR" b="1" dirty="0" smtClean="0">
            <a:solidFill>
              <a:schemeClr val="bg1"/>
            </a:solidFill>
            <a:effectLst>
              <a:outerShdw blurRad="38100" dist="38100" dir="2700000" algn="tl">
                <a:srgbClr val="000000">
                  <a:alpha val="43137"/>
                </a:srgbClr>
              </a:outerShdw>
            </a:effectLst>
          </a:endParaRPr>
        </a:p>
        <a:p>
          <a:r>
            <a:rPr lang="en-US" b="1" dirty="0" smtClean="0">
              <a:solidFill>
                <a:schemeClr val="bg1"/>
              </a:solidFill>
              <a:effectLst>
                <a:outerShdw blurRad="38100" dist="38100" dir="2700000" algn="tl">
                  <a:srgbClr val="000000">
                    <a:alpha val="43137"/>
                  </a:srgbClr>
                </a:outerShdw>
              </a:effectLst>
            </a:rPr>
            <a:t>MEMS</a:t>
          </a:r>
          <a:endParaRPr lang="el-GR" b="1" dirty="0">
            <a:solidFill>
              <a:schemeClr val="bg1"/>
            </a:solidFill>
            <a:effectLst>
              <a:outerShdw blurRad="38100" dist="38100" dir="2700000" algn="tl">
                <a:srgbClr val="000000">
                  <a:alpha val="43137"/>
                </a:srgbClr>
              </a:outerShdw>
            </a:effectLst>
          </a:endParaRPr>
        </a:p>
      </dgm:t>
    </dgm:pt>
    <dgm:pt modelId="{94276413-EF84-4DFD-8DCB-76A6D43D3FE3}" type="parTrans" cxnId="{64E12CEA-2442-41C6-A5F3-71E3908D29C9}">
      <dgm:prSet/>
      <dgm:spPr/>
      <dgm:t>
        <a:bodyPr/>
        <a:lstStyle/>
        <a:p>
          <a:endParaRPr lang="el-GR"/>
        </a:p>
      </dgm:t>
    </dgm:pt>
    <dgm:pt modelId="{6788E660-D98F-4197-A0D4-3D4F2AB92101}" type="sibTrans" cxnId="{64E12CEA-2442-41C6-A5F3-71E3908D29C9}">
      <dgm:prSet/>
      <dgm:spPr/>
      <dgm:t>
        <a:bodyPr/>
        <a:lstStyle/>
        <a:p>
          <a:endParaRPr lang="el-GR"/>
        </a:p>
      </dgm:t>
    </dgm:pt>
    <dgm:pt modelId="{3CA5BDDE-0E68-486D-AECA-052DBC76AB5B}">
      <dgm:prSet phldrT="[Text]"/>
      <dgm:spPr/>
      <dgm:t>
        <a:bodyPr/>
        <a:lstStyle/>
        <a:p>
          <a:r>
            <a:rPr lang="en-US" b="1" i="0" u="none" dirty="0" smtClean="0">
              <a:solidFill>
                <a:schemeClr val="bg1"/>
              </a:solidFill>
              <a:effectLst>
                <a:outerShdw blurRad="38100" dist="38100" dir="2700000" algn="tl">
                  <a:srgbClr val="000000">
                    <a:alpha val="43137"/>
                  </a:srgbClr>
                </a:outerShdw>
              </a:effectLst>
            </a:rPr>
            <a:t>MS5803-14BA</a:t>
          </a:r>
          <a:endParaRPr lang="el-GR" b="1" i="0" u="none" dirty="0" smtClean="0">
            <a:solidFill>
              <a:schemeClr val="bg1"/>
            </a:solidFill>
            <a:effectLst>
              <a:outerShdw blurRad="38100" dist="38100" dir="2700000" algn="tl">
                <a:srgbClr val="000000">
                  <a:alpha val="43137"/>
                </a:srgbClr>
              </a:outerShdw>
            </a:effectLst>
          </a:endParaRPr>
        </a:p>
        <a:p>
          <a:r>
            <a:rPr lang="en-US" b="1" dirty="0" smtClean="0">
              <a:solidFill>
                <a:schemeClr val="bg1"/>
              </a:solidFill>
              <a:effectLst>
                <a:outerShdw blurRad="38100" dist="38100" dir="2700000" algn="tl">
                  <a:srgbClr val="000000">
                    <a:alpha val="43137"/>
                  </a:srgbClr>
                </a:outerShdw>
              </a:effectLst>
            </a:rPr>
            <a:t>MEMS </a:t>
          </a:r>
          <a:endParaRPr lang="el-GR" b="1" dirty="0">
            <a:solidFill>
              <a:schemeClr val="bg1"/>
            </a:solidFill>
            <a:effectLst>
              <a:outerShdw blurRad="38100" dist="38100" dir="2700000" algn="tl">
                <a:srgbClr val="000000">
                  <a:alpha val="43137"/>
                </a:srgbClr>
              </a:outerShdw>
            </a:effectLst>
          </a:endParaRPr>
        </a:p>
      </dgm:t>
    </dgm:pt>
    <dgm:pt modelId="{68D0FA91-CCEC-4D2B-97DC-67EF78FA7FB9}" type="parTrans" cxnId="{1CABA986-B3B2-43D7-8743-6C731A71CB86}">
      <dgm:prSet/>
      <dgm:spPr/>
      <dgm:t>
        <a:bodyPr/>
        <a:lstStyle/>
        <a:p>
          <a:endParaRPr lang="el-GR"/>
        </a:p>
      </dgm:t>
    </dgm:pt>
    <dgm:pt modelId="{FD7D1B33-AB71-4F2D-80B5-3C5697FBE832}" type="sibTrans" cxnId="{1CABA986-B3B2-43D7-8743-6C731A71CB86}">
      <dgm:prSet/>
      <dgm:spPr/>
      <dgm:t>
        <a:bodyPr/>
        <a:lstStyle/>
        <a:p>
          <a:endParaRPr lang="el-GR"/>
        </a:p>
      </dgm:t>
    </dgm:pt>
    <dgm:pt modelId="{65F96C7B-3BA6-4755-BA2E-451BEC9D6142}">
      <dgm:prSet phldrT="[Text]"/>
      <dgm:spPr/>
      <dgm:t>
        <a:bodyPr/>
        <a:lstStyle/>
        <a:p>
          <a:r>
            <a:rPr lang="en-US" b="1" i="0" dirty="0" smtClean="0">
              <a:solidFill>
                <a:schemeClr val="bg1"/>
              </a:solidFill>
              <a:effectLst>
                <a:outerShdw blurRad="38100" dist="38100" dir="2700000" algn="tl">
                  <a:srgbClr val="000000">
                    <a:alpha val="43137"/>
                  </a:srgbClr>
                </a:outerShdw>
              </a:effectLst>
            </a:rPr>
            <a:t>BMP388</a:t>
          </a:r>
        </a:p>
        <a:p>
          <a:r>
            <a:rPr lang="el-GR" b="1" dirty="0" smtClean="0">
              <a:solidFill>
                <a:schemeClr val="bg1"/>
              </a:solidFill>
              <a:effectLst>
                <a:outerShdw blurRad="38100" dist="38100" dir="2700000" algn="tl">
                  <a:srgbClr val="000000">
                    <a:alpha val="43137"/>
                  </a:srgbClr>
                </a:outerShdw>
              </a:effectLst>
            </a:rPr>
            <a:t>Βαρομετρικός</a:t>
          </a:r>
          <a:endParaRPr lang="el-GR" b="1" dirty="0">
            <a:solidFill>
              <a:schemeClr val="bg1"/>
            </a:solidFill>
            <a:effectLst>
              <a:outerShdw blurRad="38100" dist="38100" dir="2700000" algn="tl">
                <a:srgbClr val="000000">
                  <a:alpha val="43137"/>
                </a:srgbClr>
              </a:outerShdw>
            </a:effectLst>
          </a:endParaRPr>
        </a:p>
      </dgm:t>
    </dgm:pt>
    <dgm:pt modelId="{7F68AFF4-0F52-482D-A7A3-416DB8A76554}" type="parTrans" cxnId="{83609E3A-D6ED-448A-8284-741CCB4C4E4A}">
      <dgm:prSet/>
      <dgm:spPr/>
      <dgm:t>
        <a:bodyPr/>
        <a:lstStyle/>
        <a:p>
          <a:endParaRPr lang="el-GR"/>
        </a:p>
      </dgm:t>
    </dgm:pt>
    <dgm:pt modelId="{A37B0DA8-99AF-4D48-90E5-7FEEF6E250B4}" type="sibTrans" cxnId="{83609E3A-D6ED-448A-8284-741CCB4C4E4A}">
      <dgm:prSet/>
      <dgm:spPr/>
      <dgm:t>
        <a:bodyPr/>
        <a:lstStyle/>
        <a:p>
          <a:endParaRPr lang="el-GR"/>
        </a:p>
      </dgm:t>
    </dgm:pt>
    <dgm:pt modelId="{8CABCA5B-A3E4-4CEB-B462-030B03C6B070}" type="pres">
      <dgm:prSet presAssocID="{25524CDE-A389-4CB4-B173-E2A7865A086D}" presName="Name0" presStyleCnt="0">
        <dgm:presLayoutVars>
          <dgm:dir/>
          <dgm:resizeHandles val="exact"/>
        </dgm:presLayoutVars>
      </dgm:prSet>
      <dgm:spPr/>
      <dgm:t>
        <a:bodyPr/>
        <a:lstStyle/>
        <a:p>
          <a:endParaRPr lang="el-GR"/>
        </a:p>
      </dgm:t>
    </dgm:pt>
    <dgm:pt modelId="{7C2C040A-D3CB-494F-8BD0-10D08151E4A2}" type="pres">
      <dgm:prSet presAssocID="{CE1C2F49-4270-414E-8C12-8544919ADD04}" presName="compNode" presStyleCnt="0"/>
      <dgm:spPr/>
    </dgm:pt>
    <dgm:pt modelId="{AF5A3C25-AE86-49A6-A6BE-5E9D8457DD93}" type="pres">
      <dgm:prSet presAssocID="{CE1C2F49-4270-414E-8C12-8544919ADD04}" presName="pictRect" presStyleLbl="node1" presStyleIdx="0" presStyleCnt="4" custScaleY="99563"/>
      <dgm:spPr>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dgm:spPr>
    </dgm:pt>
    <dgm:pt modelId="{71EA6766-EECF-4776-AC2E-E618131E163A}" type="pres">
      <dgm:prSet presAssocID="{CE1C2F49-4270-414E-8C12-8544919ADD04}" presName="textRect" presStyleLbl="revTx" presStyleIdx="0" presStyleCnt="4" custLinFactNeighborX="-1265" custLinFactNeighborY="13640">
        <dgm:presLayoutVars>
          <dgm:bulletEnabled val="1"/>
        </dgm:presLayoutVars>
      </dgm:prSet>
      <dgm:spPr/>
      <dgm:t>
        <a:bodyPr/>
        <a:lstStyle/>
        <a:p>
          <a:endParaRPr lang="el-GR"/>
        </a:p>
      </dgm:t>
    </dgm:pt>
    <dgm:pt modelId="{86F8DFDB-E970-45A9-8604-FEF011CC612C}" type="pres">
      <dgm:prSet presAssocID="{14AE0457-4E9D-4056-8C2D-23CC7A08C26E}" presName="sibTrans" presStyleLbl="sibTrans2D1" presStyleIdx="0" presStyleCnt="0"/>
      <dgm:spPr/>
      <dgm:t>
        <a:bodyPr/>
        <a:lstStyle/>
        <a:p>
          <a:endParaRPr lang="el-GR"/>
        </a:p>
      </dgm:t>
    </dgm:pt>
    <dgm:pt modelId="{4193FE23-32D8-42C3-9833-F6F149F7D84F}" type="pres">
      <dgm:prSet presAssocID="{E4A0DEFC-F3E6-4E6B-A765-2BCD008FF20E}" presName="compNode" presStyleCnt="0"/>
      <dgm:spPr/>
    </dgm:pt>
    <dgm:pt modelId="{05731C4D-F6DF-4CBB-B092-B1E7A9983F05}" type="pres">
      <dgm:prSet presAssocID="{E4A0DEFC-F3E6-4E6B-A765-2BCD008FF20E}" presName="pictRect" presStyleLbl="node1" presStyleIdx="1" presStyleCnt="4" custScaleX="100000" custScaleY="137126" custLinFactNeighborX="-1687" custLinFactNeighborY="-20810"/>
      <dgm:spPr>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dgm:spPr>
    </dgm:pt>
    <dgm:pt modelId="{02D2CF4B-2BFB-438F-9D43-DFBEF9B981BD}" type="pres">
      <dgm:prSet presAssocID="{E4A0DEFC-F3E6-4E6B-A765-2BCD008FF20E}" presName="textRect" presStyleLbl="revTx" presStyleIdx="1" presStyleCnt="4">
        <dgm:presLayoutVars>
          <dgm:bulletEnabled val="1"/>
        </dgm:presLayoutVars>
      </dgm:prSet>
      <dgm:spPr/>
      <dgm:t>
        <a:bodyPr/>
        <a:lstStyle/>
        <a:p>
          <a:endParaRPr lang="el-GR"/>
        </a:p>
      </dgm:t>
    </dgm:pt>
    <dgm:pt modelId="{6F8C59B9-83B1-4456-AB96-8F59C3E7B28A}" type="pres">
      <dgm:prSet presAssocID="{6788E660-D98F-4197-A0D4-3D4F2AB92101}" presName="sibTrans" presStyleLbl="sibTrans2D1" presStyleIdx="0" presStyleCnt="0"/>
      <dgm:spPr/>
      <dgm:t>
        <a:bodyPr/>
        <a:lstStyle/>
        <a:p>
          <a:endParaRPr lang="el-GR"/>
        </a:p>
      </dgm:t>
    </dgm:pt>
    <dgm:pt modelId="{B98CDD7D-B5E5-4DEC-B80A-C8031F2AC1F0}" type="pres">
      <dgm:prSet presAssocID="{3CA5BDDE-0E68-486D-AECA-052DBC76AB5B}" presName="compNode" presStyleCnt="0"/>
      <dgm:spPr/>
    </dgm:pt>
    <dgm:pt modelId="{40411E81-4A58-4766-9428-97AED2BFFA79}" type="pres">
      <dgm:prSet presAssocID="{3CA5BDDE-0E68-486D-AECA-052DBC76AB5B}"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 modelId="{93FE3AAF-E7B3-440C-9AAD-6B5A43016F73}" type="pres">
      <dgm:prSet presAssocID="{3CA5BDDE-0E68-486D-AECA-052DBC76AB5B}" presName="textRect" presStyleLbl="revTx" presStyleIdx="2" presStyleCnt="4" custLinFactNeighborX="-1265" custLinFactNeighborY="18187">
        <dgm:presLayoutVars>
          <dgm:bulletEnabled val="1"/>
        </dgm:presLayoutVars>
      </dgm:prSet>
      <dgm:spPr/>
      <dgm:t>
        <a:bodyPr/>
        <a:lstStyle/>
        <a:p>
          <a:endParaRPr lang="el-GR"/>
        </a:p>
      </dgm:t>
    </dgm:pt>
    <dgm:pt modelId="{25BEED7D-5812-4ED8-84CE-71BD21F4CAC0}" type="pres">
      <dgm:prSet presAssocID="{FD7D1B33-AB71-4F2D-80B5-3C5697FBE832}" presName="sibTrans" presStyleLbl="sibTrans2D1" presStyleIdx="0" presStyleCnt="0"/>
      <dgm:spPr/>
      <dgm:t>
        <a:bodyPr/>
        <a:lstStyle/>
        <a:p>
          <a:endParaRPr lang="el-GR"/>
        </a:p>
      </dgm:t>
    </dgm:pt>
    <dgm:pt modelId="{019B7255-630D-4277-8F63-73861FC4105D}" type="pres">
      <dgm:prSet presAssocID="{65F96C7B-3BA6-4755-BA2E-451BEC9D6142}" presName="compNode" presStyleCnt="0"/>
      <dgm:spPr/>
    </dgm:pt>
    <dgm:pt modelId="{11FBDE21-F026-4D22-9E02-FA4A6155E734}" type="pres">
      <dgm:prSet presAssocID="{65F96C7B-3BA6-4755-BA2E-451BEC9D6142}"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t>
        <a:bodyPr/>
        <a:lstStyle/>
        <a:p>
          <a:endParaRPr lang="el-GR"/>
        </a:p>
      </dgm:t>
    </dgm:pt>
    <dgm:pt modelId="{B8478981-BBD8-4FF3-95B0-7D247734BC2C}" type="pres">
      <dgm:prSet presAssocID="{65F96C7B-3BA6-4755-BA2E-451BEC9D6142}" presName="textRect" presStyleLbl="revTx" presStyleIdx="3" presStyleCnt="4" custLinFactNeighborX="1265" custLinFactNeighborY="17051">
        <dgm:presLayoutVars>
          <dgm:bulletEnabled val="1"/>
        </dgm:presLayoutVars>
      </dgm:prSet>
      <dgm:spPr/>
      <dgm:t>
        <a:bodyPr/>
        <a:lstStyle/>
        <a:p>
          <a:endParaRPr lang="el-GR"/>
        </a:p>
      </dgm:t>
    </dgm:pt>
  </dgm:ptLst>
  <dgm:cxnLst>
    <dgm:cxn modelId="{A9941675-39F8-4015-A160-9413AA9FE171}" type="presOf" srcId="{14AE0457-4E9D-4056-8C2D-23CC7A08C26E}" destId="{86F8DFDB-E970-45A9-8604-FEF011CC612C}" srcOrd="0" destOrd="0" presId="urn:microsoft.com/office/officeart/2005/8/layout/pList1"/>
    <dgm:cxn modelId="{4FEC0835-D899-41A4-8C90-AA7D15F55931}" type="presOf" srcId="{65F96C7B-3BA6-4755-BA2E-451BEC9D6142}" destId="{B8478981-BBD8-4FF3-95B0-7D247734BC2C}" srcOrd="0" destOrd="0" presId="urn:microsoft.com/office/officeart/2005/8/layout/pList1"/>
    <dgm:cxn modelId="{C1BE69E2-7EF6-4469-8062-8E19C7A24EB5}" srcId="{25524CDE-A389-4CB4-B173-E2A7865A086D}" destId="{CE1C2F49-4270-414E-8C12-8544919ADD04}" srcOrd="0" destOrd="0" parTransId="{127BC282-7302-4F84-93BA-A61D11091E2E}" sibTransId="{14AE0457-4E9D-4056-8C2D-23CC7A08C26E}"/>
    <dgm:cxn modelId="{709E772B-CBBB-4B12-B9DE-24CD8BEA3101}" type="presOf" srcId="{3CA5BDDE-0E68-486D-AECA-052DBC76AB5B}" destId="{93FE3AAF-E7B3-440C-9AAD-6B5A43016F73}" srcOrd="0" destOrd="0" presId="urn:microsoft.com/office/officeart/2005/8/layout/pList1"/>
    <dgm:cxn modelId="{AD46F94A-B48A-4A17-A64B-7C47EED5EAB9}" type="presOf" srcId="{25524CDE-A389-4CB4-B173-E2A7865A086D}" destId="{8CABCA5B-A3E4-4CEB-B462-030B03C6B070}" srcOrd="0" destOrd="0" presId="urn:microsoft.com/office/officeart/2005/8/layout/pList1"/>
    <dgm:cxn modelId="{23C87D8A-411F-4616-8800-9E059D97CF50}" type="presOf" srcId="{FD7D1B33-AB71-4F2D-80B5-3C5697FBE832}" destId="{25BEED7D-5812-4ED8-84CE-71BD21F4CAC0}" srcOrd="0" destOrd="0" presId="urn:microsoft.com/office/officeart/2005/8/layout/pList1"/>
    <dgm:cxn modelId="{83609E3A-D6ED-448A-8284-741CCB4C4E4A}" srcId="{25524CDE-A389-4CB4-B173-E2A7865A086D}" destId="{65F96C7B-3BA6-4755-BA2E-451BEC9D6142}" srcOrd="3" destOrd="0" parTransId="{7F68AFF4-0F52-482D-A7A3-416DB8A76554}" sibTransId="{A37B0DA8-99AF-4D48-90E5-7FEEF6E250B4}"/>
    <dgm:cxn modelId="{20D109C3-266F-4814-BF5E-B970759795A8}" type="presOf" srcId="{6788E660-D98F-4197-A0D4-3D4F2AB92101}" destId="{6F8C59B9-83B1-4456-AB96-8F59C3E7B28A}" srcOrd="0" destOrd="0" presId="urn:microsoft.com/office/officeart/2005/8/layout/pList1"/>
    <dgm:cxn modelId="{64E12CEA-2442-41C6-A5F3-71E3908D29C9}" srcId="{25524CDE-A389-4CB4-B173-E2A7865A086D}" destId="{E4A0DEFC-F3E6-4E6B-A765-2BCD008FF20E}" srcOrd="1" destOrd="0" parTransId="{94276413-EF84-4DFD-8DCB-76A6D43D3FE3}" sibTransId="{6788E660-D98F-4197-A0D4-3D4F2AB92101}"/>
    <dgm:cxn modelId="{8FCBCE2D-FCCA-439C-A3F2-72ED63D51BE5}" type="presOf" srcId="{E4A0DEFC-F3E6-4E6B-A765-2BCD008FF20E}" destId="{02D2CF4B-2BFB-438F-9D43-DFBEF9B981BD}" srcOrd="0" destOrd="0" presId="urn:microsoft.com/office/officeart/2005/8/layout/pList1"/>
    <dgm:cxn modelId="{1C689A9A-C6F7-4276-9B92-848521FDCB88}" type="presOf" srcId="{CE1C2F49-4270-414E-8C12-8544919ADD04}" destId="{71EA6766-EECF-4776-AC2E-E618131E163A}" srcOrd="0" destOrd="0" presId="urn:microsoft.com/office/officeart/2005/8/layout/pList1"/>
    <dgm:cxn modelId="{1CABA986-B3B2-43D7-8743-6C731A71CB86}" srcId="{25524CDE-A389-4CB4-B173-E2A7865A086D}" destId="{3CA5BDDE-0E68-486D-AECA-052DBC76AB5B}" srcOrd="2" destOrd="0" parTransId="{68D0FA91-CCEC-4D2B-97DC-67EF78FA7FB9}" sibTransId="{FD7D1B33-AB71-4F2D-80B5-3C5697FBE832}"/>
    <dgm:cxn modelId="{D6D409A3-88D1-42EF-BB49-9EAD42F3EF50}" type="presParOf" srcId="{8CABCA5B-A3E4-4CEB-B462-030B03C6B070}" destId="{7C2C040A-D3CB-494F-8BD0-10D08151E4A2}" srcOrd="0" destOrd="0" presId="urn:microsoft.com/office/officeart/2005/8/layout/pList1"/>
    <dgm:cxn modelId="{54AE55D9-D0CE-4265-91CB-AA590B5FCCCA}" type="presParOf" srcId="{7C2C040A-D3CB-494F-8BD0-10D08151E4A2}" destId="{AF5A3C25-AE86-49A6-A6BE-5E9D8457DD93}" srcOrd="0" destOrd="0" presId="urn:microsoft.com/office/officeart/2005/8/layout/pList1"/>
    <dgm:cxn modelId="{28C7287B-3534-4A06-91E5-BB3DD88E530F}" type="presParOf" srcId="{7C2C040A-D3CB-494F-8BD0-10D08151E4A2}" destId="{71EA6766-EECF-4776-AC2E-E618131E163A}" srcOrd="1" destOrd="0" presId="urn:microsoft.com/office/officeart/2005/8/layout/pList1"/>
    <dgm:cxn modelId="{0DEC09D0-AC56-4DDC-A7EA-C82B98B4E51B}" type="presParOf" srcId="{8CABCA5B-A3E4-4CEB-B462-030B03C6B070}" destId="{86F8DFDB-E970-45A9-8604-FEF011CC612C}" srcOrd="1" destOrd="0" presId="urn:microsoft.com/office/officeart/2005/8/layout/pList1"/>
    <dgm:cxn modelId="{A0DFEA4F-0DC3-460D-97A1-7DCA9EFEC7A9}" type="presParOf" srcId="{8CABCA5B-A3E4-4CEB-B462-030B03C6B070}" destId="{4193FE23-32D8-42C3-9833-F6F149F7D84F}" srcOrd="2" destOrd="0" presId="urn:microsoft.com/office/officeart/2005/8/layout/pList1"/>
    <dgm:cxn modelId="{C58B374D-4757-48BC-A7E3-393099421E87}" type="presParOf" srcId="{4193FE23-32D8-42C3-9833-F6F149F7D84F}" destId="{05731C4D-F6DF-4CBB-B092-B1E7A9983F05}" srcOrd="0" destOrd="0" presId="urn:microsoft.com/office/officeart/2005/8/layout/pList1"/>
    <dgm:cxn modelId="{F7E593FF-8101-4235-82C4-D8D21F8FB1A7}" type="presParOf" srcId="{4193FE23-32D8-42C3-9833-F6F149F7D84F}" destId="{02D2CF4B-2BFB-438F-9D43-DFBEF9B981BD}" srcOrd="1" destOrd="0" presId="urn:microsoft.com/office/officeart/2005/8/layout/pList1"/>
    <dgm:cxn modelId="{12CE5EC3-F9B2-4481-AC5A-1582F2E6E955}" type="presParOf" srcId="{8CABCA5B-A3E4-4CEB-B462-030B03C6B070}" destId="{6F8C59B9-83B1-4456-AB96-8F59C3E7B28A}" srcOrd="3" destOrd="0" presId="urn:microsoft.com/office/officeart/2005/8/layout/pList1"/>
    <dgm:cxn modelId="{29BCF0F9-25D6-4646-BC32-FD7E2FB14FF4}" type="presParOf" srcId="{8CABCA5B-A3E4-4CEB-B462-030B03C6B070}" destId="{B98CDD7D-B5E5-4DEC-B80A-C8031F2AC1F0}" srcOrd="4" destOrd="0" presId="urn:microsoft.com/office/officeart/2005/8/layout/pList1"/>
    <dgm:cxn modelId="{7FF37811-F408-4A76-8792-67274042496E}" type="presParOf" srcId="{B98CDD7D-B5E5-4DEC-B80A-C8031F2AC1F0}" destId="{40411E81-4A58-4766-9428-97AED2BFFA79}" srcOrd="0" destOrd="0" presId="urn:microsoft.com/office/officeart/2005/8/layout/pList1"/>
    <dgm:cxn modelId="{90F94260-38E2-4839-BE6E-18FE2A238248}" type="presParOf" srcId="{B98CDD7D-B5E5-4DEC-B80A-C8031F2AC1F0}" destId="{93FE3AAF-E7B3-440C-9AAD-6B5A43016F73}" srcOrd="1" destOrd="0" presId="urn:microsoft.com/office/officeart/2005/8/layout/pList1"/>
    <dgm:cxn modelId="{465A25FE-802B-4E4F-8EF0-D9B736912C7B}" type="presParOf" srcId="{8CABCA5B-A3E4-4CEB-B462-030B03C6B070}" destId="{25BEED7D-5812-4ED8-84CE-71BD21F4CAC0}" srcOrd="5" destOrd="0" presId="urn:microsoft.com/office/officeart/2005/8/layout/pList1"/>
    <dgm:cxn modelId="{A378D312-0159-4DDF-BFFC-4AF52786D9A4}" type="presParOf" srcId="{8CABCA5B-A3E4-4CEB-B462-030B03C6B070}" destId="{019B7255-630D-4277-8F63-73861FC4105D}" srcOrd="6" destOrd="0" presId="urn:microsoft.com/office/officeart/2005/8/layout/pList1"/>
    <dgm:cxn modelId="{D0015EEB-043C-411E-AA6E-BA6BC0D08211}" type="presParOf" srcId="{019B7255-630D-4277-8F63-73861FC4105D}" destId="{11FBDE21-F026-4D22-9E02-FA4A6155E734}" srcOrd="0" destOrd="0" presId="urn:microsoft.com/office/officeart/2005/8/layout/pList1"/>
    <dgm:cxn modelId="{8D4A7653-0B15-421E-B321-F6D077CCD06F}" type="presParOf" srcId="{019B7255-630D-4277-8F63-73861FC4105D}" destId="{B8478981-BBD8-4FF3-95B0-7D247734BC2C}"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24CDE-A389-4CB4-B173-E2A7865A086D}"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l-GR"/>
        </a:p>
      </dgm:t>
    </dgm:pt>
    <dgm:pt modelId="{CE1C2F49-4270-414E-8C12-8544919ADD04}">
      <dgm:prSet phldrT="[Text]" custT="1"/>
      <dgm:spPr/>
      <dgm:t>
        <a:bodyPr/>
        <a:lstStyle/>
        <a:p>
          <a:r>
            <a:rPr lang="en-US" sz="2000" b="1" i="0" dirty="0" smtClean="0">
              <a:solidFill>
                <a:schemeClr val="bg1"/>
              </a:solidFill>
              <a:effectLst>
                <a:outerShdw blurRad="38100" dist="38100" dir="2700000" algn="tl">
                  <a:srgbClr val="000000">
                    <a:alpha val="43137"/>
                  </a:srgbClr>
                </a:outerShdw>
              </a:effectLst>
            </a:rPr>
            <a:t>SEN0203</a:t>
          </a:r>
          <a:endParaRPr lang="el-GR" sz="2000" b="1" i="0" dirty="0" smtClean="0">
            <a:solidFill>
              <a:schemeClr val="bg1"/>
            </a:solidFill>
            <a:effectLst>
              <a:outerShdw blurRad="38100" dist="38100" dir="2700000" algn="tl">
                <a:srgbClr val="000000">
                  <a:alpha val="43137"/>
                </a:srgbClr>
              </a:outerShdw>
            </a:effectLst>
          </a:endParaRPr>
        </a:p>
        <a:p>
          <a:r>
            <a:rPr lang="el-GR" sz="2000" b="1" i="0" dirty="0" smtClean="0">
              <a:solidFill>
                <a:schemeClr val="bg1"/>
              </a:solidFill>
              <a:effectLst>
                <a:outerShdw blurRad="38100" dist="38100" dir="2700000" algn="tl">
                  <a:srgbClr val="000000">
                    <a:alpha val="43137"/>
                  </a:srgbClr>
                </a:outerShdw>
              </a:effectLst>
            </a:rPr>
            <a:t>Φωτοπληθυσμογραφικός</a:t>
          </a:r>
          <a:endParaRPr lang="el-GR" sz="2000" b="1" dirty="0">
            <a:solidFill>
              <a:schemeClr val="bg1"/>
            </a:solidFill>
            <a:effectLst>
              <a:outerShdw blurRad="38100" dist="38100" dir="2700000" algn="tl">
                <a:srgbClr val="000000">
                  <a:alpha val="43137"/>
                </a:srgbClr>
              </a:outerShdw>
            </a:effectLst>
          </a:endParaRPr>
        </a:p>
      </dgm:t>
    </dgm:pt>
    <dgm:pt modelId="{127BC282-7302-4F84-93BA-A61D11091E2E}" type="parTrans" cxnId="{C1BE69E2-7EF6-4469-8062-8E19C7A24EB5}">
      <dgm:prSet/>
      <dgm:spPr/>
      <dgm:t>
        <a:bodyPr/>
        <a:lstStyle/>
        <a:p>
          <a:endParaRPr lang="el-GR"/>
        </a:p>
      </dgm:t>
    </dgm:pt>
    <dgm:pt modelId="{14AE0457-4E9D-4056-8C2D-23CC7A08C26E}" type="sibTrans" cxnId="{C1BE69E2-7EF6-4469-8062-8E19C7A24EB5}">
      <dgm:prSet/>
      <dgm:spPr/>
      <dgm:t>
        <a:bodyPr/>
        <a:lstStyle/>
        <a:p>
          <a:endParaRPr lang="el-GR"/>
        </a:p>
      </dgm:t>
    </dgm:pt>
    <dgm:pt modelId="{E4A0DEFC-F3E6-4E6B-A765-2BCD008FF20E}">
      <dgm:prSet phldrT="[Text]" custT="1"/>
      <dgm:spPr/>
      <dgm:t>
        <a:bodyPr/>
        <a:lstStyle/>
        <a:p>
          <a:r>
            <a:rPr lang="en-US" sz="2000" b="1" i="0" u="none" dirty="0" smtClean="0">
              <a:solidFill>
                <a:schemeClr val="bg1"/>
              </a:solidFill>
              <a:effectLst>
                <a:outerShdw blurRad="38100" dist="38100" dir="2700000" algn="tl">
                  <a:srgbClr val="000000">
                    <a:alpha val="43137"/>
                  </a:srgbClr>
                </a:outerShdw>
              </a:effectLst>
            </a:rPr>
            <a:t>MAX30102</a:t>
          </a:r>
          <a:endParaRPr lang="el-GR" sz="2000" b="1" i="0" u="none" dirty="0" smtClean="0">
            <a:solidFill>
              <a:schemeClr val="bg1"/>
            </a:solidFill>
            <a:effectLst>
              <a:outerShdw blurRad="38100" dist="38100" dir="2700000" algn="tl">
                <a:srgbClr val="000000">
                  <a:alpha val="43137"/>
                </a:srgbClr>
              </a:outerShdw>
            </a:effectLst>
          </a:endParaRPr>
        </a:p>
        <a:p>
          <a:r>
            <a:rPr lang="el-GR" sz="2000" b="1" i="0" dirty="0" smtClean="0">
              <a:solidFill>
                <a:schemeClr val="bg1"/>
              </a:solidFill>
              <a:effectLst>
                <a:outerShdw blurRad="38100" dist="38100" dir="2700000" algn="tl">
                  <a:srgbClr val="000000">
                    <a:alpha val="43137"/>
                  </a:srgbClr>
                </a:outerShdw>
              </a:effectLst>
            </a:rPr>
            <a:t>Φωτοπληθυσμογραφικός</a:t>
          </a:r>
          <a:endParaRPr lang="el-GR" sz="2000" dirty="0">
            <a:solidFill>
              <a:schemeClr val="bg1"/>
            </a:solidFill>
            <a:effectLst>
              <a:outerShdw blurRad="38100" dist="38100" dir="2700000" algn="tl">
                <a:srgbClr val="000000">
                  <a:alpha val="43137"/>
                </a:srgbClr>
              </a:outerShdw>
            </a:effectLst>
          </a:endParaRPr>
        </a:p>
      </dgm:t>
    </dgm:pt>
    <dgm:pt modelId="{94276413-EF84-4DFD-8DCB-76A6D43D3FE3}" type="parTrans" cxnId="{64E12CEA-2442-41C6-A5F3-71E3908D29C9}">
      <dgm:prSet/>
      <dgm:spPr/>
      <dgm:t>
        <a:bodyPr/>
        <a:lstStyle/>
        <a:p>
          <a:endParaRPr lang="el-GR"/>
        </a:p>
      </dgm:t>
    </dgm:pt>
    <dgm:pt modelId="{6788E660-D98F-4197-A0D4-3D4F2AB92101}" type="sibTrans" cxnId="{64E12CEA-2442-41C6-A5F3-71E3908D29C9}">
      <dgm:prSet/>
      <dgm:spPr/>
      <dgm:t>
        <a:bodyPr/>
        <a:lstStyle/>
        <a:p>
          <a:endParaRPr lang="el-GR"/>
        </a:p>
      </dgm:t>
    </dgm:pt>
    <dgm:pt modelId="{3CA5BDDE-0E68-486D-AECA-052DBC76AB5B}">
      <dgm:prSet phldrT="[Text]" custT="1"/>
      <dgm:spPr/>
      <dgm:t>
        <a:bodyPr/>
        <a:lstStyle/>
        <a:p>
          <a:r>
            <a:rPr lang="en-US" sz="2000" b="1" i="0" dirty="0" smtClean="0">
              <a:solidFill>
                <a:schemeClr val="bg1"/>
              </a:solidFill>
              <a:effectLst>
                <a:outerShdw blurRad="38100" dist="38100" dir="2700000" algn="tl">
                  <a:srgbClr val="000000">
                    <a:alpha val="43137"/>
                  </a:srgbClr>
                </a:outerShdw>
              </a:effectLst>
            </a:rPr>
            <a:t>SEN0294</a:t>
          </a:r>
          <a:endParaRPr lang="el-GR" sz="2000" b="1" i="0" dirty="0" smtClean="0">
            <a:solidFill>
              <a:schemeClr val="bg1"/>
            </a:solidFill>
            <a:effectLst>
              <a:outerShdw blurRad="38100" dist="38100" dir="2700000" algn="tl">
                <a:srgbClr val="000000">
                  <a:alpha val="43137"/>
                </a:srgbClr>
              </a:outerShdw>
            </a:effectLst>
          </a:endParaRPr>
        </a:p>
        <a:p>
          <a:r>
            <a:rPr lang="el-GR" sz="2000" b="1" dirty="0" smtClean="0">
              <a:solidFill>
                <a:schemeClr val="bg1"/>
              </a:solidFill>
              <a:effectLst>
                <a:outerShdw blurRad="38100" dist="38100" dir="2700000" algn="tl">
                  <a:srgbClr val="000000">
                    <a:alpha val="43137"/>
                  </a:srgbClr>
                </a:outerShdw>
              </a:effectLst>
            </a:rPr>
            <a:t>Πιεζοαντιστατικός</a:t>
          </a:r>
          <a:endParaRPr lang="el-GR" sz="2000" b="1" i="0" dirty="0" smtClean="0">
            <a:solidFill>
              <a:schemeClr val="bg1"/>
            </a:solidFill>
            <a:effectLst>
              <a:outerShdw blurRad="38100" dist="38100" dir="2700000" algn="tl">
                <a:srgbClr val="000000">
                  <a:alpha val="43137"/>
                </a:srgbClr>
              </a:outerShdw>
            </a:effectLst>
          </a:endParaRPr>
        </a:p>
        <a:p>
          <a:endParaRPr lang="el-GR" sz="2000" b="1" dirty="0">
            <a:solidFill>
              <a:schemeClr val="bg1"/>
            </a:solidFill>
            <a:effectLst>
              <a:outerShdw blurRad="38100" dist="38100" dir="2700000" algn="tl">
                <a:srgbClr val="000000">
                  <a:alpha val="43137"/>
                </a:srgbClr>
              </a:outerShdw>
            </a:effectLst>
          </a:endParaRPr>
        </a:p>
      </dgm:t>
    </dgm:pt>
    <dgm:pt modelId="{68D0FA91-CCEC-4D2B-97DC-67EF78FA7FB9}" type="parTrans" cxnId="{1CABA986-B3B2-43D7-8743-6C731A71CB86}">
      <dgm:prSet/>
      <dgm:spPr/>
      <dgm:t>
        <a:bodyPr/>
        <a:lstStyle/>
        <a:p>
          <a:endParaRPr lang="el-GR"/>
        </a:p>
      </dgm:t>
    </dgm:pt>
    <dgm:pt modelId="{FD7D1B33-AB71-4F2D-80B5-3C5697FBE832}" type="sibTrans" cxnId="{1CABA986-B3B2-43D7-8743-6C731A71CB86}">
      <dgm:prSet/>
      <dgm:spPr/>
      <dgm:t>
        <a:bodyPr/>
        <a:lstStyle/>
        <a:p>
          <a:endParaRPr lang="el-GR"/>
        </a:p>
      </dgm:t>
    </dgm:pt>
    <dgm:pt modelId="{8CABCA5B-A3E4-4CEB-B462-030B03C6B070}" type="pres">
      <dgm:prSet presAssocID="{25524CDE-A389-4CB4-B173-E2A7865A086D}" presName="Name0" presStyleCnt="0">
        <dgm:presLayoutVars>
          <dgm:dir/>
          <dgm:resizeHandles val="exact"/>
        </dgm:presLayoutVars>
      </dgm:prSet>
      <dgm:spPr/>
      <dgm:t>
        <a:bodyPr/>
        <a:lstStyle/>
        <a:p>
          <a:endParaRPr lang="el-GR"/>
        </a:p>
      </dgm:t>
    </dgm:pt>
    <dgm:pt modelId="{7C2C040A-D3CB-494F-8BD0-10D08151E4A2}" type="pres">
      <dgm:prSet presAssocID="{CE1C2F49-4270-414E-8C12-8544919ADD04}" presName="compNode" presStyleCnt="0"/>
      <dgm:spPr/>
    </dgm:pt>
    <dgm:pt modelId="{AF5A3C25-AE86-49A6-A6BE-5E9D8457DD93}" type="pres">
      <dgm:prSet presAssocID="{CE1C2F49-4270-414E-8C12-8544919ADD04}" presName="pictRect" presStyleLbl="node1" presStyleIdx="0" presStyleCnt="3" custScaleY="99563"/>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71EA6766-EECF-4776-AC2E-E618131E163A}" type="pres">
      <dgm:prSet presAssocID="{CE1C2F49-4270-414E-8C12-8544919ADD04}" presName="textRect" presStyleLbl="revTx" presStyleIdx="0" presStyleCnt="3" custScaleX="145793" custScaleY="156466" custLinFactNeighborX="1265" custLinFactNeighborY="46605">
        <dgm:presLayoutVars>
          <dgm:bulletEnabled val="1"/>
        </dgm:presLayoutVars>
      </dgm:prSet>
      <dgm:spPr/>
      <dgm:t>
        <a:bodyPr/>
        <a:lstStyle/>
        <a:p>
          <a:endParaRPr lang="el-GR"/>
        </a:p>
      </dgm:t>
    </dgm:pt>
    <dgm:pt modelId="{86F8DFDB-E970-45A9-8604-FEF011CC612C}" type="pres">
      <dgm:prSet presAssocID="{14AE0457-4E9D-4056-8C2D-23CC7A08C26E}" presName="sibTrans" presStyleLbl="sibTrans2D1" presStyleIdx="0" presStyleCnt="0"/>
      <dgm:spPr/>
      <dgm:t>
        <a:bodyPr/>
        <a:lstStyle/>
        <a:p>
          <a:endParaRPr lang="el-GR"/>
        </a:p>
      </dgm:t>
    </dgm:pt>
    <dgm:pt modelId="{4193FE23-32D8-42C3-9833-F6F149F7D84F}" type="pres">
      <dgm:prSet presAssocID="{E4A0DEFC-F3E6-4E6B-A765-2BCD008FF20E}" presName="compNode" presStyleCnt="0"/>
      <dgm:spPr/>
    </dgm:pt>
    <dgm:pt modelId="{05731C4D-F6DF-4CBB-B092-B1E7A9983F05}" type="pres">
      <dgm:prSet presAssocID="{E4A0DEFC-F3E6-4E6B-A765-2BCD008FF20E}" presName="pictRect" presStyleLbl="node1" presStyleIdx="1" presStyleCnt="3" custScaleX="100000" custScaleY="100000" custLinFactNeighborX="-16955" custLinFactNeighborY="3835"/>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02D2CF4B-2BFB-438F-9D43-DFBEF9B981BD}" type="pres">
      <dgm:prSet presAssocID="{E4A0DEFC-F3E6-4E6B-A765-2BCD008FF20E}" presName="textRect" presStyleLbl="revTx" presStyleIdx="1" presStyleCnt="3" custScaleX="183122" custScaleY="129304" custLinFactNeighborX="-14940" custLinFactNeighborY="30947">
        <dgm:presLayoutVars>
          <dgm:bulletEnabled val="1"/>
        </dgm:presLayoutVars>
      </dgm:prSet>
      <dgm:spPr/>
      <dgm:t>
        <a:bodyPr/>
        <a:lstStyle/>
        <a:p>
          <a:endParaRPr lang="el-GR"/>
        </a:p>
      </dgm:t>
    </dgm:pt>
    <dgm:pt modelId="{6F8C59B9-83B1-4456-AB96-8F59C3E7B28A}" type="pres">
      <dgm:prSet presAssocID="{6788E660-D98F-4197-A0D4-3D4F2AB92101}" presName="sibTrans" presStyleLbl="sibTrans2D1" presStyleIdx="0" presStyleCnt="0"/>
      <dgm:spPr/>
      <dgm:t>
        <a:bodyPr/>
        <a:lstStyle/>
        <a:p>
          <a:endParaRPr lang="el-GR"/>
        </a:p>
      </dgm:t>
    </dgm:pt>
    <dgm:pt modelId="{B98CDD7D-B5E5-4DEC-B80A-C8031F2AC1F0}" type="pres">
      <dgm:prSet presAssocID="{3CA5BDDE-0E68-486D-AECA-052DBC76AB5B}" presName="compNode" presStyleCnt="0"/>
      <dgm:spPr/>
    </dgm:pt>
    <dgm:pt modelId="{40411E81-4A58-4766-9428-97AED2BFFA79}" type="pres">
      <dgm:prSet presAssocID="{3CA5BDDE-0E68-486D-AECA-052DBC76AB5B}" presName="pictRect" presStyleLbl="node1" presStyleIdx="2" presStyleCnt="3" custScaleY="129175" custLinFactNeighborX="-22257" custLinFactNeighborY="-17618"/>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pt>
    <dgm:pt modelId="{93FE3AAF-E7B3-440C-9AAD-6B5A43016F73}" type="pres">
      <dgm:prSet presAssocID="{3CA5BDDE-0E68-486D-AECA-052DBC76AB5B}" presName="textRect" presStyleLbl="revTx" presStyleIdx="2" presStyleCnt="3" custScaleX="103409" custLinFactNeighborX="-29301" custLinFactNeighborY="-4433">
        <dgm:presLayoutVars>
          <dgm:bulletEnabled val="1"/>
        </dgm:presLayoutVars>
      </dgm:prSet>
      <dgm:spPr/>
      <dgm:t>
        <a:bodyPr/>
        <a:lstStyle/>
        <a:p>
          <a:endParaRPr lang="el-GR"/>
        </a:p>
      </dgm:t>
    </dgm:pt>
  </dgm:ptLst>
  <dgm:cxnLst>
    <dgm:cxn modelId="{D99E256B-BAEE-4A0F-B130-DA9826CF245D}" type="presOf" srcId="{E4A0DEFC-F3E6-4E6B-A765-2BCD008FF20E}" destId="{02D2CF4B-2BFB-438F-9D43-DFBEF9B981BD}" srcOrd="0" destOrd="0" presId="urn:microsoft.com/office/officeart/2005/8/layout/pList1"/>
    <dgm:cxn modelId="{ECE98FD7-CFE9-4E68-88FB-87865C64345D}" type="presOf" srcId="{14AE0457-4E9D-4056-8C2D-23CC7A08C26E}" destId="{86F8DFDB-E970-45A9-8604-FEF011CC612C}" srcOrd="0" destOrd="0" presId="urn:microsoft.com/office/officeart/2005/8/layout/pList1"/>
    <dgm:cxn modelId="{C1BE69E2-7EF6-4469-8062-8E19C7A24EB5}" srcId="{25524CDE-A389-4CB4-B173-E2A7865A086D}" destId="{CE1C2F49-4270-414E-8C12-8544919ADD04}" srcOrd="0" destOrd="0" parTransId="{127BC282-7302-4F84-93BA-A61D11091E2E}" sibTransId="{14AE0457-4E9D-4056-8C2D-23CC7A08C26E}"/>
    <dgm:cxn modelId="{CD6D716F-FC76-4AE7-A3FD-8F97E5C9B585}" type="presOf" srcId="{3CA5BDDE-0E68-486D-AECA-052DBC76AB5B}" destId="{93FE3AAF-E7B3-440C-9AAD-6B5A43016F73}" srcOrd="0" destOrd="0" presId="urn:microsoft.com/office/officeart/2005/8/layout/pList1"/>
    <dgm:cxn modelId="{336637FF-A9FD-4AD3-9018-226C95149FC8}" type="presOf" srcId="{6788E660-D98F-4197-A0D4-3D4F2AB92101}" destId="{6F8C59B9-83B1-4456-AB96-8F59C3E7B28A}" srcOrd="0" destOrd="0" presId="urn:microsoft.com/office/officeart/2005/8/layout/pList1"/>
    <dgm:cxn modelId="{64E12CEA-2442-41C6-A5F3-71E3908D29C9}" srcId="{25524CDE-A389-4CB4-B173-E2A7865A086D}" destId="{E4A0DEFC-F3E6-4E6B-A765-2BCD008FF20E}" srcOrd="1" destOrd="0" parTransId="{94276413-EF84-4DFD-8DCB-76A6D43D3FE3}" sibTransId="{6788E660-D98F-4197-A0D4-3D4F2AB92101}"/>
    <dgm:cxn modelId="{EE534CD2-573B-40DC-A4C6-8D8F62EA7194}" type="presOf" srcId="{25524CDE-A389-4CB4-B173-E2A7865A086D}" destId="{8CABCA5B-A3E4-4CEB-B462-030B03C6B070}" srcOrd="0" destOrd="0" presId="urn:microsoft.com/office/officeart/2005/8/layout/pList1"/>
    <dgm:cxn modelId="{106692B0-D00E-477F-97F8-BE556B2EDB05}" type="presOf" srcId="{CE1C2F49-4270-414E-8C12-8544919ADD04}" destId="{71EA6766-EECF-4776-AC2E-E618131E163A}" srcOrd="0" destOrd="0" presId="urn:microsoft.com/office/officeart/2005/8/layout/pList1"/>
    <dgm:cxn modelId="{1CABA986-B3B2-43D7-8743-6C731A71CB86}" srcId="{25524CDE-A389-4CB4-B173-E2A7865A086D}" destId="{3CA5BDDE-0E68-486D-AECA-052DBC76AB5B}" srcOrd="2" destOrd="0" parTransId="{68D0FA91-CCEC-4D2B-97DC-67EF78FA7FB9}" sibTransId="{FD7D1B33-AB71-4F2D-80B5-3C5697FBE832}"/>
    <dgm:cxn modelId="{5D981A95-4E31-4613-B657-E9C8854663EC}" type="presParOf" srcId="{8CABCA5B-A3E4-4CEB-B462-030B03C6B070}" destId="{7C2C040A-D3CB-494F-8BD0-10D08151E4A2}" srcOrd="0" destOrd="0" presId="urn:microsoft.com/office/officeart/2005/8/layout/pList1"/>
    <dgm:cxn modelId="{A0B2B271-6B4F-4445-8B87-8C99B3320EDC}" type="presParOf" srcId="{7C2C040A-D3CB-494F-8BD0-10D08151E4A2}" destId="{AF5A3C25-AE86-49A6-A6BE-5E9D8457DD93}" srcOrd="0" destOrd="0" presId="urn:microsoft.com/office/officeart/2005/8/layout/pList1"/>
    <dgm:cxn modelId="{22AEA4FE-3299-481B-913F-AD1D4F738670}" type="presParOf" srcId="{7C2C040A-D3CB-494F-8BD0-10D08151E4A2}" destId="{71EA6766-EECF-4776-AC2E-E618131E163A}" srcOrd="1" destOrd="0" presId="urn:microsoft.com/office/officeart/2005/8/layout/pList1"/>
    <dgm:cxn modelId="{4E39D6F6-CFDA-4124-A8CC-4A81516AE34A}" type="presParOf" srcId="{8CABCA5B-A3E4-4CEB-B462-030B03C6B070}" destId="{86F8DFDB-E970-45A9-8604-FEF011CC612C}" srcOrd="1" destOrd="0" presId="urn:microsoft.com/office/officeart/2005/8/layout/pList1"/>
    <dgm:cxn modelId="{F7477AE5-F513-4359-9B70-6EA265DD1FFD}" type="presParOf" srcId="{8CABCA5B-A3E4-4CEB-B462-030B03C6B070}" destId="{4193FE23-32D8-42C3-9833-F6F149F7D84F}" srcOrd="2" destOrd="0" presId="urn:microsoft.com/office/officeart/2005/8/layout/pList1"/>
    <dgm:cxn modelId="{7D468509-C321-4098-BDE2-4DE7A20ECCF7}" type="presParOf" srcId="{4193FE23-32D8-42C3-9833-F6F149F7D84F}" destId="{05731C4D-F6DF-4CBB-B092-B1E7A9983F05}" srcOrd="0" destOrd="0" presId="urn:microsoft.com/office/officeart/2005/8/layout/pList1"/>
    <dgm:cxn modelId="{C28CDB80-C8B9-4B6A-A715-302042455A49}" type="presParOf" srcId="{4193FE23-32D8-42C3-9833-F6F149F7D84F}" destId="{02D2CF4B-2BFB-438F-9D43-DFBEF9B981BD}" srcOrd="1" destOrd="0" presId="urn:microsoft.com/office/officeart/2005/8/layout/pList1"/>
    <dgm:cxn modelId="{E238891C-BA1C-4F1A-81D1-64084D3AB26A}" type="presParOf" srcId="{8CABCA5B-A3E4-4CEB-B462-030B03C6B070}" destId="{6F8C59B9-83B1-4456-AB96-8F59C3E7B28A}" srcOrd="3" destOrd="0" presId="urn:microsoft.com/office/officeart/2005/8/layout/pList1"/>
    <dgm:cxn modelId="{88E13285-6824-4EC3-B3E5-C18E67E6892B}" type="presParOf" srcId="{8CABCA5B-A3E4-4CEB-B462-030B03C6B070}" destId="{B98CDD7D-B5E5-4DEC-B80A-C8031F2AC1F0}" srcOrd="4" destOrd="0" presId="urn:microsoft.com/office/officeart/2005/8/layout/pList1"/>
    <dgm:cxn modelId="{37665205-0301-436A-91D5-68BA33CDA091}" type="presParOf" srcId="{B98CDD7D-B5E5-4DEC-B80A-C8031F2AC1F0}" destId="{40411E81-4A58-4766-9428-97AED2BFFA79}" srcOrd="0" destOrd="0" presId="urn:microsoft.com/office/officeart/2005/8/layout/pList1"/>
    <dgm:cxn modelId="{801CDC40-443F-49B5-B2A3-3C0014E66F7F}" type="presParOf" srcId="{B98CDD7D-B5E5-4DEC-B80A-C8031F2AC1F0}" destId="{93FE3AAF-E7B3-440C-9AAD-6B5A43016F73}"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A3C25-AE86-49A6-A6BE-5E9D8457DD93}">
      <dsp:nvSpPr>
        <dsp:cNvPr id="0" name=""/>
        <dsp:cNvSpPr/>
      </dsp:nvSpPr>
      <dsp:spPr>
        <a:xfrm>
          <a:off x="4746" y="697459"/>
          <a:ext cx="2258621" cy="1549389"/>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A6766-EECF-4776-AC2E-E618131E163A}">
      <dsp:nvSpPr>
        <dsp:cNvPr id="0" name=""/>
        <dsp:cNvSpPr/>
      </dsp:nvSpPr>
      <dsp:spPr>
        <a:xfrm>
          <a:off x="0" y="2364545"/>
          <a:ext cx="2258621" cy="83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b="1" kern="1200" dirty="0" smtClean="0">
              <a:solidFill>
                <a:schemeClr val="bg1"/>
              </a:solidFill>
              <a:effectLst>
                <a:outerShdw blurRad="38100" dist="38100" dir="2700000" algn="tl">
                  <a:srgbClr val="000000">
                    <a:alpha val="43137"/>
                  </a:srgbClr>
                </a:outerShdw>
              </a:effectLst>
            </a:rPr>
            <a:t>MPXV5004GC7U</a:t>
          </a:r>
        </a:p>
        <a:p>
          <a:pPr lvl="0" algn="ctr" defTabSz="889000">
            <a:lnSpc>
              <a:spcPct val="90000"/>
            </a:lnSpc>
            <a:spcBef>
              <a:spcPct val="0"/>
            </a:spcBef>
            <a:spcAft>
              <a:spcPct val="35000"/>
            </a:spcAft>
          </a:pPr>
          <a:r>
            <a:rPr lang="el-GR" sz="2000" b="1" kern="1200" dirty="0" smtClean="0">
              <a:solidFill>
                <a:schemeClr val="bg1"/>
              </a:solidFill>
              <a:effectLst>
                <a:outerShdw blurRad="38100" dist="38100" dir="2700000" algn="tl">
                  <a:srgbClr val="000000">
                    <a:alpha val="43137"/>
                  </a:srgbClr>
                </a:outerShdw>
              </a:effectLst>
            </a:rPr>
            <a:t>Πιεζοαντιστατικός</a:t>
          </a:r>
          <a:endParaRPr lang="el-GR" sz="2000" b="1" kern="1200" dirty="0">
            <a:solidFill>
              <a:schemeClr val="bg1"/>
            </a:solidFill>
            <a:effectLst>
              <a:outerShdw blurRad="38100" dist="38100" dir="2700000" algn="tl">
                <a:srgbClr val="000000">
                  <a:alpha val="43137"/>
                </a:srgbClr>
              </a:outerShdw>
            </a:effectLst>
          </a:endParaRPr>
        </a:p>
      </dsp:txBody>
      <dsp:txXfrm>
        <a:off x="0" y="2364545"/>
        <a:ext cx="2258621" cy="837948"/>
      </dsp:txXfrm>
    </dsp:sp>
    <dsp:sp modelId="{05731C4D-F6DF-4CBB-B092-B1E7A9983F05}">
      <dsp:nvSpPr>
        <dsp:cNvPr id="0" name=""/>
        <dsp:cNvSpPr/>
      </dsp:nvSpPr>
      <dsp:spPr>
        <a:xfrm>
          <a:off x="2451221" y="227478"/>
          <a:ext cx="2258621" cy="2133941"/>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2CF4B-2BFB-438F-9D43-DFBEF9B981BD}">
      <dsp:nvSpPr>
        <dsp:cNvPr id="0" name=""/>
        <dsp:cNvSpPr/>
      </dsp:nvSpPr>
      <dsp:spPr>
        <a:xfrm>
          <a:off x="2489324" y="2396387"/>
          <a:ext cx="2258621" cy="83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b="1" kern="1200" dirty="0" smtClean="0">
              <a:solidFill>
                <a:schemeClr val="bg1"/>
              </a:solidFill>
              <a:effectLst>
                <a:outerShdw blurRad="38100" dist="38100" dir="2700000" algn="tl">
                  <a:srgbClr val="000000">
                    <a:alpha val="43137"/>
                  </a:srgbClr>
                </a:outerShdw>
              </a:effectLst>
            </a:rPr>
            <a:t>MS5803-02BA</a:t>
          </a:r>
          <a:endParaRPr lang="el-GR" sz="2000" b="1" kern="1200" dirty="0" smtClean="0">
            <a:solidFill>
              <a:schemeClr val="bg1"/>
            </a:solidFill>
            <a:effectLst>
              <a:outerShdw blurRad="38100" dist="38100" dir="2700000" algn="tl">
                <a:srgbClr val="000000">
                  <a:alpha val="43137"/>
                </a:srgbClr>
              </a:outerShdw>
            </a:effectLst>
          </a:endParaRPr>
        </a:p>
        <a:p>
          <a:pPr lvl="0" algn="ctr" defTabSz="889000">
            <a:lnSpc>
              <a:spcPct val="90000"/>
            </a:lnSpc>
            <a:spcBef>
              <a:spcPct val="0"/>
            </a:spcBef>
            <a:spcAft>
              <a:spcPct val="35000"/>
            </a:spcAft>
          </a:pPr>
          <a:r>
            <a:rPr lang="en-US" sz="2000" b="1" kern="1200" dirty="0" smtClean="0">
              <a:solidFill>
                <a:schemeClr val="bg1"/>
              </a:solidFill>
              <a:effectLst>
                <a:outerShdw blurRad="38100" dist="38100" dir="2700000" algn="tl">
                  <a:srgbClr val="000000">
                    <a:alpha val="43137"/>
                  </a:srgbClr>
                </a:outerShdw>
              </a:effectLst>
            </a:rPr>
            <a:t>MEMS</a:t>
          </a:r>
          <a:endParaRPr lang="el-GR" sz="2000" b="1" kern="1200" dirty="0">
            <a:solidFill>
              <a:schemeClr val="bg1"/>
            </a:solidFill>
            <a:effectLst>
              <a:outerShdw blurRad="38100" dist="38100" dir="2700000" algn="tl">
                <a:srgbClr val="000000">
                  <a:alpha val="43137"/>
                </a:srgbClr>
              </a:outerShdw>
            </a:effectLst>
          </a:endParaRPr>
        </a:p>
      </dsp:txBody>
      <dsp:txXfrm>
        <a:off x="2489324" y="2396387"/>
        <a:ext cx="2258621" cy="837948"/>
      </dsp:txXfrm>
    </dsp:sp>
    <dsp:sp modelId="{40411E81-4A58-4766-9428-97AED2BFFA79}">
      <dsp:nvSpPr>
        <dsp:cNvPr id="0" name=""/>
        <dsp:cNvSpPr/>
      </dsp:nvSpPr>
      <dsp:spPr>
        <a:xfrm>
          <a:off x="4973903" y="695759"/>
          <a:ext cx="2258621" cy="1556190"/>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E3AAF-E7B3-440C-9AAD-6B5A43016F73}">
      <dsp:nvSpPr>
        <dsp:cNvPr id="0" name=""/>
        <dsp:cNvSpPr/>
      </dsp:nvSpPr>
      <dsp:spPr>
        <a:xfrm>
          <a:off x="4945331" y="2404347"/>
          <a:ext cx="2258621" cy="83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b="1" i="0" u="none" kern="1200" dirty="0" smtClean="0">
              <a:solidFill>
                <a:schemeClr val="bg1"/>
              </a:solidFill>
              <a:effectLst>
                <a:outerShdw blurRad="38100" dist="38100" dir="2700000" algn="tl">
                  <a:srgbClr val="000000">
                    <a:alpha val="43137"/>
                  </a:srgbClr>
                </a:outerShdw>
              </a:effectLst>
            </a:rPr>
            <a:t>MS5803-14BA</a:t>
          </a:r>
          <a:endParaRPr lang="el-GR" sz="2000" b="1" i="0" u="none" kern="1200" dirty="0" smtClean="0">
            <a:solidFill>
              <a:schemeClr val="bg1"/>
            </a:solidFill>
            <a:effectLst>
              <a:outerShdw blurRad="38100" dist="38100" dir="2700000" algn="tl">
                <a:srgbClr val="000000">
                  <a:alpha val="43137"/>
                </a:srgbClr>
              </a:outerShdw>
            </a:effectLst>
          </a:endParaRPr>
        </a:p>
        <a:p>
          <a:pPr lvl="0" algn="ctr" defTabSz="889000">
            <a:lnSpc>
              <a:spcPct val="90000"/>
            </a:lnSpc>
            <a:spcBef>
              <a:spcPct val="0"/>
            </a:spcBef>
            <a:spcAft>
              <a:spcPct val="35000"/>
            </a:spcAft>
          </a:pPr>
          <a:r>
            <a:rPr lang="en-US" sz="2000" b="1" kern="1200" dirty="0" smtClean="0">
              <a:solidFill>
                <a:schemeClr val="bg1"/>
              </a:solidFill>
              <a:effectLst>
                <a:outerShdw blurRad="38100" dist="38100" dir="2700000" algn="tl">
                  <a:srgbClr val="000000">
                    <a:alpha val="43137"/>
                  </a:srgbClr>
                </a:outerShdw>
              </a:effectLst>
            </a:rPr>
            <a:t>MEMS </a:t>
          </a:r>
          <a:endParaRPr lang="el-GR" sz="2000" b="1" kern="1200" dirty="0">
            <a:solidFill>
              <a:schemeClr val="bg1"/>
            </a:solidFill>
            <a:effectLst>
              <a:outerShdw blurRad="38100" dist="38100" dir="2700000" algn="tl">
                <a:srgbClr val="000000">
                  <a:alpha val="43137"/>
                </a:srgbClr>
              </a:outerShdw>
            </a:effectLst>
          </a:endParaRPr>
        </a:p>
      </dsp:txBody>
      <dsp:txXfrm>
        <a:off x="4945331" y="2404347"/>
        <a:ext cx="2258621" cy="837948"/>
      </dsp:txXfrm>
    </dsp:sp>
    <dsp:sp modelId="{11FBDE21-F026-4D22-9E02-FA4A6155E734}">
      <dsp:nvSpPr>
        <dsp:cNvPr id="0" name=""/>
        <dsp:cNvSpPr/>
      </dsp:nvSpPr>
      <dsp:spPr>
        <a:xfrm>
          <a:off x="7458482" y="695759"/>
          <a:ext cx="2258621" cy="1556190"/>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78981-BBD8-4FF3-95B0-7D247734BC2C}">
      <dsp:nvSpPr>
        <dsp:cNvPr id="0" name=""/>
        <dsp:cNvSpPr/>
      </dsp:nvSpPr>
      <dsp:spPr>
        <a:xfrm>
          <a:off x="7463228" y="2394828"/>
          <a:ext cx="2258621" cy="837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b="1" i="0" kern="1200" dirty="0" smtClean="0">
              <a:solidFill>
                <a:schemeClr val="bg1"/>
              </a:solidFill>
              <a:effectLst>
                <a:outerShdw blurRad="38100" dist="38100" dir="2700000" algn="tl">
                  <a:srgbClr val="000000">
                    <a:alpha val="43137"/>
                  </a:srgbClr>
                </a:outerShdw>
              </a:effectLst>
            </a:rPr>
            <a:t>BMP388</a:t>
          </a:r>
        </a:p>
        <a:p>
          <a:pPr lvl="0" algn="ctr" defTabSz="889000">
            <a:lnSpc>
              <a:spcPct val="90000"/>
            </a:lnSpc>
            <a:spcBef>
              <a:spcPct val="0"/>
            </a:spcBef>
            <a:spcAft>
              <a:spcPct val="35000"/>
            </a:spcAft>
          </a:pPr>
          <a:r>
            <a:rPr lang="el-GR" sz="2000" b="1" kern="1200" dirty="0" smtClean="0">
              <a:solidFill>
                <a:schemeClr val="bg1"/>
              </a:solidFill>
              <a:effectLst>
                <a:outerShdw blurRad="38100" dist="38100" dir="2700000" algn="tl">
                  <a:srgbClr val="000000">
                    <a:alpha val="43137"/>
                  </a:srgbClr>
                </a:outerShdw>
              </a:effectLst>
            </a:rPr>
            <a:t>Βαρομετρικός</a:t>
          </a:r>
          <a:endParaRPr lang="el-GR" sz="2000" b="1" kern="1200" dirty="0">
            <a:solidFill>
              <a:schemeClr val="bg1"/>
            </a:solidFill>
            <a:effectLst>
              <a:outerShdw blurRad="38100" dist="38100" dir="2700000" algn="tl">
                <a:srgbClr val="000000">
                  <a:alpha val="43137"/>
                </a:srgbClr>
              </a:outerShdw>
            </a:effectLst>
          </a:endParaRPr>
        </a:p>
      </dsp:txBody>
      <dsp:txXfrm>
        <a:off x="7463228" y="2394828"/>
        <a:ext cx="2258621" cy="837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A3C25-AE86-49A6-A6BE-5E9D8457DD93}">
      <dsp:nvSpPr>
        <dsp:cNvPr id="0" name=""/>
        <dsp:cNvSpPr/>
      </dsp:nvSpPr>
      <dsp:spPr>
        <a:xfrm>
          <a:off x="496492" y="644025"/>
          <a:ext cx="2147114" cy="1472896"/>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A6766-EECF-4776-AC2E-E618131E163A}">
      <dsp:nvSpPr>
        <dsp:cNvPr id="0" name=""/>
        <dsp:cNvSpPr/>
      </dsp:nvSpPr>
      <dsp:spPr>
        <a:xfrm>
          <a:off x="32039" y="2266502"/>
          <a:ext cx="3130341" cy="1246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b="1" i="0" kern="1200" dirty="0" smtClean="0">
              <a:solidFill>
                <a:schemeClr val="bg1"/>
              </a:solidFill>
              <a:effectLst>
                <a:outerShdw blurRad="38100" dist="38100" dir="2700000" algn="tl">
                  <a:srgbClr val="000000">
                    <a:alpha val="43137"/>
                  </a:srgbClr>
                </a:outerShdw>
              </a:effectLst>
            </a:rPr>
            <a:t>SEN0203</a:t>
          </a:r>
          <a:endParaRPr lang="el-GR" sz="2000" b="1" i="0" kern="1200" dirty="0" smtClean="0">
            <a:solidFill>
              <a:schemeClr val="bg1"/>
            </a:solidFill>
            <a:effectLst>
              <a:outerShdw blurRad="38100" dist="38100" dir="2700000" algn="tl">
                <a:srgbClr val="000000">
                  <a:alpha val="43137"/>
                </a:srgbClr>
              </a:outerShdw>
            </a:effectLst>
          </a:endParaRPr>
        </a:p>
        <a:p>
          <a:pPr lvl="0" algn="ctr" defTabSz="889000">
            <a:lnSpc>
              <a:spcPct val="90000"/>
            </a:lnSpc>
            <a:spcBef>
              <a:spcPct val="0"/>
            </a:spcBef>
            <a:spcAft>
              <a:spcPct val="35000"/>
            </a:spcAft>
          </a:pPr>
          <a:r>
            <a:rPr lang="el-GR" sz="2000" b="1" i="0" kern="1200" dirty="0" smtClean="0">
              <a:solidFill>
                <a:schemeClr val="bg1"/>
              </a:solidFill>
              <a:effectLst>
                <a:outerShdw blurRad="38100" dist="38100" dir="2700000" algn="tl">
                  <a:srgbClr val="000000">
                    <a:alpha val="43137"/>
                  </a:srgbClr>
                </a:outerShdw>
              </a:effectLst>
            </a:rPr>
            <a:t>Φωτοπληθυσμογραφικός</a:t>
          </a:r>
          <a:endParaRPr lang="el-GR" sz="2000" b="1" kern="1200" dirty="0">
            <a:solidFill>
              <a:schemeClr val="bg1"/>
            </a:solidFill>
            <a:effectLst>
              <a:outerShdw blurRad="38100" dist="38100" dir="2700000" algn="tl">
                <a:srgbClr val="000000">
                  <a:alpha val="43137"/>
                </a:srgbClr>
              </a:outerShdw>
            </a:effectLst>
          </a:endParaRPr>
        </a:p>
      </dsp:txBody>
      <dsp:txXfrm>
        <a:off x="32039" y="2266502"/>
        <a:ext cx="3130341" cy="1246375"/>
      </dsp:txXfrm>
    </dsp:sp>
    <dsp:sp modelId="{05731C4D-F6DF-4CBB-B092-B1E7A9983F05}">
      <dsp:nvSpPr>
        <dsp:cNvPr id="0" name=""/>
        <dsp:cNvSpPr/>
      </dsp:nvSpPr>
      <dsp:spPr>
        <a:xfrm>
          <a:off x="3878341" y="753234"/>
          <a:ext cx="2147114" cy="1479361"/>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2CF4B-2BFB-438F-9D43-DFBEF9B981BD}">
      <dsp:nvSpPr>
        <dsp:cNvPr id="0" name=""/>
        <dsp:cNvSpPr/>
      </dsp:nvSpPr>
      <dsp:spPr>
        <a:xfrm>
          <a:off x="3029243" y="2305665"/>
          <a:ext cx="3931838" cy="1030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b="1" i="0" u="none" kern="1200" dirty="0" smtClean="0">
              <a:solidFill>
                <a:schemeClr val="bg1"/>
              </a:solidFill>
              <a:effectLst>
                <a:outerShdw blurRad="38100" dist="38100" dir="2700000" algn="tl">
                  <a:srgbClr val="000000">
                    <a:alpha val="43137"/>
                  </a:srgbClr>
                </a:outerShdw>
              </a:effectLst>
            </a:rPr>
            <a:t>MAX30102</a:t>
          </a:r>
          <a:endParaRPr lang="el-GR" sz="2000" b="1" i="0" u="none" kern="1200" dirty="0" smtClean="0">
            <a:solidFill>
              <a:schemeClr val="bg1"/>
            </a:solidFill>
            <a:effectLst>
              <a:outerShdw blurRad="38100" dist="38100" dir="2700000" algn="tl">
                <a:srgbClr val="000000">
                  <a:alpha val="43137"/>
                </a:srgbClr>
              </a:outerShdw>
            </a:effectLst>
          </a:endParaRPr>
        </a:p>
        <a:p>
          <a:pPr lvl="0" algn="ctr" defTabSz="889000">
            <a:lnSpc>
              <a:spcPct val="90000"/>
            </a:lnSpc>
            <a:spcBef>
              <a:spcPct val="0"/>
            </a:spcBef>
            <a:spcAft>
              <a:spcPct val="35000"/>
            </a:spcAft>
          </a:pPr>
          <a:r>
            <a:rPr lang="el-GR" sz="2000" b="1" i="0" kern="1200" dirty="0" smtClean="0">
              <a:solidFill>
                <a:schemeClr val="bg1"/>
              </a:solidFill>
              <a:effectLst>
                <a:outerShdw blurRad="38100" dist="38100" dir="2700000" algn="tl">
                  <a:srgbClr val="000000">
                    <a:alpha val="43137"/>
                  </a:srgbClr>
                </a:outerShdw>
              </a:effectLst>
            </a:rPr>
            <a:t>Φωτοπληθυσμογραφικός</a:t>
          </a:r>
          <a:endParaRPr lang="el-GR" sz="2000" kern="1200" dirty="0">
            <a:solidFill>
              <a:schemeClr val="bg1"/>
            </a:solidFill>
            <a:effectLst>
              <a:outerShdw blurRad="38100" dist="38100" dir="2700000" algn="tl">
                <a:srgbClr val="000000">
                  <a:alpha val="43137"/>
                </a:srgbClr>
              </a:outerShdw>
            </a:effectLst>
          </a:endParaRPr>
        </a:p>
      </dsp:txBody>
      <dsp:txXfrm>
        <a:off x="3029243" y="2305665"/>
        <a:ext cx="3931838" cy="1030008"/>
      </dsp:txXfrm>
    </dsp:sp>
    <dsp:sp modelId="{40411E81-4A58-4766-9428-97AED2BFFA79}">
      <dsp:nvSpPr>
        <dsp:cNvPr id="0" name=""/>
        <dsp:cNvSpPr/>
      </dsp:nvSpPr>
      <dsp:spPr>
        <a:xfrm>
          <a:off x="7055376" y="386323"/>
          <a:ext cx="2147114" cy="1910965"/>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E3AAF-E7B3-440C-9AAD-6B5A43016F73}">
      <dsp:nvSpPr>
        <dsp:cNvPr id="0" name=""/>
        <dsp:cNvSpPr/>
      </dsp:nvSpPr>
      <dsp:spPr>
        <a:xfrm>
          <a:off x="6867536" y="2306808"/>
          <a:ext cx="2220309" cy="796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b="1" i="0" kern="1200" dirty="0" smtClean="0">
              <a:solidFill>
                <a:schemeClr val="bg1"/>
              </a:solidFill>
              <a:effectLst>
                <a:outerShdw blurRad="38100" dist="38100" dir="2700000" algn="tl">
                  <a:srgbClr val="000000">
                    <a:alpha val="43137"/>
                  </a:srgbClr>
                </a:outerShdw>
              </a:effectLst>
            </a:rPr>
            <a:t>SEN0294</a:t>
          </a:r>
          <a:endParaRPr lang="el-GR" sz="2000" b="1" i="0" kern="1200" dirty="0" smtClean="0">
            <a:solidFill>
              <a:schemeClr val="bg1"/>
            </a:solidFill>
            <a:effectLst>
              <a:outerShdw blurRad="38100" dist="38100" dir="2700000" algn="tl">
                <a:srgbClr val="000000">
                  <a:alpha val="43137"/>
                </a:srgbClr>
              </a:outerShdw>
            </a:effectLst>
          </a:endParaRPr>
        </a:p>
        <a:p>
          <a:pPr lvl="0" algn="ctr" defTabSz="889000">
            <a:lnSpc>
              <a:spcPct val="90000"/>
            </a:lnSpc>
            <a:spcBef>
              <a:spcPct val="0"/>
            </a:spcBef>
            <a:spcAft>
              <a:spcPct val="35000"/>
            </a:spcAft>
          </a:pPr>
          <a:r>
            <a:rPr lang="el-GR" sz="2000" b="1" kern="1200" dirty="0" smtClean="0">
              <a:solidFill>
                <a:schemeClr val="bg1"/>
              </a:solidFill>
              <a:effectLst>
                <a:outerShdw blurRad="38100" dist="38100" dir="2700000" algn="tl">
                  <a:srgbClr val="000000">
                    <a:alpha val="43137"/>
                  </a:srgbClr>
                </a:outerShdw>
              </a:effectLst>
            </a:rPr>
            <a:t>Πιεζοαντιστατικός</a:t>
          </a:r>
          <a:endParaRPr lang="el-GR" sz="2000" b="1" i="0" kern="1200" dirty="0" smtClean="0">
            <a:solidFill>
              <a:schemeClr val="bg1"/>
            </a:solidFill>
            <a:effectLst>
              <a:outerShdw blurRad="38100" dist="38100" dir="2700000" algn="tl">
                <a:srgbClr val="000000">
                  <a:alpha val="43137"/>
                </a:srgbClr>
              </a:outerShdw>
            </a:effectLst>
          </a:endParaRPr>
        </a:p>
        <a:p>
          <a:pPr lvl="0" algn="ctr" defTabSz="889000">
            <a:lnSpc>
              <a:spcPct val="90000"/>
            </a:lnSpc>
            <a:spcBef>
              <a:spcPct val="0"/>
            </a:spcBef>
            <a:spcAft>
              <a:spcPct val="35000"/>
            </a:spcAft>
          </a:pPr>
          <a:endParaRPr lang="el-GR" sz="2000" b="1" kern="1200" dirty="0">
            <a:solidFill>
              <a:schemeClr val="bg1"/>
            </a:solidFill>
            <a:effectLst>
              <a:outerShdw blurRad="38100" dist="38100" dir="2700000" algn="tl">
                <a:srgbClr val="000000">
                  <a:alpha val="43137"/>
                </a:srgbClr>
              </a:outerShdw>
            </a:effectLst>
          </a:endParaRPr>
        </a:p>
      </dsp:txBody>
      <dsp:txXfrm>
        <a:off x="6867536" y="2306808"/>
        <a:ext cx="2220309" cy="79657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2/19/2024</a:t>
            </a:fld>
            <a:endParaRPr lang="en-US" dirty="0"/>
          </a:p>
        </p:txBody>
      </p:sp>
      <p:sp>
        <p:nvSpPr>
          <p:cNvPr id="6" name="Slide Number Placeholder 5">
            <a:extLst>
              <a:ext uri="{FF2B5EF4-FFF2-40B4-BE49-F238E27FC236}">
                <a16:creationId xmlns:a16="http://schemas.microsoft.com/office/drawing/2014/main" xmlns=""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xmlns=""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xmlns=""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501160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3459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xmlns=""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xmlns=""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CF555767-B3D8-BD57-1D42-7F6E1E66892B}"/>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xmlns=""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xmlns=""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xmlns=""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xmlns=""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xmlns=""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xmlns=""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xmlns=""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xmlns=""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xmlns=""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xmlns=""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xmlns=""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xmlns="" id="{C26C18C3-ED25-DD4B-BA72-24932D54DE37}"/>
              </a:ext>
              <a:ext uri="{C183D7F6-B498-43B3-948B-1728B52AA6E4}">
                <adec:decorative xmlns:adec="http://schemas.microsoft.com/office/drawing/2017/decorative" xmlns=""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xmlns="" id="{58B149C6-5AAC-B8E5-5411-EA38821F6754}"/>
              </a:ext>
              <a:ext uri="{C183D7F6-B498-43B3-948B-1728B52AA6E4}">
                <adec:decorative xmlns:adec="http://schemas.microsoft.com/office/drawing/2017/decorative" xmlns=""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806C6F65-35CD-D64B-992A-0C1C1E00384D}"/>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xmlns=""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xmlns=""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xmlns=""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xmlns=""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xmlns=""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xmlns=""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xmlns=""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xmlns=""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xmlns="" id="{979826C1-7A52-DA25-F422-EE62DED7D1B6}"/>
              </a:ext>
              <a:ext uri="{C183D7F6-B498-43B3-948B-1728B52AA6E4}">
                <adec:decorative xmlns:adec="http://schemas.microsoft.com/office/drawing/2017/decorative" xmlns=""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xmlns=""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xmlns=""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xmlns="" id="{D96BA398-1ED2-1FCA-63B9-8915A8C7A524}"/>
              </a:ext>
              <a:ext uri="{C183D7F6-B498-43B3-948B-1728B52AA6E4}">
                <adec:decorative xmlns:adec="http://schemas.microsoft.com/office/drawing/2017/decorative" xmlns=""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xmlns="">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xmlns=""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xmlns="" id="{29169ED6-4B82-6844-119F-AC15CDF2D3E5}"/>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C57F1500-1A16-D1EF-4F0C-030852B291FC}"/>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xmlns="" id="{2D07A0BE-3890-193E-9439-F294E61A71B9}"/>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xmlns=""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xmlns=""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xmlns=""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xmlns=""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xmlns=""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xmlns=""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xmlns=""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xmlns=""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xmlns=""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xmlns=""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xmlns=""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xmlns=""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xmlns=""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xmlns=""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42E558A9-6DD6-E21D-3A8F-6707E1DD19F1}"/>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xmlns=""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xmlns=""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xmlns=""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xmlns=""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xmlns=""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xmlns=""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xmlns=""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xmlns=""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xmlns=""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xmlns=""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xmlns=""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xmlns=""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ctrTitle"/>
          </p:nvPr>
        </p:nvSpPr>
        <p:spPr>
          <a:xfrm>
            <a:off x="4234271" y="2209800"/>
            <a:ext cx="7957729" cy="1684021"/>
          </a:xfrm>
        </p:spPr>
        <p:txBody>
          <a:bodyPr/>
          <a:lstStyle/>
          <a:p>
            <a:r>
              <a:rPr lang="el-GR" sz="4000" dirty="0">
                <a:effectLst>
                  <a:outerShdw blurRad="38100" dist="38100" dir="2700000" algn="tl">
                    <a:srgbClr val="000000">
                      <a:alpha val="43137"/>
                    </a:srgbClr>
                  </a:outerShdw>
                </a:effectLst>
                <a:latin typeface="Bahnschrift Light Condensed" pitchFamily="34" charset="0"/>
                <a:cs typeface="Times New Roman" pitchFamily="18" charset="0"/>
              </a:rPr>
              <a:t>Μέτρηση της αρτηριακής πίεσης με την μέθοδο της τονομετρίας.</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9424" y="5162550"/>
            <a:ext cx="1552575" cy="1695450"/>
          </a:xfrm>
          <a:prstGeom prst="rect">
            <a:avLst/>
          </a:prstGeom>
        </p:spPr>
      </p:pic>
      <p:sp>
        <p:nvSpPr>
          <p:cNvPr id="13" name="TextBox 12"/>
          <p:cNvSpPr txBox="1"/>
          <p:nvPr/>
        </p:nvSpPr>
        <p:spPr>
          <a:xfrm>
            <a:off x="1743074" y="666750"/>
            <a:ext cx="9915525" cy="1077218"/>
          </a:xfrm>
          <a:prstGeom prst="rect">
            <a:avLst/>
          </a:prstGeom>
          <a:noFill/>
        </p:spPr>
        <p:txBody>
          <a:bodyPr wrap="square" rtlCol="0">
            <a:spAutoFit/>
          </a:bodyPr>
          <a:lstStyle/>
          <a:p>
            <a:r>
              <a:rPr lang="el-GR" sz="4000" b="1" dirty="0" smtClean="0">
                <a:solidFill>
                  <a:schemeClr val="bg1"/>
                </a:solidFill>
                <a:effectLst>
                  <a:outerShdw blurRad="38100" dist="38100" dir="2700000" algn="tl">
                    <a:srgbClr val="000000">
                      <a:alpha val="43137"/>
                    </a:srgbClr>
                  </a:outerShdw>
                </a:effectLst>
                <a:latin typeface="Bahnschrift Light" pitchFamily="34" charset="0"/>
              </a:rPr>
              <a:t>Διεθνές πανεπιστήμιο της Ελλάδος</a:t>
            </a:r>
          </a:p>
          <a:p>
            <a:r>
              <a:rPr lang="el-GR" sz="2400" b="1" dirty="0" smtClean="0">
                <a:solidFill>
                  <a:schemeClr val="bg1"/>
                </a:solidFill>
                <a:effectLst>
                  <a:outerShdw blurRad="38100" dist="38100" dir="2700000" algn="tl">
                    <a:srgbClr val="000000">
                      <a:alpha val="43137"/>
                    </a:srgbClr>
                  </a:outerShdw>
                </a:effectLst>
                <a:latin typeface="Bahnschrift Light" pitchFamily="34" charset="0"/>
              </a:rPr>
              <a:t>Τμήμα Μηχανικών Πληροφορικής και Ηλεκτρονικών Συστημάτων.</a:t>
            </a:r>
            <a:endParaRPr lang="el-GR" sz="2400" b="1" dirty="0">
              <a:solidFill>
                <a:schemeClr val="bg1"/>
              </a:solidFill>
              <a:effectLst>
                <a:outerShdw blurRad="38100" dist="38100" dir="2700000" algn="tl">
                  <a:srgbClr val="000000">
                    <a:alpha val="43137"/>
                  </a:srgbClr>
                </a:outerShdw>
              </a:effectLst>
              <a:latin typeface="Bahnschrift Light" pitchFamily="34" charset="0"/>
            </a:endParaRPr>
          </a:p>
        </p:txBody>
      </p:sp>
      <p:sp>
        <p:nvSpPr>
          <p:cNvPr id="14" name="TextBox 13"/>
          <p:cNvSpPr txBox="1"/>
          <p:nvPr/>
        </p:nvSpPr>
        <p:spPr>
          <a:xfrm>
            <a:off x="7467599" y="5162550"/>
            <a:ext cx="3171825" cy="1200329"/>
          </a:xfrm>
          <a:prstGeom prst="rect">
            <a:avLst/>
          </a:prstGeom>
          <a:noFill/>
        </p:spPr>
        <p:txBody>
          <a:bodyPr wrap="square" rtlCol="0">
            <a:spAutoFit/>
          </a:bodyPr>
          <a:lstStyle/>
          <a:p>
            <a:r>
              <a:rPr lang="el-GR" b="1" dirty="0" smtClean="0">
                <a:solidFill>
                  <a:schemeClr val="bg1"/>
                </a:solidFill>
                <a:effectLst>
                  <a:outerShdw blurRad="38100" dist="38100" dir="2700000" algn="tl">
                    <a:srgbClr val="000000">
                      <a:alpha val="43137"/>
                    </a:srgbClr>
                  </a:outerShdw>
                </a:effectLst>
                <a:latin typeface="Bahnschrift Light" pitchFamily="34" charset="0"/>
              </a:rPr>
              <a:t>Κανιούρας Βασίλειος</a:t>
            </a:r>
          </a:p>
          <a:p>
            <a:r>
              <a:rPr lang="el-GR" b="1" dirty="0" smtClean="0">
                <a:solidFill>
                  <a:schemeClr val="bg1"/>
                </a:solidFill>
                <a:effectLst>
                  <a:outerShdw blurRad="38100" dist="38100" dir="2700000" algn="tl">
                    <a:srgbClr val="000000">
                      <a:alpha val="43137"/>
                    </a:srgbClr>
                  </a:outerShdw>
                </a:effectLst>
                <a:latin typeface="Bahnschrift Light" pitchFamily="34" charset="0"/>
              </a:rPr>
              <a:t>Τζουτζίδης Αντώνιος</a:t>
            </a:r>
          </a:p>
          <a:p>
            <a:r>
              <a:rPr lang="el-GR" b="1" dirty="0" smtClean="0">
                <a:solidFill>
                  <a:schemeClr val="bg1"/>
                </a:solidFill>
                <a:effectLst>
                  <a:outerShdw blurRad="38100" dist="38100" dir="2700000" algn="tl">
                    <a:srgbClr val="000000">
                      <a:alpha val="43137"/>
                    </a:srgbClr>
                  </a:outerShdw>
                </a:effectLst>
                <a:latin typeface="Bahnschrift Light" pitchFamily="34" charset="0"/>
              </a:rPr>
              <a:t>Μάλα Ορέστης</a:t>
            </a:r>
          </a:p>
          <a:p>
            <a:r>
              <a:rPr lang="el-GR" b="1" dirty="0" smtClean="0">
                <a:solidFill>
                  <a:schemeClr val="bg1"/>
                </a:solidFill>
                <a:effectLst>
                  <a:outerShdw blurRad="38100" dist="38100" dir="2700000" algn="tl">
                    <a:srgbClr val="000000">
                      <a:alpha val="43137"/>
                    </a:srgbClr>
                  </a:outerShdw>
                </a:effectLst>
                <a:latin typeface="Bahnschrift Light" pitchFamily="34" charset="0"/>
              </a:rPr>
              <a:t>Ανανιάδης Θεμιστοκλής</a:t>
            </a:r>
            <a:endParaRPr lang="el-GR" b="1" dirty="0">
              <a:solidFill>
                <a:schemeClr val="bg1"/>
              </a:solidFill>
              <a:effectLst>
                <a:outerShdw blurRad="38100" dist="38100" dir="2700000" algn="tl">
                  <a:srgbClr val="000000">
                    <a:alpha val="43137"/>
                  </a:srgbClr>
                </a:outerShdw>
              </a:effectLst>
              <a:latin typeface="Bahnschrift Light" pitchFamily="34" charset="0"/>
            </a:endParaRPr>
          </a:p>
        </p:txBody>
      </p:sp>
    </p:spTree>
    <p:extLst>
      <p:ext uri="{BB962C8B-B14F-4D97-AF65-F5344CB8AC3E}">
        <p14:creationId xmlns:p14="http://schemas.microsoft.com/office/powerpoint/2010/main" val="339030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6A9A9A7-F1D2-237D-AC72-E21A286F0A6F}"/>
              </a:ext>
            </a:extLst>
          </p:cNvPr>
          <p:cNvSpPr>
            <a:spLocks noGrp="1"/>
          </p:cNvSpPr>
          <p:nvPr>
            <p:ph type="title"/>
          </p:nvPr>
        </p:nvSpPr>
        <p:spPr>
          <a:xfrm>
            <a:off x="3661409" y="4661717"/>
            <a:ext cx="7936230" cy="1380760"/>
          </a:xfrm>
        </p:spPr>
        <p:txBody>
          <a:bodyPr/>
          <a:lstStyle/>
          <a:p>
            <a:r>
              <a:rPr lang="el-GR" sz="3600" dirty="0" smtClean="0">
                <a:effectLst>
                  <a:outerShdw blurRad="38100" dist="38100" dir="2700000" algn="tl">
                    <a:srgbClr val="000000">
                      <a:alpha val="43137"/>
                    </a:srgbClr>
                  </a:outerShdw>
                </a:effectLst>
                <a:latin typeface="Bahnschrift Light" pitchFamily="34" charset="0"/>
              </a:rPr>
              <a:t>Κύκλωμα</a:t>
            </a:r>
            <a:r>
              <a:rPr lang="en-US" sz="3600" dirty="0" smtClean="0">
                <a:effectLst>
                  <a:outerShdw blurRad="38100" dist="38100" dir="2700000" algn="tl">
                    <a:srgbClr val="000000">
                      <a:alpha val="43137"/>
                    </a:srgbClr>
                  </a:outerShdw>
                </a:effectLst>
                <a:latin typeface="Bahnschrift Light" pitchFamily="34" charset="0"/>
              </a:rPr>
              <a:t>(</a:t>
            </a:r>
            <a:r>
              <a:rPr lang="el-GR" sz="3600" dirty="0" smtClean="0">
                <a:effectLst>
                  <a:outerShdw blurRad="38100" dist="38100" dir="2700000" algn="tl">
                    <a:srgbClr val="000000">
                      <a:alpha val="43137"/>
                    </a:srgbClr>
                  </a:outerShdw>
                </a:effectLst>
                <a:latin typeface="Bahnschrift Light" pitchFamily="34" charset="0"/>
              </a:rPr>
              <a:t>Πλήρης μετρητική διάταξη με γέφυρα </a:t>
            </a:r>
            <a:r>
              <a:rPr lang="en-US" sz="3600" dirty="0" smtClean="0">
                <a:effectLst>
                  <a:outerShdw blurRad="38100" dist="38100" dir="2700000" algn="tl">
                    <a:srgbClr val="000000">
                      <a:alpha val="43137"/>
                    </a:srgbClr>
                  </a:outerShdw>
                </a:effectLst>
                <a:latin typeface="Bahnschrift Light" pitchFamily="34" charset="0"/>
              </a:rPr>
              <a:t>Wheatstone)</a:t>
            </a:r>
            <a:endParaRPr lang="en-US" sz="3600" dirty="0">
              <a:effectLst>
                <a:outerShdw blurRad="38100" dist="38100" dir="2700000" algn="tl">
                  <a:srgbClr val="000000">
                    <a:alpha val="43137"/>
                  </a:srgbClr>
                </a:outerShdw>
              </a:effectLst>
              <a:latin typeface="Bahnschrift Light" pitchFamily="34" charset="0"/>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314325"/>
            <a:ext cx="776287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8836311" y="3238500"/>
                <a:ext cx="2255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a:fld id="{D0DC29E5-FD23-4EAA-A6BC-9425D2F18030}" type="mathplaceholder">
                        <a:rPr lang="el-GR" i="1" smtClean="0">
                          <a:latin typeface="Cambria Math"/>
                        </a:rPr>
                        <a:t>Type equation here.</a:t>
                      </a:fld>
                    </m:oMath>
                  </m:oMathPara>
                </a14:m>
                <a:endParaRPr lang="el-GR" dirty="0"/>
              </a:p>
            </p:txBody>
          </p:sp>
        </mc:Choice>
        <mc:Fallback xmlns="">
          <p:sp>
            <p:nvSpPr>
              <p:cNvPr id="2" name="TextBox 1"/>
              <p:cNvSpPr txBox="1">
                <a:spLocks noRot="1" noChangeAspect="1" noMove="1" noResize="1" noEditPoints="1" noAdjustHandles="1" noChangeArrowheads="1" noChangeShapeType="1" noTextEdit="1"/>
              </p:cNvSpPr>
              <p:nvPr/>
            </p:nvSpPr>
            <p:spPr>
              <a:xfrm>
                <a:off x="8836311" y="3238500"/>
                <a:ext cx="2255746" cy="369332"/>
              </a:xfrm>
              <a:prstGeom prst="rect">
                <a:avLst/>
              </a:prstGeom>
              <a:blipFill rotWithShape="1">
                <a:blip r:embed="rId4"/>
                <a:stretch>
                  <a:fillRect t="-8197" r="-1892" b="-24590"/>
                </a:stretch>
              </a:blipFill>
            </p:spPr>
            <p:txBody>
              <a:bodyPr/>
              <a:lstStyle/>
              <a:p>
                <a:r>
                  <a:rPr lang="el-GR">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8362949" y="4371975"/>
                <a:ext cx="2828925" cy="541751"/>
              </a:xfrm>
              <a:prstGeom prst="rect">
                <a:avLst/>
              </a:prstGeom>
              <a:noFill/>
            </p:spPr>
            <p:txBody>
              <a:bodyPr wrap="square" rtlCol="0">
                <a:spAutoFit/>
              </a:bodyPr>
              <a:lstStyle/>
              <a:p>
                <a14:m>
                  <m:oMath xmlns:m="http://schemas.openxmlformats.org/officeDocument/2006/math">
                    <m:sSub>
                      <m:sSubPr>
                        <m:ctrlPr>
                          <a:rPr lang="en-US" i="1" smtClean="0">
                            <a:solidFill>
                              <a:schemeClr val="bg1"/>
                            </a:solidFill>
                            <a:latin typeface="Cambria Math"/>
                          </a:rPr>
                        </m:ctrlPr>
                      </m:sSubPr>
                      <m:e>
                        <m:r>
                          <a:rPr lang="en-US" b="0" i="1" smtClean="0">
                            <a:solidFill>
                              <a:schemeClr val="bg1"/>
                            </a:solidFill>
                            <a:latin typeface="Cambria Math"/>
                          </a:rPr>
                          <m:t>𝐴</m:t>
                        </m:r>
                      </m:e>
                      <m:sub>
                        <m:r>
                          <a:rPr lang="en-US" b="0" i="1" smtClean="0">
                            <a:solidFill>
                              <a:schemeClr val="bg1"/>
                            </a:solidFill>
                            <a:latin typeface="Cambria Math"/>
                          </a:rPr>
                          <m:t>𝑣</m:t>
                        </m:r>
                      </m:sub>
                    </m:sSub>
                  </m:oMath>
                </a14:m>
                <a:r>
                  <a:rPr lang="en-US" dirty="0" smtClean="0">
                    <a:solidFill>
                      <a:schemeClr val="bg1"/>
                    </a:solidFill>
                    <a:latin typeface="Bahnschrift Light" pitchFamily="34" charset="0"/>
                  </a:rPr>
                  <a:t>=</a:t>
                </a:r>
                <a14:m>
                  <m:oMath xmlns:m="http://schemas.openxmlformats.org/officeDocument/2006/math">
                    <m:f>
                      <m:fPr>
                        <m:ctrlPr>
                          <a:rPr lang="en-US" i="1" dirty="0" smtClean="0">
                            <a:solidFill>
                              <a:schemeClr val="bg1"/>
                            </a:solidFill>
                            <a:latin typeface="Cambria Math"/>
                          </a:rPr>
                        </m:ctrlPr>
                      </m:fPr>
                      <m:num>
                        <m:sSub>
                          <m:sSubPr>
                            <m:ctrlPr>
                              <a:rPr lang="en-US" i="1" dirty="0" smtClean="0">
                                <a:solidFill>
                                  <a:schemeClr val="bg1"/>
                                </a:solidFill>
                                <a:latin typeface="Cambria Math"/>
                              </a:rPr>
                            </m:ctrlPr>
                          </m:sSubPr>
                          <m:e>
                            <m:r>
                              <a:rPr lang="en-US" b="0" i="1" dirty="0" smtClean="0">
                                <a:solidFill>
                                  <a:schemeClr val="bg1"/>
                                </a:solidFill>
                                <a:latin typeface="Cambria Math"/>
                              </a:rPr>
                              <m:t>𝑅</m:t>
                            </m:r>
                          </m:e>
                          <m:sub>
                            <m:r>
                              <a:rPr lang="en-US" b="0" i="1" dirty="0" smtClean="0">
                                <a:solidFill>
                                  <a:schemeClr val="bg1"/>
                                </a:solidFill>
                                <a:latin typeface="Cambria Math"/>
                              </a:rPr>
                              <m:t>15</m:t>
                            </m:r>
                          </m:sub>
                        </m:sSub>
                      </m:num>
                      <m:den>
                        <m:sSub>
                          <m:sSubPr>
                            <m:ctrlPr>
                              <a:rPr lang="en-US" i="1" dirty="0" smtClean="0">
                                <a:solidFill>
                                  <a:schemeClr val="bg1"/>
                                </a:solidFill>
                                <a:latin typeface="Cambria Math"/>
                              </a:rPr>
                            </m:ctrlPr>
                          </m:sSubPr>
                          <m:e>
                            <m:r>
                              <a:rPr lang="en-US" b="0" i="1" dirty="0" smtClean="0">
                                <a:solidFill>
                                  <a:schemeClr val="bg1"/>
                                </a:solidFill>
                                <a:latin typeface="Cambria Math"/>
                              </a:rPr>
                              <m:t>𝑅</m:t>
                            </m:r>
                          </m:e>
                          <m:sub>
                            <m:r>
                              <a:rPr lang="en-US" b="0" i="1" dirty="0" smtClean="0">
                                <a:solidFill>
                                  <a:schemeClr val="bg1"/>
                                </a:solidFill>
                                <a:latin typeface="Cambria Math"/>
                              </a:rPr>
                              <m:t>13</m:t>
                            </m:r>
                          </m:sub>
                        </m:sSub>
                      </m:den>
                    </m:f>
                    <m:r>
                      <a:rPr lang="en-US" b="0" i="1" dirty="0" smtClean="0">
                        <a:solidFill>
                          <a:schemeClr val="bg1"/>
                        </a:solidFill>
                        <a:latin typeface="Cambria Math"/>
                      </a:rPr>
                      <m:t>∗{</m:t>
                    </m:r>
                    <m:f>
                      <m:fPr>
                        <m:ctrlPr>
                          <a:rPr lang="el-GR" i="1" dirty="0" smtClean="0">
                            <a:solidFill>
                              <a:schemeClr val="bg1"/>
                            </a:solidFill>
                            <a:latin typeface="Cambria Math"/>
                          </a:rPr>
                        </m:ctrlPr>
                      </m:fPr>
                      <m:num>
                        <m:r>
                          <a:rPr lang="en-US" b="0" i="1" dirty="0" smtClean="0">
                            <a:solidFill>
                              <a:schemeClr val="bg1"/>
                            </a:solidFill>
                            <a:latin typeface="Cambria Math"/>
                          </a:rPr>
                          <m:t>(</m:t>
                        </m:r>
                        <m:r>
                          <a:rPr lang="en-US" i="1" dirty="0">
                            <a:solidFill>
                              <a:schemeClr val="bg1"/>
                            </a:solidFill>
                            <a:latin typeface="Cambria Math"/>
                          </a:rPr>
                          <m:t>2</m:t>
                        </m:r>
                        <m:sSub>
                          <m:sSubPr>
                            <m:ctrlPr>
                              <a:rPr lang="en-US" i="1" dirty="0">
                                <a:solidFill>
                                  <a:schemeClr val="bg1"/>
                                </a:solidFill>
                                <a:latin typeface="Cambria Math"/>
                              </a:rPr>
                            </m:ctrlPr>
                          </m:sSubPr>
                          <m:e>
                            <m:r>
                              <a:rPr lang="en-US" b="0" i="1" dirty="0" smtClean="0">
                                <a:solidFill>
                                  <a:schemeClr val="bg1"/>
                                </a:solidFill>
                                <a:latin typeface="Cambria Math"/>
                              </a:rPr>
                              <m:t>𝑅</m:t>
                            </m:r>
                          </m:e>
                          <m:sub>
                            <m:r>
                              <a:rPr lang="en-US" b="0" i="1" dirty="0" smtClean="0">
                                <a:solidFill>
                                  <a:schemeClr val="bg1"/>
                                </a:solidFill>
                                <a:latin typeface="Cambria Math"/>
                              </a:rPr>
                              <m:t>8</m:t>
                            </m:r>
                          </m:sub>
                        </m:sSub>
                        <m:r>
                          <a:rPr lang="en-US" i="1" dirty="0">
                            <a:solidFill>
                              <a:schemeClr val="bg1"/>
                            </a:solidFill>
                            <a:latin typeface="Cambria Math"/>
                          </a:rPr>
                          <m:t>+</m:t>
                        </m:r>
                        <m:sSub>
                          <m:sSubPr>
                            <m:ctrlPr>
                              <a:rPr lang="en-US" i="1" dirty="0">
                                <a:solidFill>
                                  <a:schemeClr val="bg1"/>
                                </a:solidFill>
                                <a:latin typeface="Cambria Math"/>
                              </a:rPr>
                            </m:ctrlPr>
                          </m:sSubPr>
                          <m:e>
                            <m:r>
                              <a:rPr lang="en-US" b="0" i="1" dirty="0" smtClean="0">
                                <a:solidFill>
                                  <a:schemeClr val="bg1"/>
                                </a:solidFill>
                                <a:latin typeface="Cambria Math"/>
                              </a:rPr>
                              <m:t>𝑅</m:t>
                            </m:r>
                          </m:e>
                          <m:sub>
                            <m:r>
                              <a:rPr lang="en-US" b="0" i="1" dirty="0" smtClean="0">
                                <a:solidFill>
                                  <a:schemeClr val="bg1"/>
                                </a:solidFill>
                                <a:latin typeface="Cambria Math"/>
                              </a:rPr>
                              <m:t>9</m:t>
                            </m:r>
                          </m:sub>
                        </m:sSub>
                        <m:r>
                          <a:rPr lang="en-US" b="0" i="1" dirty="0" smtClean="0">
                            <a:solidFill>
                              <a:schemeClr val="bg1"/>
                            </a:solidFill>
                            <a:latin typeface="Cambria Math"/>
                          </a:rPr>
                          <m:t>)</m:t>
                        </m:r>
                      </m:num>
                      <m:den>
                        <m:sSub>
                          <m:sSubPr>
                            <m:ctrlPr>
                              <a:rPr lang="el-GR" i="1" dirty="0" smtClean="0">
                                <a:solidFill>
                                  <a:schemeClr val="bg1"/>
                                </a:solidFill>
                                <a:latin typeface="Cambria Math"/>
                              </a:rPr>
                            </m:ctrlPr>
                          </m:sSubPr>
                          <m:e>
                            <m:r>
                              <a:rPr lang="en-US" b="0" i="1" dirty="0" smtClean="0">
                                <a:solidFill>
                                  <a:schemeClr val="bg1"/>
                                </a:solidFill>
                                <a:latin typeface="Cambria Math"/>
                              </a:rPr>
                              <m:t>𝑅</m:t>
                            </m:r>
                          </m:e>
                          <m:sub>
                            <m:r>
                              <a:rPr lang="en-US" b="0" i="1" dirty="0" smtClean="0">
                                <a:solidFill>
                                  <a:schemeClr val="bg1"/>
                                </a:solidFill>
                                <a:latin typeface="Cambria Math"/>
                              </a:rPr>
                              <m:t>9</m:t>
                            </m:r>
                          </m:sub>
                        </m:sSub>
                      </m:den>
                    </m:f>
                    <m:r>
                      <a:rPr lang="en-US" b="0" i="0" dirty="0" smtClean="0">
                        <a:solidFill>
                          <a:schemeClr val="bg1"/>
                        </a:solidFill>
                        <a:latin typeface="Cambria Math"/>
                      </a:rPr>
                      <m:t>}</m:t>
                    </m:r>
                  </m:oMath>
                </a14:m>
                <a:endParaRPr lang="el-GR" dirty="0">
                  <a:solidFill>
                    <a:schemeClr val="bg1"/>
                  </a:solidFill>
                  <a:latin typeface="Bahnschrift Light"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8362949" y="4371975"/>
                <a:ext cx="2828925" cy="541751"/>
              </a:xfrm>
              <a:prstGeom prst="rect">
                <a:avLst/>
              </a:prstGeom>
              <a:blipFill rotWithShape="1">
                <a:blip r:embed="rId5"/>
                <a:stretch>
                  <a:fillRect/>
                </a:stretch>
              </a:blipFill>
            </p:spPr>
            <p:txBody>
              <a:bodyPr/>
              <a:lstStyle/>
              <a:p>
                <a:r>
                  <a:rPr lang="el-GR">
                    <a:noFill/>
                  </a:rPr>
                  <a:t> </a:t>
                </a:r>
              </a:p>
            </p:txBody>
          </p:sp>
        </mc:Fallback>
      </mc:AlternateContent>
    </p:spTree>
    <p:extLst>
      <p:ext uri="{BB962C8B-B14F-4D97-AF65-F5344CB8AC3E}">
        <p14:creationId xmlns:p14="http://schemas.microsoft.com/office/powerpoint/2010/main" val="4127695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6A9A9A7-F1D2-237D-AC72-E21A286F0A6F}"/>
              </a:ext>
            </a:extLst>
          </p:cNvPr>
          <p:cNvSpPr>
            <a:spLocks noGrp="1"/>
          </p:cNvSpPr>
          <p:nvPr>
            <p:ph type="title"/>
          </p:nvPr>
        </p:nvSpPr>
        <p:spPr>
          <a:xfrm>
            <a:off x="3661409" y="4661717"/>
            <a:ext cx="7936230" cy="1380760"/>
          </a:xfrm>
        </p:spPr>
        <p:txBody>
          <a:bodyPr/>
          <a:lstStyle/>
          <a:p>
            <a:r>
              <a:rPr lang="el-GR" sz="3600" dirty="0" smtClean="0">
                <a:effectLst>
                  <a:outerShdw blurRad="38100" dist="38100" dir="2700000" algn="tl">
                    <a:srgbClr val="000000">
                      <a:alpha val="43137"/>
                    </a:srgbClr>
                  </a:outerShdw>
                </a:effectLst>
                <a:latin typeface="Bahnschrift Light" pitchFamily="34" charset="0"/>
              </a:rPr>
              <a:t>Προσομοίωση </a:t>
            </a:r>
            <a:r>
              <a:rPr lang="en-US" sz="3600" dirty="0" smtClean="0">
                <a:effectLst>
                  <a:outerShdw blurRad="38100" dist="38100" dir="2700000" algn="tl">
                    <a:srgbClr val="000000">
                      <a:alpha val="43137"/>
                    </a:srgbClr>
                  </a:outerShdw>
                </a:effectLst>
                <a:latin typeface="Bahnschrift Light" pitchFamily="34" charset="0"/>
              </a:rPr>
              <a:t>Spice</a:t>
            </a:r>
            <a:endParaRPr lang="en-US" sz="3600" dirty="0">
              <a:effectLst>
                <a:outerShdw blurRad="38100" dist="38100" dir="2700000" algn="tl">
                  <a:srgbClr val="000000">
                    <a:alpha val="43137"/>
                  </a:srgbClr>
                </a:outerShdw>
              </a:effectLst>
              <a:latin typeface="Bahnschrift Light" pitchFamily="34" charset="0"/>
            </a:endParaRPr>
          </a:p>
        </p:txBody>
      </p:sp>
      <p:pic>
        <p:nvPicPr>
          <p:cNvPr id="3074" name="Picture 2" descr="F:\Μαθήματα\bioiatriki\sp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400050"/>
            <a:ext cx="10706099"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331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6A9A9A7-F1D2-237D-AC72-E21A286F0A6F}"/>
              </a:ext>
            </a:extLst>
          </p:cNvPr>
          <p:cNvSpPr>
            <a:spLocks noGrp="1"/>
          </p:cNvSpPr>
          <p:nvPr>
            <p:ph type="title"/>
          </p:nvPr>
        </p:nvSpPr>
        <p:spPr>
          <a:xfrm>
            <a:off x="3661409" y="4661717"/>
            <a:ext cx="7936230" cy="1380760"/>
          </a:xfrm>
        </p:spPr>
        <p:txBody>
          <a:bodyPr/>
          <a:lstStyle/>
          <a:p>
            <a:r>
              <a:rPr lang="el-GR" sz="3600" dirty="0" smtClean="0">
                <a:effectLst>
                  <a:outerShdw blurRad="38100" dist="38100" dir="2700000" algn="tl">
                    <a:srgbClr val="000000">
                      <a:alpha val="43137"/>
                    </a:srgbClr>
                  </a:outerShdw>
                </a:effectLst>
                <a:latin typeface="Bahnschrift Light" pitchFamily="34" charset="0"/>
              </a:rPr>
              <a:t>Κύκλωμα σε ράστερ</a:t>
            </a:r>
            <a:endParaRPr lang="en-US" sz="3600" dirty="0">
              <a:effectLst>
                <a:outerShdw blurRad="38100" dist="38100" dir="2700000" algn="tl">
                  <a:srgbClr val="000000">
                    <a:alpha val="43137"/>
                  </a:srgbClr>
                </a:outerShdw>
              </a:effectLst>
              <a:latin typeface="Bahnschrift Light"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737" y="542926"/>
            <a:ext cx="6405563" cy="4367212"/>
          </a:xfrm>
          <a:prstGeom prst="rect">
            <a:avLst/>
          </a:prstGeom>
        </p:spPr>
      </p:pic>
    </p:spTree>
    <p:extLst>
      <p:ext uri="{BB962C8B-B14F-4D97-AF65-F5344CB8AC3E}">
        <p14:creationId xmlns:p14="http://schemas.microsoft.com/office/powerpoint/2010/main" val="1689234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AB9C34-2B13-E66F-1053-2BA156F89425}"/>
              </a:ext>
            </a:extLst>
          </p:cNvPr>
          <p:cNvSpPr>
            <a:spLocks noGrp="1"/>
          </p:cNvSpPr>
          <p:nvPr>
            <p:ph type="title"/>
          </p:nvPr>
        </p:nvSpPr>
        <p:spPr>
          <a:xfrm>
            <a:off x="581025" y="764980"/>
            <a:ext cx="10972800" cy="1188720"/>
          </a:xfrm>
        </p:spPr>
        <p:txBody>
          <a:bodyPr/>
          <a:lstStyle/>
          <a:p>
            <a:r>
              <a:rPr lang="el-GR" sz="4000" dirty="0" smtClean="0">
                <a:effectLst>
                  <a:outerShdw blurRad="38100" dist="38100" dir="2700000" algn="tl">
                    <a:srgbClr val="000000">
                      <a:alpha val="43137"/>
                    </a:srgbClr>
                  </a:outerShdw>
                </a:effectLst>
                <a:latin typeface="Bahnschrift Light" pitchFamily="34" charset="0"/>
              </a:rPr>
              <a:t>Αποτελέσματα</a:t>
            </a:r>
            <a:endParaRPr lang="en-US" sz="4000" dirty="0">
              <a:effectLst>
                <a:outerShdw blurRad="38100" dist="38100" dir="2700000" algn="tl">
                  <a:srgbClr val="000000">
                    <a:alpha val="43137"/>
                  </a:srgbClr>
                </a:outerShdw>
              </a:effectLst>
              <a:latin typeface="Bahnschrift Light" pitchFamily="34" charset="0"/>
            </a:endParaRPr>
          </a:p>
        </p:txBody>
      </p:sp>
      <p:sp>
        <p:nvSpPr>
          <p:cNvPr id="5" name="TextBox 4"/>
          <p:cNvSpPr txBox="1"/>
          <p:nvPr/>
        </p:nvSpPr>
        <p:spPr>
          <a:xfrm>
            <a:off x="581025" y="2257425"/>
            <a:ext cx="3314700" cy="461665"/>
          </a:xfrm>
          <a:prstGeom prst="rect">
            <a:avLst/>
          </a:prstGeom>
          <a:noFill/>
        </p:spPr>
        <p:txBody>
          <a:bodyPr wrap="square" rtlCol="0">
            <a:spAutoFit/>
          </a:bodyPr>
          <a:lstStyle/>
          <a:p>
            <a:r>
              <a:rPr lang="el-GR" sz="2400" b="1" dirty="0" smtClean="0">
                <a:solidFill>
                  <a:schemeClr val="bg1"/>
                </a:solidFill>
                <a:effectLst>
                  <a:outerShdw blurRad="38100" dist="38100" dir="2700000" algn="tl">
                    <a:srgbClr val="000000">
                      <a:alpha val="43137"/>
                    </a:srgbClr>
                  </a:outerShdw>
                </a:effectLst>
                <a:latin typeface="Bahnschrift Light" pitchFamily="34" charset="0"/>
              </a:rPr>
              <a:t>Μετρήσεις στη γέφυρα</a:t>
            </a:r>
            <a:endParaRPr lang="el-GR" sz="2400" b="1" dirty="0">
              <a:solidFill>
                <a:schemeClr val="bg1"/>
              </a:solidFill>
              <a:effectLst>
                <a:outerShdw blurRad="38100" dist="38100" dir="2700000" algn="tl">
                  <a:srgbClr val="000000">
                    <a:alpha val="43137"/>
                  </a:srgbClr>
                </a:outerShdw>
              </a:effectLst>
              <a:latin typeface="Bahnschrift Light" pitchFamily="34" charset="0"/>
            </a:endParaRPr>
          </a:p>
        </p:txBody>
      </p:sp>
      <p:grpSp>
        <p:nvGrpSpPr>
          <p:cNvPr id="8" name="Group 7"/>
          <p:cNvGrpSpPr/>
          <p:nvPr/>
        </p:nvGrpSpPr>
        <p:grpSpPr>
          <a:xfrm>
            <a:off x="581023" y="2736477"/>
            <a:ext cx="4895849" cy="3691132"/>
            <a:chOff x="581023" y="3178909"/>
            <a:chExt cx="4895849" cy="4166698"/>
          </a:xfrm>
        </p:grpSpPr>
        <p:pic>
          <p:nvPicPr>
            <p:cNvPr id="1026" name="Picture 2" descr="F:\Μαθήματα\bioiatriki\δείγματα στην γεφυρα\416514741_4136765736550153_9113650459037144423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3" y="3178909"/>
              <a:ext cx="4895849" cy="3819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23975" y="6998176"/>
              <a:ext cx="3162300" cy="347431"/>
            </a:xfrm>
            <a:prstGeom prst="rect">
              <a:avLst/>
            </a:prstGeom>
            <a:noFill/>
          </p:spPr>
          <p:txBody>
            <a:bodyPr wrap="square" rtlCol="0">
              <a:spAutoFit/>
            </a:bodyPr>
            <a:lstStyle/>
            <a:p>
              <a:r>
                <a:rPr lang="el-GR" sz="1400" b="1" i="1" u="sng" dirty="0" smtClean="0">
                  <a:solidFill>
                    <a:schemeClr val="bg1"/>
                  </a:solidFill>
                  <a:effectLst>
                    <a:outerShdw blurRad="38100" dist="38100" dir="2700000" algn="tl">
                      <a:srgbClr val="000000">
                        <a:alpha val="43137"/>
                      </a:srgbClr>
                    </a:outerShdw>
                  </a:effectLst>
                  <a:latin typeface="Bahnschrift Light" pitchFamily="34" charset="0"/>
                </a:rPr>
                <a:t>Εικόνα 1:Μέτρηση στον παλμογράφο.</a:t>
              </a:r>
              <a:endParaRPr lang="el-GR" sz="1400" b="1" i="1" u="sng" dirty="0">
                <a:solidFill>
                  <a:schemeClr val="bg1"/>
                </a:solidFill>
                <a:effectLst>
                  <a:outerShdw blurRad="38100" dist="38100" dir="2700000" algn="tl">
                    <a:srgbClr val="000000">
                      <a:alpha val="43137"/>
                    </a:srgbClr>
                  </a:outerShdw>
                </a:effectLst>
                <a:latin typeface="Bahnschrift Light" pitchFamily="34" charset="0"/>
              </a:endParaRPr>
            </a:p>
          </p:txBody>
        </p:sp>
      </p:grpSp>
      <p:grpSp>
        <p:nvGrpSpPr>
          <p:cNvPr id="10" name="Group 9"/>
          <p:cNvGrpSpPr/>
          <p:nvPr/>
        </p:nvGrpSpPr>
        <p:grpSpPr>
          <a:xfrm>
            <a:off x="6029324" y="2900066"/>
            <a:ext cx="5591175" cy="3560473"/>
            <a:chOff x="6029324" y="2900066"/>
            <a:chExt cx="5591175" cy="3560473"/>
          </a:xfrm>
        </p:grpSpPr>
        <p:pic>
          <p:nvPicPr>
            <p:cNvPr id="2" name="Picture 2" descr="F:\Μαθήματα\bioiatriki\418036736_720380490201398_3290572500722923883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324" y="2900066"/>
              <a:ext cx="5591175" cy="3219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038974" y="6121985"/>
              <a:ext cx="4305301" cy="338554"/>
            </a:xfrm>
            <a:prstGeom prst="rect">
              <a:avLst/>
            </a:prstGeom>
            <a:noFill/>
          </p:spPr>
          <p:txBody>
            <a:bodyPr wrap="square" rtlCol="0">
              <a:spAutoFit/>
            </a:bodyPr>
            <a:lstStyle/>
            <a:p>
              <a:r>
                <a:rPr lang="el-GR" sz="1600" b="1" i="1" u="sng" dirty="0" smtClean="0">
                  <a:solidFill>
                    <a:schemeClr val="bg1"/>
                  </a:solidFill>
                  <a:effectLst>
                    <a:outerShdw blurRad="38100" dist="38100" dir="2700000" algn="tl">
                      <a:srgbClr val="000000">
                        <a:alpha val="43137"/>
                      </a:srgbClr>
                    </a:outerShdw>
                  </a:effectLst>
                  <a:latin typeface="Bahnschrift Light" pitchFamily="34" charset="0"/>
                </a:rPr>
                <a:t>Εικόνα 2: Μέτρηση στο εργαστήριο.</a:t>
              </a:r>
              <a:endParaRPr lang="el-GR" sz="1600" b="1" i="1" u="sng" dirty="0">
                <a:solidFill>
                  <a:schemeClr val="bg1"/>
                </a:solidFill>
                <a:effectLst>
                  <a:outerShdw blurRad="38100" dist="38100" dir="2700000" algn="tl">
                    <a:srgbClr val="000000">
                      <a:alpha val="43137"/>
                    </a:srgbClr>
                  </a:outerShdw>
                </a:effectLst>
                <a:latin typeface="Bahnschrift Light" pitchFamily="34" charset="0"/>
              </a:endParaRPr>
            </a:p>
          </p:txBody>
        </p:sp>
      </p:grpSp>
    </p:spTree>
    <p:extLst>
      <p:ext uri="{BB962C8B-B14F-4D97-AF65-F5344CB8AC3E}">
        <p14:creationId xmlns:p14="http://schemas.microsoft.com/office/powerpoint/2010/main" val="752428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10" y="373850"/>
            <a:ext cx="10972800" cy="1570325"/>
          </a:xfrm>
        </p:spPr>
        <p:txBody>
          <a:bodyPr/>
          <a:lstStyle/>
          <a:p>
            <a:r>
              <a:rPr lang="el-GR" sz="4000" dirty="0" smtClean="0">
                <a:effectLst>
                  <a:outerShdw blurRad="38100" dist="38100" dir="2700000" algn="tl">
                    <a:srgbClr val="000000">
                      <a:alpha val="43137"/>
                    </a:srgbClr>
                  </a:outerShdw>
                </a:effectLst>
                <a:latin typeface="Bahnschrift Light" pitchFamily="34" charset="0"/>
              </a:rPr>
              <a:t>Αποτελέσματα</a:t>
            </a:r>
            <a:endParaRPr lang="el-GR" sz="4000" dirty="0">
              <a:effectLst>
                <a:outerShdw blurRad="38100" dist="38100" dir="2700000" algn="tl">
                  <a:srgbClr val="000000">
                    <a:alpha val="43137"/>
                  </a:srgbClr>
                </a:outerShdw>
              </a:effectLst>
              <a:latin typeface="Bahnschrift Light" pitchFamily="34" charset="0"/>
            </a:endParaRPr>
          </a:p>
        </p:txBody>
      </p:sp>
      <p:sp>
        <p:nvSpPr>
          <p:cNvPr id="5" name="TextBox 4"/>
          <p:cNvSpPr txBox="1"/>
          <p:nvPr/>
        </p:nvSpPr>
        <p:spPr>
          <a:xfrm>
            <a:off x="552450" y="2476500"/>
            <a:ext cx="4469493" cy="461665"/>
          </a:xfrm>
          <a:prstGeom prst="rect">
            <a:avLst/>
          </a:prstGeom>
          <a:noFill/>
        </p:spPr>
        <p:txBody>
          <a:bodyPr wrap="none" rtlCol="0">
            <a:spAutoFit/>
          </a:bodyPr>
          <a:lstStyle/>
          <a:p>
            <a:r>
              <a:rPr lang="el-GR" sz="2400" b="1" dirty="0" smtClean="0">
                <a:solidFill>
                  <a:schemeClr val="bg1"/>
                </a:solidFill>
                <a:effectLst>
                  <a:outerShdw blurRad="38100" dist="38100" dir="2700000" algn="tl">
                    <a:srgbClr val="000000">
                      <a:alpha val="43137"/>
                    </a:srgbClr>
                  </a:outerShdw>
                </a:effectLst>
                <a:latin typeface="Bahnschrift Light" pitchFamily="34" charset="0"/>
              </a:rPr>
              <a:t>Μετρήσεις στις εξόδους 1 και 7</a:t>
            </a:r>
            <a:endParaRPr lang="el-GR" sz="2400" b="1" dirty="0">
              <a:solidFill>
                <a:schemeClr val="bg1"/>
              </a:solidFill>
              <a:effectLst>
                <a:outerShdw blurRad="38100" dist="38100" dir="2700000" algn="tl">
                  <a:srgbClr val="000000">
                    <a:alpha val="43137"/>
                  </a:srgbClr>
                </a:outerShdw>
              </a:effectLst>
              <a:latin typeface="Bahnschrift Light" pitchFamily="34" charset="0"/>
            </a:endParaRPr>
          </a:p>
        </p:txBody>
      </p:sp>
      <p:grpSp>
        <p:nvGrpSpPr>
          <p:cNvPr id="4" name="Group 3"/>
          <p:cNvGrpSpPr/>
          <p:nvPr/>
        </p:nvGrpSpPr>
        <p:grpSpPr>
          <a:xfrm>
            <a:off x="552449" y="3112783"/>
            <a:ext cx="4469494" cy="3432440"/>
            <a:chOff x="552449" y="3112783"/>
            <a:chExt cx="4469494" cy="3432440"/>
          </a:xfrm>
        </p:grpSpPr>
        <p:pic>
          <p:nvPicPr>
            <p:cNvPr id="2050" name="Picture 2" descr="F:\Μαθήματα\bioiatriki\Δειγματα στην εξοδο διαφορικου\418483578_276066482013004_5213142340006792237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49" y="3112783"/>
              <a:ext cx="4469494" cy="3078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52449" y="6175891"/>
              <a:ext cx="4060727" cy="369332"/>
            </a:xfrm>
            <a:prstGeom prst="rect">
              <a:avLst/>
            </a:prstGeom>
          </p:spPr>
          <p:txBody>
            <a:bodyPr wrap="none">
              <a:spAutoFit/>
            </a:bodyPr>
            <a:lstStyle/>
            <a:p>
              <a:r>
                <a:rPr lang="el-GR" b="1" i="1" u="sng" dirty="0" smtClean="0">
                  <a:solidFill>
                    <a:schemeClr val="bg1"/>
                  </a:solidFill>
                  <a:effectLst>
                    <a:outerShdw blurRad="38100" dist="38100" dir="2700000" algn="tl">
                      <a:srgbClr val="000000">
                        <a:alpha val="43137"/>
                      </a:srgbClr>
                    </a:outerShdw>
                  </a:effectLst>
                  <a:latin typeface="Bahnschrift Light" pitchFamily="34" charset="0"/>
                </a:rPr>
                <a:t>Εικόνα</a:t>
              </a:r>
              <a:r>
                <a:rPr lang="en-US" b="1" i="1" u="sng" dirty="0" smtClean="0">
                  <a:solidFill>
                    <a:schemeClr val="bg1"/>
                  </a:solidFill>
                  <a:effectLst>
                    <a:outerShdw blurRad="38100" dist="38100" dir="2700000" algn="tl">
                      <a:srgbClr val="000000">
                        <a:alpha val="43137"/>
                      </a:srgbClr>
                    </a:outerShdw>
                  </a:effectLst>
                  <a:latin typeface="Bahnschrift Light" pitchFamily="34" charset="0"/>
                </a:rPr>
                <a:t> 3</a:t>
              </a:r>
              <a:r>
                <a:rPr lang="el-GR" b="1" i="1" u="sng" dirty="0" smtClean="0">
                  <a:solidFill>
                    <a:schemeClr val="bg1"/>
                  </a:solidFill>
                  <a:effectLst>
                    <a:outerShdw blurRad="38100" dist="38100" dir="2700000" algn="tl">
                      <a:srgbClr val="000000">
                        <a:alpha val="43137"/>
                      </a:srgbClr>
                    </a:outerShdw>
                  </a:effectLst>
                  <a:latin typeface="Bahnschrift Light" pitchFamily="34" charset="0"/>
                </a:rPr>
                <a:t>:Μέτρηση </a:t>
              </a:r>
              <a:r>
                <a:rPr lang="el-GR" b="1" i="1" u="sng" dirty="0">
                  <a:solidFill>
                    <a:schemeClr val="bg1"/>
                  </a:solidFill>
                  <a:effectLst>
                    <a:outerShdw blurRad="38100" dist="38100" dir="2700000" algn="tl">
                      <a:srgbClr val="000000">
                        <a:alpha val="43137"/>
                      </a:srgbClr>
                    </a:outerShdw>
                  </a:effectLst>
                  <a:latin typeface="Bahnschrift Light" pitchFamily="34" charset="0"/>
                </a:rPr>
                <a:t>στον παλμογράφο.</a:t>
              </a:r>
            </a:p>
          </p:txBody>
        </p:sp>
      </p:grpSp>
      <p:grpSp>
        <p:nvGrpSpPr>
          <p:cNvPr id="7" name="Group 6"/>
          <p:cNvGrpSpPr/>
          <p:nvPr/>
        </p:nvGrpSpPr>
        <p:grpSpPr>
          <a:xfrm>
            <a:off x="5876925" y="3265182"/>
            <a:ext cx="5791200" cy="3318142"/>
            <a:chOff x="6434552" y="3265182"/>
            <a:chExt cx="4804948" cy="3318142"/>
          </a:xfrm>
        </p:grpSpPr>
        <p:pic>
          <p:nvPicPr>
            <p:cNvPr id="1026" name="Picture 2" descr="F:\Μαθήματα\bioiatriki\418610919_909160313949516_7936792017768196696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552" y="3265182"/>
              <a:ext cx="4804948" cy="2926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6744694" y="6213992"/>
              <a:ext cx="3865161" cy="369332"/>
            </a:xfrm>
            <a:prstGeom prst="rect">
              <a:avLst/>
            </a:prstGeom>
          </p:spPr>
          <p:txBody>
            <a:bodyPr wrap="none">
              <a:spAutoFit/>
            </a:bodyPr>
            <a:lstStyle/>
            <a:p>
              <a:r>
                <a:rPr lang="el-GR" b="1" i="1" u="sng" dirty="0">
                  <a:solidFill>
                    <a:schemeClr val="bg1"/>
                  </a:solidFill>
                  <a:effectLst>
                    <a:outerShdw blurRad="38100" dist="38100" dir="2700000" algn="tl">
                      <a:srgbClr val="000000">
                        <a:alpha val="43137"/>
                      </a:srgbClr>
                    </a:outerShdw>
                  </a:effectLst>
                  <a:latin typeface="Bahnschrift Light" pitchFamily="34" charset="0"/>
                </a:rPr>
                <a:t>Εικόνα </a:t>
              </a:r>
              <a:r>
                <a:rPr lang="en-US" b="1" i="1" u="sng" dirty="0" smtClean="0">
                  <a:solidFill>
                    <a:schemeClr val="bg1"/>
                  </a:solidFill>
                  <a:effectLst>
                    <a:outerShdw blurRad="38100" dist="38100" dir="2700000" algn="tl">
                      <a:srgbClr val="000000">
                        <a:alpha val="43137"/>
                      </a:srgbClr>
                    </a:outerShdw>
                  </a:effectLst>
                  <a:latin typeface="Bahnschrift Light" pitchFamily="34" charset="0"/>
                </a:rPr>
                <a:t>4</a:t>
              </a:r>
              <a:r>
                <a:rPr lang="el-GR" b="1" i="1" u="sng" dirty="0" smtClean="0">
                  <a:solidFill>
                    <a:schemeClr val="bg1"/>
                  </a:solidFill>
                  <a:effectLst>
                    <a:outerShdw blurRad="38100" dist="38100" dir="2700000" algn="tl">
                      <a:srgbClr val="000000">
                        <a:alpha val="43137"/>
                      </a:srgbClr>
                    </a:outerShdw>
                  </a:effectLst>
                  <a:latin typeface="Bahnschrift Light" pitchFamily="34" charset="0"/>
                </a:rPr>
                <a:t>: </a:t>
              </a:r>
              <a:r>
                <a:rPr lang="el-GR" b="1" i="1" u="sng" dirty="0">
                  <a:solidFill>
                    <a:schemeClr val="bg1"/>
                  </a:solidFill>
                  <a:effectLst>
                    <a:outerShdw blurRad="38100" dist="38100" dir="2700000" algn="tl">
                      <a:srgbClr val="000000">
                        <a:alpha val="43137"/>
                      </a:srgbClr>
                    </a:outerShdw>
                  </a:effectLst>
                  <a:latin typeface="Bahnschrift Light" pitchFamily="34" charset="0"/>
                </a:rPr>
                <a:t>Μέτρηση στο εργαστήριο.</a:t>
              </a:r>
            </a:p>
          </p:txBody>
        </p:sp>
      </p:grpSp>
    </p:spTree>
    <p:extLst>
      <p:ext uri="{BB962C8B-B14F-4D97-AF65-F5344CB8AC3E}">
        <p14:creationId xmlns:p14="http://schemas.microsoft.com/office/powerpoint/2010/main" val="2492012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785" y="316700"/>
            <a:ext cx="10972800" cy="1570325"/>
          </a:xfrm>
        </p:spPr>
        <p:txBody>
          <a:bodyPr/>
          <a:lstStyle/>
          <a:p>
            <a:r>
              <a:rPr lang="el-GR" sz="4000" dirty="0" smtClean="0">
                <a:effectLst>
                  <a:outerShdw blurRad="38100" dist="38100" dir="2700000" algn="tl">
                    <a:srgbClr val="000000">
                      <a:alpha val="43137"/>
                    </a:srgbClr>
                  </a:outerShdw>
                </a:effectLst>
                <a:latin typeface="Bahnschrift Light" pitchFamily="34" charset="0"/>
              </a:rPr>
              <a:t>Αποτελέσματα</a:t>
            </a:r>
            <a:endParaRPr lang="el-GR" sz="4000" dirty="0">
              <a:effectLst>
                <a:outerShdw blurRad="38100" dist="38100" dir="2700000" algn="tl">
                  <a:srgbClr val="000000">
                    <a:alpha val="43137"/>
                  </a:srgbClr>
                </a:outerShdw>
              </a:effectLst>
              <a:latin typeface="Bahnschrift Light" pitchFamily="34" charset="0"/>
            </a:endParaRPr>
          </a:p>
        </p:txBody>
      </p:sp>
      <p:sp>
        <p:nvSpPr>
          <p:cNvPr id="4" name="TextBox 3"/>
          <p:cNvSpPr txBox="1"/>
          <p:nvPr/>
        </p:nvSpPr>
        <p:spPr>
          <a:xfrm>
            <a:off x="428623" y="2343150"/>
            <a:ext cx="5372101" cy="707886"/>
          </a:xfrm>
          <a:prstGeom prst="rect">
            <a:avLst/>
          </a:prstGeom>
          <a:noFill/>
        </p:spPr>
        <p:txBody>
          <a:bodyPr wrap="square" rtlCol="0">
            <a:spAutoFit/>
          </a:bodyPr>
          <a:lstStyle/>
          <a:p>
            <a:r>
              <a:rPr lang="el-GR" sz="2000" b="1" dirty="0" smtClean="0">
                <a:solidFill>
                  <a:schemeClr val="bg1"/>
                </a:solidFill>
                <a:effectLst>
                  <a:outerShdw blurRad="38100" dist="38100" dir="2700000" algn="tl">
                    <a:srgbClr val="000000">
                      <a:alpha val="43137"/>
                    </a:srgbClr>
                  </a:outerShdw>
                </a:effectLst>
                <a:latin typeface="Bahnschrift Light" pitchFamily="34" charset="0"/>
              </a:rPr>
              <a:t>Μετρήσεις στην έξοδο του ενισχυτή οργανολογίας</a:t>
            </a:r>
            <a:endParaRPr lang="el-GR" sz="2000" b="1" dirty="0">
              <a:solidFill>
                <a:schemeClr val="bg1"/>
              </a:solidFill>
              <a:effectLst>
                <a:outerShdw blurRad="38100" dist="38100" dir="2700000" algn="tl">
                  <a:srgbClr val="000000">
                    <a:alpha val="43137"/>
                  </a:srgbClr>
                </a:outerShdw>
              </a:effectLst>
              <a:latin typeface="Bahnschrift Light" pitchFamily="34" charset="0"/>
            </a:endParaRPr>
          </a:p>
        </p:txBody>
      </p:sp>
      <p:pic>
        <p:nvPicPr>
          <p:cNvPr id="3074" name="Picture 2" descr="F:\Μαθήματα\bioiatriki\δειγματα στην εξοδο\416468533_409754891568234_5927241178688639325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3" y="3248025"/>
            <a:ext cx="6433200" cy="331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72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effectLst>
                  <a:outerShdw blurRad="38100" dist="38100" dir="2700000" algn="tl">
                    <a:srgbClr val="000000">
                      <a:alpha val="43137"/>
                    </a:srgbClr>
                  </a:outerShdw>
                </a:effectLst>
                <a:latin typeface="Bahnschrift Light" pitchFamily="34" charset="0"/>
              </a:rPr>
              <a:t>3D printed </a:t>
            </a:r>
            <a:r>
              <a:rPr lang="el-GR" sz="3600" dirty="0" smtClean="0">
                <a:effectLst>
                  <a:outerShdw blurRad="38100" dist="38100" dir="2700000" algn="tl">
                    <a:srgbClr val="000000">
                      <a:alpha val="43137"/>
                    </a:srgbClr>
                  </a:outerShdw>
                </a:effectLst>
                <a:latin typeface="Bahnschrift Light" pitchFamily="34" charset="0"/>
              </a:rPr>
              <a:t>αντικείμενο</a:t>
            </a:r>
            <a:endParaRPr lang="el-GR" sz="3600" dirty="0">
              <a:effectLst>
                <a:outerShdw blurRad="38100" dist="38100" dir="2700000" algn="tl">
                  <a:srgbClr val="000000">
                    <a:alpha val="43137"/>
                  </a:srgbClr>
                </a:outerShdw>
              </a:effectLst>
              <a:latin typeface="Bahnschrift Light" pitchFamily="34" charset="0"/>
            </a:endParaRPr>
          </a:p>
        </p:txBody>
      </p:sp>
      <p:pic>
        <p:nvPicPr>
          <p:cNvPr id="2051" name="Picture 3" descr="F:\Μαθήματα\bioiatriki\423944212_723658503168795_1814564299404199275_n-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6" y="2447925"/>
            <a:ext cx="4252914" cy="4057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Μαθήματα\bioiatriki\426758653_1104719534189419_1736320067368649561_n-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638425"/>
            <a:ext cx="4838700" cy="376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276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icture Placeholder 23"/>
          <p:cNvSpPr>
            <a:spLocks noGrp="1"/>
          </p:cNvSpPr>
          <p:nvPr>
            <p:ph type="pic" sz="quarter" idx="13"/>
          </p:nvPr>
        </p:nvSpPr>
        <p:spPr>
          <a:xfrm>
            <a:off x="0" y="0"/>
            <a:ext cx="12192000" cy="6880543"/>
          </a:xfrm>
          <a:solidFill>
            <a:srgbClr val="D1F3C3"/>
          </a:solidFill>
          <a:ln w="120650" cmpd="sng">
            <a:solidFill>
              <a:srgbClr val="D1F3C3"/>
            </a:solidFill>
          </a:ln>
        </p:spPr>
      </p:sp>
      <p:sp>
        <p:nvSpPr>
          <p:cNvPr id="25" name="TextBox 24"/>
          <p:cNvSpPr txBox="1"/>
          <p:nvPr/>
        </p:nvSpPr>
        <p:spPr>
          <a:xfrm>
            <a:off x="704849" y="2867025"/>
            <a:ext cx="4829175" cy="2369880"/>
          </a:xfrm>
          <a:prstGeom prst="rect">
            <a:avLst/>
          </a:prstGeom>
          <a:noFill/>
        </p:spPr>
        <p:txBody>
          <a:bodyPr wrap="square" rtlCol="0">
            <a:spAutoFit/>
          </a:bodyPr>
          <a:lstStyle/>
          <a:p>
            <a:pPr marL="342900" indent="-342900">
              <a:buFont typeface="Wingdings" pitchFamily="2" charset="2"/>
              <a:buChar char="Ø"/>
            </a:pPr>
            <a:r>
              <a:rPr lang="el-GR" sz="2000" dirty="0" smtClean="0">
                <a:solidFill>
                  <a:schemeClr val="bg1"/>
                </a:solidFill>
                <a:latin typeface="Bahnschrift Light" pitchFamily="34" charset="0"/>
              </a:rPr>
              <a:t>Αστάθεια του αισθητήρα.</a:t>
            </a:r>
          </a:p>
          <a:p>
            <a:pPr marL="342900" indent="-342900">
              <a:buFont typeface="Wingdings" pitchFamily="2" charset="2"/>
              <a:buChar char="Ø"/>
            </a:pPr>
            <a:r>
              <a:rPr lang="el-GR" sz="2000" dirty="0" smtClean="0">
                <a:solidFill>
                  <a:schemeClr val="bg1"/>
                </a:solidFill>
                <a:latin typeface="Bahnschrift Light" pitchFamily="34" charset="0"/>
              </a:rPr>
              <a:t>Απαιτεί την χειροκίνητη ανίχνευση της αρτηρίας.</a:t>
            </a:r>
          </a:p>
          <a:p>
            <a:pPr marL="342900" indent="-342900">
              <a:buFont typeface="Wingdings" pitchFamily="2" charset="2"/>
              <a:buChar char="Ø"/>
            </a:pPr>
            <a:r>
              <a:rPr lang="el-GR" sz="2000" dirty="0" smtClean="0">
                <a:solidFill>
                  <a:schemeClr val="bg1"/>
                </a:solidFill>
                <a:latin typeface="Bahnschrift Light" pitchFamily="34" charset="0"/>
              </a:rPr>
              <a:t>Χρειάζεται σταθερή κάθετη ασκούμενη δύναμη </a:t>
            </a:r>
            <a:r>
              <a:rPr lang="en-US" sz="2000" dirty="0" smtClean="0">
                <a:solidFill>
                  <a:schemeClr val="bg1"/>
                </a:solidFill>
                <a:latin typeface="Bahnschrift Light" pitchFamily="34" charset="0"/>
              </a:rPr>
              <a:t>F</a:t>
            </a:r>
            <a:r>
              <a:rPr lang="el-GR" sz="2000" dirty="0" smtClean="0">
                <a:solidFill>
                  <a:schemeClr val="bg1"/>
                </a:solidFill>
                <a:latin typeface="Bahnschrift Light" pitchFamily="34" charset="0"/>
              </a:rPr>
              <a:t>.</a:t>
            </a:r>
          </a:p>
          <a:p>
            <a:pPr marL="342900" indent="-342900">
              <a:buFont typeface="Wingdings" pitchFamily="2" charset="2"/>
              <a:buChar char="Ø"/>
            </a:pPr>
            <a:endParaRPr lang="el-GR" sz="2400" dirty="0" smtClean="0">
              <a:solidFill>
                <a:schemeClr val="bg1"/>
              </a:solidFill>
              <a:latin typeface="Bahnschrift Light" pitchFamily="34" charset="0"/>
            </a:endParaRPr>
          </a:p>
          <a:p>
            <a:pPr marL="342900" indent="-342900">
              <a:buFont typeface="Arial" pitchFamily="34" charset="0"/>
              <a:buChar char="•"/>
            </a:pPr>
            <a:endParaRPr lang="el-GR" sz="2400" dirty="0">
              <a:solidFill>
                <a:schemeClr val="bg1"/>
              </a:solidFill>
              <a:latin typeface="Bahnschrift Light" pitchFamily="34" charset="0"/>
            </a:endParaRPr>
          </a:p>
        </p:txBody>
      </p:sp>
      <p:sp>
        <p:nvSpPr>
          <p:cNvPr id="28" name="TextBox 27"/>
          <p:cNvSpPr txBox="1"/>
          <p:nvPr/>
        </p:nvSpPr>
        <p:spPr>
          <a:xfrm>
            <a:off x="1190625" y="1831746"/>
            <a:ext cx="3457575" cy="584775"/>
          </a:xfrm>
          <a:prstGeom prst="rect">
            <a:avLst/>
          </a:prstGeom>
          <a:noFill/>
        </p:spPr>
        <p:txBody>
          <a:bodyPr wrap="square" rtlCol="0">
            <a:spAutoFit/>
          </a:bodyPr>
          <a:lstStyle/>
          <a:p>
            <a:r>
              <a:rPr lang="el-GR" sz="3200" b="1" dirty="0" smtClean="0">
                <a:solidFill>
                  <a:schemeClr val="bg1"/>
                </a:solidFill>
                <a:effectLst>
                  <a:outerShdw blurRad="38100" dist="38100" dir="2700000" algn="tl">
                    <a:srgbClr val="000000">
                      <a:alpha val="43137"/>
                    </a:srgbClr>
                  </a:outerShdw>
                </a:effectLst>
                <a:latin typeface="Bahnschrift Light" pitchFamily="34" charset="0"/>
              </a:rPr>
              <a:t>Προβλήματα</a:t>
            </a:r>
            <a:endParaRPr lang="el-GR" sz="3200" b="1" dirty="0">
              <a:solidFill>
                <a:schemeClr val="bg1"/>
              </a:solidFill>
              <a:effectLst>
                <a:outerShdw blurRad="38100" dist="38100" dir="2700000" algn="tl">
                  <a:srgbClr val="000000">
                    <a:alpha val="43137"/>
                  </a:srgbClr>
                </a:outerShdw>
              </a:effectLst>
              <a:latin typeface="Bahnschrift Light" pitchFamily="34" charset="0"/>
            </a:endParaRPr>
          </a:p>
        </p:txBody>
      </p:sp>
      <p:sp>
        <p:nvSpPr>
          <p:cNvPr id="29" name="TextBox 28"/>
          <p:cNvSpPr txBox="1"/>
          <p:nvPr/>
        </p:nvSpPr>
        <p:spPr>
          <a:xfrm>
            <a:off x="7210425" y="1831746"/>
            <a:ext cx="4324350" cy="584775"/>
          </a:xfrm>
          <a:prstGeom prst="rect">
            <a:avLst/>
          </a:prstGeom>
          <a:noFill/>
        </p:spPr>
        <p:txBody>
          <a:bodyPr wrap="square" rtlCol="0">
            <a:spAutoFit/>
          </a:bodyPr>
          <a:lstStyle/>
          <a:p>
            <a:r>
              <a:rPr lang="el-GR" sz="3200" b="1" dirty="0" smtClean="0">
                <a:solidFill>
                  <a:schemeClr val="bg1"/>
                </a:solidFill>
                <a:effectLst>
                  <a:outerShdw blurRad="38100" dist="38100" dir="2700000" algn="tl">
                    <a:srgbClr val="000000">
                      <a:alpha val="43137"/>
                    </a:srgbClr>
                  </a:outerShdw>
                </a:effectLst>
                <a:latin typeface="Bahnschrift Light" pitchFamily="34" charset="0"/>
              </a:rPr>
              <a:t>Πιθανές βελτιώσεις</a:t>
            </a:r>
            <a:endParaRPr lang="el-GR" sz="3200" b="1" dirty="0">
              <a:solidFill>
                <a:schemeClr val="bg1"/>
              </a:solidFill>
              <a:effectLst>
                <a:outerShdw blurRad="38100" dist="38100" dir="2700000" algn="tl">
                  <a:srgbClr val="000000">
                    <a:alpha val="43137"/>
                  </a:srgbClr>
                </a:outerShdw>
              </a:effectLst>
              <a:latin typeface="Bahnschrift Light" pitchFamily="34" charset="0"/>
            </a:endParaRPr>
          </a:p>
        </p:txBody>
      </p:sp>
      <p:sp>
        <p:nvSpPr>
          <p:cNvPr id="32" name="TextBox 31"/>
          <p:cNvSpPr txBox="1"/>
          <p:nvPr/>
        </p:nvSpPr>
        <p:spPr>
          <a:xfrm>
            <a:off x="6843712" y="2867025"/>
            <a:ext cx="4410075" cy="2862322"/>
          </a:xfrm>
          <a:prstGeom prst="rect">
            <a:avLst/>
          </a:prstGeom>
          <a:noFill/>
        </p:spPr>
        <p:txBody>
          <a:bodyPr wrap="square" rtlCol="0">
            <a:spAutoFit/>
          </a:bodyPr>
          <a:lstStyle/>
          <a:p>
            <a:pPr marL="342900" indent="-342900">
              <a:buFont typeface="Wingdings" pitchFamily="2" charset="2"/>
              <a:buChar char="Ø"/>
            </a:pPr>
            <a:r>
              <a:rPr lang="el-GR" sz="2000" dirty="0" smtClean="0">
                <a:solidFill>
                  <a:schemeClr val="bg1"/>
                </a:solidFill>
                <a:latin typeface="Bahnschrift Light" pitchFamily="34" charset="0"/>
              </a:rPr>
              <a:t>Εφαρμογή μηχανισμού για την σταθεροποίηση της ασκούμενης δύναμης.</a:t>
            </a:r>
          </a:p>
          <a:p>
            <a:pPr marL="342900" indent="-342900">
              <a:buFont typeface="Wingdings" pitchFamily="2" charset="2"/>
              <a:buChar char="Ø"/>
            </a:pPr>
            <a:r>
              <a:rPr lang="el-GR" sz="2000" dirty="0" smtClean="0">
                <a:solidFill>
                  <a:schemeClr val="bg1"/>
                </a:solidFill>
                <a:latin typeface="Bahnschrift Light" pitchFamily="34" charset="0"/>
              </a:rPr>
              <a:t>Υλοποίηση κατασκευής ώστε ο αισθητήρας να τοποθετείται πανω απο την αρτηρία.</a:t>
            </a:r>
          </a:p>
          <a:p>
            <a:pPr marL="342900" indent="-342900">
              <a:buFont typeface="Wingdings" pitchFamily="2" charset="2"/>
              <a:buChar char="Ø"/>
            </a:pPr>
            <a:r>
              <a:rPr lang="el-GR" sz="2000" dirty="0" smtClean="0">
                <a:solidFill>
                  <a:schemeClr val="bg1"/>
                </a:solidFill>
                <a:latin typeface="Bahnschrift Light" pitchFamily="34" charset="0"/>
              </a:rPr>
              <a:t>Βελτιστοποίηση του ηλεκτρονικού κυκλώματος.</a:t>
            </a:r>
          </a:p>
          <a:p>
            <a:pPr marL="342900" indent="-342900">
              <a:buFont typeface="Wingdings" pitchFamily="2" charset="2"/>
              <a:buChar char="Ø"/>
            </a:pPr>
            <a:endParaRPr lang="el-GR" sz="2000" dirty="0">
              <a:solidFill>
                <a:schemeClr val="bg1"/>
              </a:solidFill>
              <a:latin typeface="Bahnschrift Light" pitchFamily="34" charset="0"/>
            </a:endParaRPr>
          </a:p>
        </p:txBody>
      </p:sp>
    </p:spTree>
    <p:extLst>
      <p:ext uri="{BB962C8B-B14F-4D97-AF65-F5344CB8AC3E}">
        <p14:creationId xmlns:p14="http://schemas.microsoft.com/office/powerpoint/2010/main" val="1071281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D29B5-1B58-809F-FEA7-B82105E94664}"/>
              </a:ext>
            </a:extLst>
          </p:cNvPr>
          <p:cNvSpPr>
            <a:spLocks noGrp="1"/>
          </p:cNvSpPr>
          <p:nvPr>
            <p:ph type="title"/>
          </p:nvPr>
        </p:nvSpPr>
        <p:spPr>
          <a:xfrm>
            <a:off x="6242685" y="3375842"/>
            <a:ext cx="4939666" cy="2542810"/>
          </a:xfrm>
        </p:spPr>
        <p:txBody>
          <a:bodyPr/>
          <a:lstStyle/>
          <a:p>
            <a:r>
              <a:rPr lang="el-GR" sz="4000" dirty="0" smtClean="0">
                <a:effectLst>
                  <a:outerShdw blurRad="38100" dist="38100" dir="2700000" algn="tl">
                    <a:srgbClr val="000000">
                      <a:alpha val="43137"/>
                    </a:srgbClr>
                  </a:outerShdw>
                </a:effectLst>
                <a:latin typeface="Bahnschrift Light" pitchFamily="34" charset="0"/>
              </a:rPr>
              <a:t>Επίλογος</a:t>
            </a:r>
            <a:endParaRPr lang="en-US" sz="4000" dirty="0">
              <a:effectLst>
                <a:outerShdw blurRad="38100" dist="38100" dir="2700000" algn="tl">
                  <a:srgbClr val="000000">
                    <a:alpha val="43137"/>
                  </a:srgbClr>
                </a:outerShdw>
              </a:effectLst>
              <a:latin typeface="Bahnschrift Light" pitchFamily="34" charset="0"/>
            </a:endParaRPr>
          </a:p>
        </p:txBody>
      </p:sp>
      <p:sp>
        <p:nvSpPr>
          <p:cNvPr id="3" name="Content Placeholder 2">
            <a:extLst>
              <a:ext uri="{FF2B5EF4-FFF2-40B4-BE49-F238E27FC236}">
                <a16:creationId xmlns:a16="http://schemas.microsoft.com/office/drawing/2014/main" xmlns="" id="{8B599B60-BF79-A832-6AD4-6C6FC6CE4317}"/>
              </a:ext>
            </a:extLst>
          </p:cNvPr>
          <p:cNvSpPr>
            <a:spLocks noGrp="1"/>
          </p:cNvSpPr>
          <p:nvPr>
            <p:ph sz="quarter" idx="15"/>
          </p:nvPr>
        </p:nvSpPr>
        <p:spPr>
          <a:xfrm>
            <a:off x="556260" y="1200151"/>
            <a:ext cx="5198269" cy="5501458"/>
          </a:xfrm>
        </p:spPr>
        <p:txBody>
          <a:bodyPr>
            <a:normAutofit/>
          </a:bodyPr>
          <a:lstStyle/>
          <a:p>
            <a:r>
              <a:rPr lang="el-GR" dirty="0">
                <a:latin typeface="Bahnschrift Light" pitchFamily="34" charset="0"/>
              </a:rPr>
              <a:t>Συνοψίζοντας, η τονομετρία </a:t>
            </a:r>
            <a:r>
              <a:rPr lang="el-GR" dirty="0" smtClean="0">
                <a:latin typeface="Bahnschrift Light" pitchFamily="34" charset="0"/>
              </a:rPr>
              <a:t>αναδεικνύεται ως ενα </a:t>
            </a:r>
            <a:r>
              <a:rPr lang="el-GR" dirty="0">
                <a:latin typeface="Bahnschrift Light" pitchFamily="34" charset="0"/>
              </a:rPr>
              <a:t>εξαιρετικό </a:t>
            </a:r>
            <a:r>
              <a:rPr lang="el-GR" dirty="0" smtClean="0">
                <a:latin typeface="Bahnschrift Light" pitchFamily="34" charset="0"/>
              </a:rPr>
              <a:t>εργαλείο για ανώδυνη </a:t>
            </a:r>
            <a:r>
              <a:rPr lang="el-GR" dirty="0">
                <a:latin typeface="Bahnschrift Light" pitchFamily="34" charset="0"/>
              </a:rPr>
              <a:t>και αποτελεσματική </a:t>
            </a:r>
            <a:r>
              <a:rPr lang="el-GR" dirty="0" smtClean="0">
                <a:latin typeface="Bahnschrift Light" pitchFamily="34" charset="0"/>
              </a:rPr>
              <a:t>μέθοδο παρακολούθησης </a:t>
            </a:r>
            <a:r>
              <a:rPr lang="el-GR" dirty="0">
                <a:latin typeface="Bahnschrift Light" pitchFamily="34" charset="0"/>
              </a:rPr>
              <a:t>της πίεσης του αίματος. Με τη συνεχή εξέλιξή της τεχνολογίας, οι δυνατότητές της αναμένεται να επεκταθούν περαιτέρω, προσφέροντας νέες λύσεις για την υγεία και την ευημερία του ανθρώπου. </a:t>
            </a:r>
            <a:r>
              <a:rPr lang="el-GR" dirty="0" smtClean="0">
                <a:latin typeface="Bahnschrift Light" pitchFamily="34" charset="0"/>
              </a:rPr>
              <a:t>Όμως, </a:t>
            </a:r>
            <a:r>
              <a:rPr lang="el-GR" dirty="0">
                <a:latin typeface="Bahnschrift Light" pitchFamily="34" charset="0"/>
              </a:rPr>
              <a:t>ό</a:t>
            </a:r>
            <a:r>
              <a:rPr lang="el-GR" dirty="0" smtClean="0">
                <a:latin typeface="Bahnschrift Light" pitchFamily="34" charset="0"/>
              </a:rPr>
              <a:t>πως και αναφερθήκαμε παραπάνω απαιτείται περαιτέρω έρευνα για την βελτιστοποίηση αυτής. Για αυτό</a:t>
            </a:r>
            <a:r>
              <a:rPr lang="el-GR" dirty="0">
                <a:latin typeface="Bahnschrift Light" pitchFamily="34" charset="0"/>
              </a:rPr>
              <a:t>,</a:t>
            </a:r>
            <a:r>
              <a:rPr lang="el-GR" dirty="0" smtClean="0">
                <a:latin typeface="Bahnschrift Light" pitchFamily="34" charset="0"/>
              </a:rPr>
              <a:t>ας επιδείξουμε διαρκώς τη δέουσα προσοχή στη σημασία της παρακολούθησης της πίεσης του αίματος και ας υιοθετήσουμε τις καινοτόμες προσεγγίσεις που προσφέρει η τονομετρία για έναν υγιή και ποιοτικό τρόπο ζωής. </a:t>
            </a:r>
            <a:endParaRPr lang="en-US" dirty="0">
              <a:latin typeface="Bahnschrift Light" pitchFamily="34" charset="0"/>
            </a:endParaRPr>
          </a:p>
        </p:txBody>
      </p:sp>
    </p:spTree>
    <p:extLst>
      <p:ext uri="{BB962C8B-B14F-4D97-AF65-F5344CB8AC3E}">
        <p14:creationId xmlns:p14="http://schemas.microsoft.com/office/powerpoint/2010/main" val="506892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Box 12"/>
          <p:cNvSpPr txBox="1"/>
          <p:nvPr/>
        </p:nvSpPr>
        <p:spPr>
          <a:xfrm>
            <a:off x="7686675" y="5067298"/>
            <a:ext cx="4191000" cy="707886"/>
          </a:xfrm>
          <a:prstGeom prst="rect">
            <a:avLst/>
          </a:prstGeom>
          <a:noFill/>
        </p:spPr>
        <p:txBody>
          <a:bodyPr wrap="square" rtlCol="0">
            <a:spAutoFit/>
          </a:bodyPr>
          <a:lstStyle/>
          <a:p>
            <a:r>
              <a:rPr lang="el-GR" sz="4000" b="1" dirty="0" smtClean="0">
                <a:solidFill>
                  <a:schemeClr val="bg1"/>
                </a:solidFill>
                <a:effectLst>
                  <a:outerShdw blurRad="38100" dist="38100" dir="2700000" algn="tl">
                    <a:srgbClr val="000000">
                      <a:alpha val="43137"/>
                    </a:srgbClr>
                  </a:outerShdw>
                </a:effectLst>
                <a:latin typeface="Bahnschrift Light" pitchFamily="34" charset="0"/>
              </a:rPr>
              <a:t>Ερωτήσεις;</a:t>
            </a:r>
            <a:endParaRPr lang="el-GR" sz="4000" b="1" dirty="0">
              <a:solidFill>
                <a:schemeClr val="bg1"/>
              </a:solidFill>
              <a:effectLst>
                <a:outerShdw blurRad="38100" dist="38100" dir="2700000" algn="tl">
                  <a:srgbClr val="000000">
                    <a:alpha val="43137"/>
                  </a:srgbClr>
                </a:outerShdw>
              </a:effectLst>
              <a:latin typeface="Bahnschrift Light" pitchFamily="34" charset="0"/>
            </a:endParaRPr>
          </a:p>
        </p:txBody>
      </p:sp>
    </p:spTree>
    <p:extLst>
      <p:ext uri="{BB962C8B-B14F-4D97-AF65-F5344CB8AC3E}">
        <p14:creationId xmlns:p14="http://schemas.microsoft.com/office/powerpoint/2010/main" val="74867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0BF65-C84B-45C3-72CA-AFDA68851174}"/>
              </a:ext>
            </a:extLst>
          </p:cNvPr>
          <p:cNvSpPr>
            <a:spLocks noGrp="1"/>
          </p:cNvSpPr>
          <p:nvPr>
            <p:ph type="title"/>
          </p:nvPr>
        </p:nvSpPr>
        <p:spPr>
          <a:xfrm>
            <a:off x="603885" y="1142073"/>
            <a:ext cx="6787747" cy="934378"/>
          </a:xfrm>
        </p:spPr>
        <p:txBody>
          <a:bodyPr/>
          <a:lstStyle/>
          <a:p>
            <a:r>
              <a:rPr lang="el-GR" sz="4000" dirty="0" smtClean="0">
                <a:effectLst>
                  <a:outerShdw blurRad="38100" dist="38100" dir="2700000" algn="tl">
                    <a:srgbClr val="000000">
                      <a:alpha val="43137"/>
                    </a:srgbClr>
                  </a:outerShdw>
                </a:effectLst>
                <a:latin typeface="Bahnschrift Light" pitchFamily="34" charset="0"/>
              </a:rPr>
              <a:t>Περιεχόμενα</a:t>
            </a:r>
            <a:endParaRPr lang="en-US" sz="4000" dirty="0">
              <a:effectLst>
                <a:outerShdw blurRad="38100" dist="38100" dir="2700000" algn="tl">
                  <a:srgbClr val="000000">
                    <a:alpha val="43137"/>
                  </a:srgbClr>
                </a:outerShdw>
              </a:effectLst>
              <a:latin typeface="Bahnschrift Light" pitchFamily="34" charset="0"/>
            </a:endParaRPr>
          </a:p>
        </p:txBody>
      </p:sp>
      <p:sp>
        <p:nvSpPr>
          <p:cNvPr id="3" name="Text Placeholder 2">
            <a:extLst>
              <a:ext uri="{FF2B5EF4-FFF2-40B4-BE49-F238E27FC236}">
                <a16:creationId xmlns:a16="http://schemas.microsoft.com/office/drawing/2014/main" xmlns="" id="{3B8EBC2C-6DD7-5003-38EB-40753046FE8C}"/>
              </a:ext>
            </a:extLst>
          </p:cNvPr>
          <p:cNvSpPr>
            <a:spLocks noGrp="1"/>
          </p:cNvSpPr>
          <p:nvPr>
            <p:ph sz="quarter" idx="13"/>
          </p:nvPr>
        </p:nvSpPr>
        <p:spPr>
          <a:xfrm>
            <a:off x="593725" y="2228849"/>
            <a:ext cx="6788150" cy="4257675"/>
          </a:xfrm>
        </p:spPr>
        <p:txBody>
          <a:bodyPr tIns="457200">
            <a:normAutofit fontScale="85000" lnSpcReduction="20000"/>
          </a:bodyPr>
          <a:lstStyle/>
          <a:p>
            <a:r>
              <a:rPr lang="el-GR" sz="2000" dirty="0" smtClean="0">
                <a:solidFill>
                  <a:schemeClr val="bg1"/>
                </a:solidFill>
                <a:effectLst>
                  <a:outerShdw blurRad="38100" dist="38100" dir="2700000" algn="tl">
                    <a:srgbClr val="000000">
                      <a:alpha val="43137"/>
                    </a:srgbClr>
                  </a:outerShdw>
                </a:effectLst>
                <a:latin typeface="Bahnschrift Light" pitchFamily="34" charset="0"/>
              </a:rPr>
              <a:t>Εισαγωγή</a:t>
            </a:r>
          </a:p>
          <a:p>
            <a:r>
              <a:rPr lang="el-GR" sz="2000" dirty="0" smtClean="0">
                <a:solidFill>
                  <a:schemeClr val="bg1"/>
                </a:solidFill>
                <a:effectLst>
                  <a:outerShdw blurRad="38100" dist="38100" dir="2700000" algn="tl">
                    <a:srgbClr val="000000">
                      <a:alpha val="43137"/>
                    </a:srgbClr>
                  </a:outerShdw>
                </a:effectLst>
                <a:latin typeface="Bahnschrift Light" pitchFamily="34" charset="0"/>
              </a:rPr>
              <a:t>Αρτηριακή πίεση</a:t>
            </a:r>
          </a:p>
          <a:p>
            <a:r>
              <a:rPr lang="el-GR" sz="2000" dirty="0" smtClean="0">
                <a:solidFill>
                  <a:schemeClr val="bg1"/>
                </a:solidFill>
                <a:effectLst>
                  <a:outerShdw blurRad="38100" dist="38100" dir="2700000" algn="tl">
                    <a:srgbClr val="000000">
                      <a:alpha val="43137"/>
                    </a:srgbClr>
                  </a:outerShdw>
                </a:effectLst>
                <a:latin typeface="Bahnschrift Light" pitchFamily="34" charset="0"/>
              </a:rPr>
              <a:t>Ορισμός της τονομετρίας</a:t>
            </a:r>
          </a:p>
          <a:p>
            <a:r>
              <a:rPr lang="el-GR" sz="2000" dirty="0" smtClean="0">
                <a:solidFill>
                  <a:schemeClr val="bg1"/>
                </a:solidFill>
                <a:effectLst>
                  <a:outerShdw blurRad="38100" dist="38100" dir="2700000" algn="tl">
                    <a:srgbClr val="000000">
                      <a:alpha val="43137"/>
                    </a:srgbClr>
                  </a:outerShdw>
                </a:effectLst>
                <a:latin typeface="Bahnschrift Light" pitchFamily="34" charset="0"/>
              </a:rPr>
              <a:t>Αισθητήρες </a:t>
            </a:r>
            <a:r>
              <a:rPr lang="en-US" sz="2000" dirty="0" smtClean="0">
                <a:solidFill>
                  <a:schemeClr val="bg1"/>
                </a:solidFill>
                <a:effectLst>
                  <a:outerShdw blurRad="38100" dist="38100" dir="2700000" algn="tl">
                    <a:srgbClr val="000000">
                      <a:alpha val="43137"/>
                    </a:srgbClr>
                  </a:outerShdw>
                </a:effectLst>
                <a:latin typeface="Bahnschrift Light" pitchFamily="34" charset="0"/>
              </a:rPr>
              <a:t>/</a:t>
            </a:r>
            <a:r>
              <a:rPr lang="el-GR" sz="2000" dirty="0" smtClean="0">
                <a:solidFill>
                  <a:schemeClr val="bg1"/>
                </a:solidFill>
                <a:effectLst>
                  <a:outerShdw blurRad="38100" dist="38100" dir="2700000" algn="tl">
                    <a:srgbClr val="000000">
                      <a:alpha val="43137"/>
                    </a:srgbClr>
                  </a:outerShdw>
                </a:effectLst>
                <a:latin typeface="Bahnschrift Light" pitchFamily="34" charset="0"/>
              </a:rPr>
              <a:t> </a:t>
            </a:r>
            <a:r>
              <a:rPr lang="en-US" sz="2000" dirty="0" smtClean="0">
                <a:solidFill>
                  <a:schemeClr val="bg1"/>
                </a:solidFill>
                <a:effectLst>
                  <a:outerShdw blurRad="38100" dist="38100" dir="2700000" algn="tl">
                    <a:srgbClr val="000000">
                      <a:alpha val="43137"/>
                    </a:srgbClr>
                  </a:outerShdw>
                </a:effectLst>
                <a:latin typeface="Bahnschrift Light" pitchFamily="34" charset="0"/>
              </a:rPr>
              <a:t>SEN0294</a:t>
            </a:r>
          </a:p>
          <a:p>
            <a:r>
              <a:rPr lang="el-GR" sz="2000" dirty="0" smtClean="0">
                <a:solidFill>
                  <a:schemeClr val="bg1"/>
                </a:solidFill>
                <a:effectLst>
                  <a:outerShdw blurRad="38100" dist="38100" dir="2700000" algn="tl">
                    <a:srgbClr val="000000">
                      <a:alpha val="43137"/>
                    </a:srgbClr>
                  </a:outerShdw>
                </a:effectLst>
                <a:latin typeface="Bahnschrift Light" pitchFamily="34" charset="0"/>
              </a:rPr>
              <a:t>Επιλογή κυκλώματος και υλοποίηση</a:t>
            </a:r>
          </a:p>
          <a:p>
            <a:r>
              <a:rPr lang="el-GR" sz="2000" dirty="0" smtClean="0">
                <a:solidFill>
                  <a:schemeClr val="bg1"/>
                </a:solidFill>
                <a:effectLst>
                  <a:outerShdw blurRad="38100" dist="38100" dir="2700000" algn="tl">
                    <a:srgbClr val="000000">
                      <a:alpha val="43137"/>
                    </a:srgbClr>
                  </a:outerShdw>
                </a:effectLst>
                <a:latin typeface="Bahnschrift Light" pitchFamily="34" charset="0"/>
              </a:rPr>
              <a:t>Αποτελέσματα</a:t>
            </a:r>
            <a:endParaRPr lang="en-US" sz="2000" dirty="0" smtClean="0">
              <a:solidFill>
                <a:schemeClr val="bg1"/>
              </a:solidFill>
              <a:effectLst>
                <a:outerShdw blurRad="38100" dist="38100" dir="2700000" algn="tl">
                  <a:srgbClr val="000000">
                    <a:alpha val="43137"/>
                  </a:srgbClr>
                </a:outerShdw>
              </a:effectLst>
              <a:latin typeface="Bahnschrift Light" pitchFamily="34" charset="0"/>
            </a:endParaRPr>
          </a:p>
          <a:p>
            <a:r>
              <a:rPr lang="en-US" sz="2000" dirty="0" smtClean="0">
                <a:solidFill>
                  <a:schemeClr val="bg1"/>
                </a:solidFill>
                <a:effectLst>
                  <a:outerShdw blurRad="38100" dist="38100" dir="2700000" algn="tl">
                    <a:srgbClr val="000000">
                      <a:alpha val="43137"/>
                    </a:srgbClr>
                  </a:outerShdw>
                </a:effectLst>
                <a:latin typeface="Bahnschrift Light" pitchFamily="34" charset="0"/>
              </a:rPr>
              <a:t>3D printed </a:t>
            </a:r>
            <a:r>
              <a:rPr lang="el-GR" sz="2000" dirty="0" smtClean="0">
                <a:solidFill>
                  <a:schemeClr val="bg1"/>
                </a:solidFill>
                <a:effectLst>
                  <a:outerShdw blurRad="38100" dist="38100" dir="2700000" algn="tl">
                    <a:srgbClr val="000000">
                      <a:alpha val="43137"/>
                    </a:srgbClr>
                  </a:outerShdw>
                </a:effectLst>
                <a:latin typeface="Bahnschrift Light" pitchFamily="34" charset="0"/>
              </a:rPr>
              <a:t>αντικείμενο</a:t>
            </a:r>
          </a:p>
          <a:p>
            <a:r>
              <a:rPr lang="el-GR" sz="2000" dirty="0" smtClean="0">
                <a:solidFill>
                  <a:schemeClr val="bg1"/>
                </a:solidFill>
                <a:effectLst>
                  <a:outerShdw blurRad="38100" dist="38100" dir="2700000" algn="tl">
                    <a:srgbClr val="000000">
                      <a:alpha val="43137"/>
                    </a:srgbClr>
                  </a:outerShdw>
                </a:effectLst>
                <a:latin typeface="Bahnschrift Light" pitchFamily="34" charset="0"/>
              </a:rPr>
              <a:t>Προβλήματα / Πιθανές βελτιώσεις </a:t>
            </a:r>
          </a:p>
          <a:p>
            <a:r>
              <a:rPr lang="el-GR" dirty="0" smtClean="0">
                <a:solidFill>
                  <a:schemeClr val="bg1"/>
                </a:solidFill>
                <a:effectLst>
                  <a:outerShdw blurRad="38100" dist="38100" dir="2700000" algn="tl">
                    <a:srgbClr val="000000">
                      <a:alpha val="43137"/>
                    </a:srgbClr>
                  </a:outerShdw>
                </a:effectLst>
                <a:latin typeface="Bahnschrift Light" pitchFamily="34" charset="0"/>
              </a:rPr>
              <a:t>Επίλογος</a:t>
            </a:r>
            <a:endParaRPr lang="en-US" dirty="0" smtClean="0">
              <a:solidFill>
                <a:schemeClr val="bg1"/>
              </a:solidFill>
              <a:effectLst>
                <a:outerShdw blurRad="38100" dist="38100" dir="2700000" algn="tl">
                  <a:srgbClr val="000000">
                    <a:alpha val="43137"/>
                  </a:srgbClr>
                </a:outerShdw>
              </a:effectLst>
              <a:latin typeface="Bahnschrift Light" pitchFamily="34" charset="0"/>
            </a:endParaRPr>
          </a:p>
          <a:p>
            <a:pPr marL="0" indent="0">
              <a:buNone/>
            </a:pPr>
            <a:endParaRPr lang="el-GR" sz="2000" dirty="0" smtClean="0">
              <a:solidFill>
                <a:schemeClr val="bg1"/>
              </a:solidFill>
              <a:effectLst>
                <a:outerShdw blurRad="38100" dist="38100" dir="2700000" algn="tl">
                  <a:srgbClr val="000000">
                    <a:alpha val="43137"/>
                  </a:srgbClr>
                </a:outerShdw>
              </a:effectLst>
              <a:latin typeface="Bahnschrift Light" pitchFamily="34" charset="0"/>
            </a:endParaRPr>
          </a:p>
          <a:p>
            <a:endParaRPr lang="el-GR" dirty="0" smtClean="0">
              <a:solidFill>
                <a:schemeClr val="bg1"/>
              </a:solidFill>
              <a:latin typeface="Bahnschrift Light" pitchFamily="34" charset="0"/>
            </a:endParaRPr>
          </a:p>
          <a:p>
            <a:endParaRPr lang="el-GR" dirty="0" smtClean="0">
              <a:solidFill>
                <a:schemeClr val="bg1"/>
              </a:solidFill>
              <a:latin typeface="Bahnschrift Light" pitchFamily="34" charset="0"/>
            </a:endParaRPr>
          </a:p>
          <a:p>
            <a:endParaRPr lang="el-GR" dirty="0" smtClean="0">
              <a:solidFill>
                <a:schemeClr val="bg1"/>
              </a:solidFill>
              <a:latin typeface="Bahnschrift Light" pitchFamily="34" charset="0"/>
            </a:endParaRPr>
          </a:p>
          <a:p>
            <a:endParaRPr lang="el-GR" dirty="0" smtClean="0">
              <a:solidFill>
                <a:schemeClr val="bg1"/>
              </a:solidFill>
              <a:latin typeface="Bahnschrift Light" pitchFamily="34" charset="0"/>
            </a:endParaRPr>
          </a:p>
          <a:p>
            <a:endParaRPr lang="el-GR" dirty="0" smtClean="0">
              <a:solidFill>
                <a:schemeClr val="bg1"/>
              </a:solidFill>
              <a:latin typeface="Bahnschrift Light" pitchFamily="34" charset="0"/>
            </a:endParaRPr>
          </a:p>
          <a:p>
            <a:endParaRPr lang="el-GR" dirty="0" smtClean="0">
              <a:solidFill>
                <a:schemeClr val="bg1"/>
              </a:solidFill>
              <a:latin typeface="Bahnschrift Light" pitchFamily="34" charset="0"/>
            </a:endParaRPr>
          </a:p>
          <a:p>
            <a:endParaRPr lang="en-US" dirty="0">
              <a:solidFill>
                <a:schemeClr val="bg1"/>
              </a:solidFill>
              <a:latin typeface="Bahnschrift Light" pitchFamily="34" charset="0"/>
            </a:endParaRP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D29B5-1B58-809F-FEA7-B82105E94664}"/>
              </a:ext>
            </a:extLst>
          </p:cNvPr>
          <p:cNvSpPr>
            <a:spLocks noGrp="1"/>
          </p:cNvSpPr>
          <p:nvPr>
            <p:ph type="title"/>
          </p:nvPr>
        </p:nvSpPr>
        <p:spPr>
          <a:xfrm>
            <a:off x="6242685" y="3375842"/>
            <a:ext cx="4939666" cy="2542810"/>
          </a:xfrm>
        </p:spPr>
        <p:txBody>
          <a:bodyPr/>
          <a:lstStyle/>
          <a:p>
            <a:r>
              <a:rPr lang="el-GR" sz="4000" dirty="0" smtClean="0">
                <a:effectLst>
                  <a:outerShdw blurRad="38100" dist="38100" dir="2700000" algn="tl">
                    <a:srgbClr val="000000">
                      <a:alpha val="43137"/>
                    </a:srgbClr>
                  </a:outerShdw>
                </a:effectLst>
                <a:latin typeface="Bahnschrift Light" pitchFamily="34" charset="0"/>
              </a:rPr>
              <a:t>Εισαγωγή</a:t>
            </a:r>
            <a:endParaRPr lang="en-US" sz="4000" dirty="0">
              <a:effectLst>
                <a:outerShdw blurRad="38100" dist="38100" dir="2700000" algn="tl">
                  <a:srgbClr val="000000">
                    <a:alpha val="43137"/>
                  </a:srgbClr>
                </a:outerShdw>
              </a:effectLst>
              <a:latin typeface="Bahnschrift Light" pitchFamily="34" charset="0"/>
            </a:endParaRPr>
          </a:p>
        </p:txBody>
      </p:sp>
      <p:sp>
        <p:nvSpPr>
          <p:cNvPr id="3" name="Content Placeholder 2">
            <a:extLst>
              <a:ext uri="{FF2B5EF4-FFF2-40B4-BE49-F238E27FC236}">
                <a16:creationId xmlns:a16="http://schemas.microsoft.com/office/drawing/2014/main" xmlns="" id="{8B599B60-BF79-A832-6AD4-6C6FC6CE4317}"/>
              </a:ext>
            </a:extLst>
          </p:cNvPr>
          <p:cNvSpPr>
            <a:spLocks noGrp="1"/>
          </p:cNvSpPr>
          <p:nvPr>
            <p:ph sz="quarter" idx="15"/>
          </p:nvPr>
        </p:nvSpPr>
        <p:spPr>
          <a:xfrm>
            <a:off x="432435" y="2609851"/>
            <a:ext cx="5198269" cy="3800474"/>
          </a:xfrm>
        </p:spPr>
        <p:txBody>
          <a:bodyPr>
            <a:normAutofit/>
          </a:bodyPr>
          <a:lstStyle/>
          <a:p>
            <a:r>
              <a:rPr lang="el-GR" dirty="0" smtClean="0">
                <a:latin typeface="Bahnschrift Light" pitchFamily="34" charset="0"/>
              </a:rPr>
              <a:t>Με τις καρδιοαγγειακές ασθένειες να παρουσιάζουν ολοένα και μεγαλύτερο κίνδυνο στην καθημερινότητα του ανθρώπου ,γίνεται επιτακτική η ανάγκη για αξιόπιστους και συνεχείς τρόπους παρακολούθησης της πίεσης του αίματος με σκοπό την γρήγορη ανίχνευση,πρόληψη και αντιμετώπιση. Πλέον με την εξέλιξη της επιστήμης των ηλεκτρονικών οι συμβατικοί τρόποι ανίχνευσης της πίεσης του αίματος</a:t>
            </a:r>
            <a:r>
              <a:rPr lang="en-US" dirty="0" smtClean="0">
                <a:latin typeface="Bahnschrift Light" pitchFamily="34" charset="0"/>
              </a:rPr>
              <a:t> </a:t>
            </a:r>
            <a:r>
              <a:rPr lang="el-GR" dirty="0" smtClean="0">
                <a:latin typeface="Bahnschrift Light" pitchFamily="34" charset="0"/>
              </a:rPr>
              <a:t>αντικαθίστανται απο καινοτόμες ιδέες και μεθόδους. Μια απο αυτές είναι και η μέθοδος της τονομετρίας.</a:t>
            </a:r>
          </a:p>
        </p:txBody>
      </p:sp>
    </p:spTree>
    <p:extLst>
      <p:ext uri="{BB962C8B-B14F-4D97-AF65-F5344CB8AC3E}">
        <p14:creationId xmlns:p14="http://schemas.microsoft.com/office/powerpoint/2010/main" val="308822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8CE60-587E-1D5C-8B50-ED3441BA49CE}"/>
              </a:ext>
            </a:extLst>
          </p:cNvPr>
          <p:cNvSpPr>
            <a:spLocks noGrp="1"/>
          </p:cNvSpPr>
          <p:nvPr>
            <p:ph type="ctrTitle"/>
          </p:nvPr>
        </p:nvSpPr>
        <p:spPr>
          <a:xfrm>
            <a:off x="6299835" y="430529"/>
            <a:ext cx="5486400" cy="3291840"/>
          </a:xfrm>
        </p:spPr>
        <p:txBody>
          <a:bodyPr/>
          <a:lstStyle/>
          <a:p>
            <a:r>
              <a:rPr lang="el-GR" sz="4400" dirty="0" smtClean="0">
                <a:latin typeface="Bahnschrift Light Condensed" pitchFamily="34" charset="0"/>
              </a:rPr>
              <a:t>Αρτηριακή πίεση</a:t>
            </a:r>
            <a:endParaRPr lang="en-US" sz="4400" dirty="0">
              <a:latin typeface="Bahnschrift Light Condensed" pitchFamily="34" charset="0"/>
            </a:endParaRPr>
          </a:p>
        </p:txBody>
      </p:sp>
      <p:sp>
        <p:nvSpPr>
          <p:cNvPr id="3" name="Text Placeholder 2">
            <a:extLst>
              <a:ext uri="{FF2B5EF4-FFF2-40B4-BE49-F238E27FC236}">
                <a16:creationId xmlns:a16="http://schemas.microsoft.com/office/drawing/2014/main" xmlns="" id="{0E02AE9C-BA1D-195E-3B93-A5A0CC03D8F3}"/>
              </a:ext>
            </a:extLst>
          </p:cNvPr>
          <p:cNvSpPr>
            <a:spLocks noGrp="1"/>
          </p:cNvSpPr>
          <p:nvPr>
            <p:ph type="body" sz="quarter" idx="11"/>
          </p:nvPr>
        </p:nvSpPr>
        <p:spPr>
          <a:xfrm>
            <a:off x="6299835" y="4568601"/>
            <a:ext cx="5486400" cy="1956024"/>
          </a:xfrm>
        </p:spPr>
        <p:txBody>
          <a:bodyPr/>
          <a:lstStyle/>
          <a:p>
            <a:pPr marL="342900" indent="-342900">
              <a:buFont typeface="Arial" pitchFamily="34" charset="0"/>
              <a:buChar char="•"/>
            </a:pPr>
            <a:r>
              <a:rPr lang="el-GR" dirty="0" smtClean="0">
                <a:solidFill>
                  <a:schemeClr val="bg1"/>
                </a:solidFill>
                <a:latin typeface="Bahnschrift Light" pitchFamily="34" charset="0"/>
              </a:rPr>
              <a:t>Είναι η πίεση που ασκεί το αίμα στα τοιχώματα της αρτηρίας.</a:t>
            </a:r>
          </a:p>
          <a:p>
            <a:pPr marL="342900" indent="-342900">
              <a:buFont typeface="Arial" pitchFamily="34" charset="0"/>
              <a:buChar char="•"/>
            </a:pPr>
            <a:r>
              <a:rPr lang="el-GR" dirty="0" smtClean="0">
                <a:solidFill>
                  <a:schemeClr val="bg1"/>
                </a:solidFill>
                <a:latin typeface="Bahnschrift Light" pitchFamily="34" charset="0"/>
              </a:rPr>
              <a:t>Είναι παλμική</a:t>
            </a:r>
          </a:p>
          <a:p>
            <a:pPr marL="342900" indent="-342900">
              <a:buFont typeface="Arial" pitchFamily="34" charset="0"/>
              <a:buChar char="•"/>
            </a:pPr>
            <a:r>
              <a:rPr lang="el-GR" dirty="0" smtClean="0">
                <a:solidFill>
                  <a:schemeClr val="bg1"/>
                </a:solidFill>
                <a:latin typeface="Bahnschrift Light" pitchFamily="34" charset="0"/>
              </a:rPr>
              <a:t>Συστολική </a:t>
            </a:r>
            <a:r>
              <a:rPr lang="en-US" dirty="0" smtClean="0">
                <a:solidFill>
                  <a:schemeClr val="bg1"/>
                </a:solidFill>
                <a:latin typeface="Bahnschrift Light" pitchFamily="34" charset="0"/>
              </a:rPr>
              <a:t>&lt;</a:t>
            </a:r>
            <a:r>
              <a:rPr lang="el-GR" dirty="0" smtClean="0">
                <a:solidFill>
                  <a:schemeClr val="bg1"/>
                </a:solidFill>
                <a:latin typeface="Bahnschrift Light" pitchFamily="34" charset="0"/>
              </a:rPr>
              <a:t>=120</a:t>
            </a:r>
            <a:r>
              <a:rPr lang="en-US" dirty="0" smtClean="0">
                <a:solidFill>
                  <a:schemeClr val="bg1"/>
                </a:solidFill>
                <a:latin typeface="Bahnschrift Light" pitchFamily="34" charset="0"/>
              </a:rPr>
              <a:t>mmHg,</a:t>
            </a:r>
            <a:r>
              <a:rPr lang="el-GR" dirty="0" smtClean="0">
                <a:solidFill>
                  <a:schemeClr val="bg1"/>
                </a:solidFill>
                <a:latin typeface="Bahnschrift Light" pitchFamily="34" charset="0"/>
              </a:rPr>
              <a:t> Διαστολική &lt;=80</a:t>
            </a:r>
            <a:r>
              <a:rPr lang="en-US" dirty="0" smtClean="0">
                <a:solidFill>
                  <a:schemeClr val="bg1"/>
                </a:solidFill>
                <a:latin typeface="Bahnschrift Light" pitchFamily="34" charset="0"/>
              </a:rPr>
              <a:t>mmHg. </a:t>
            </a:r>
            <a:endParaRPr lang="en-US" dirty="0">
              <a:solidFill>
                <a:schemeClr val="bg1"/>
              </a:solidFill>
              <a:latin typeface="Bahnschrift Light" pitchFamily="34" charset="0"/>
            </a:endParaRPr>
          </a:p>
        </p:txBody>
      </p:sp>
      <p:pic>
        <p:nvPicPr>
          <p:cNvPr id="13" name="Picture Placeholder 12"/>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9102" b="9102"/>
          <a:stretch>
            <a:fillRect/>
          </a:stretch>
        </p:blipFill>
        <p:spPr>
          <a:xfrm>
            <a:off x="0" y="0"/>
            <a:ext cx="5791200" cy="6869112"/>
          </a:xfrm>
        </p:spPr>
      </p:pic>
    </p:spTree>
    <p:extLst>
      <p:ext uri="{BB962C8B-B14F-4D97-AF65-F5344CB8AC3E}">
        <p14:creationId xmlns:p14="http://schemas.microsoft.com/office/powerpoint/2010/main" val="1440871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94360" y="102875"/>
            <a:ext cx="10873740" cy="1680205"/>
          </a:xfrm>
        </p:spPr>
        <p:txBody>
          <a:bodyPr/>
          <a:lstStyle/>
          <a:p>
            <a:r>
              <a:rPr lang="el-GR" sz="4000" dirty="0" smtClean="0">
                <a:effectLst>
                  <a:outerShdw blurRad="38100" dist="38100" dir="2700000" algn="tl">
                    <a:srgbClr val="000000">
                      <a:alpha val="43137"/>
                    </a:srgbClr>
                  </a:outerShdw>
                </a:effectLst>
                <a:latin typeface="Bahnschrift Light" pitchFamily="34" charset="0"/>
              </a:rPr>
              <a:t>Τονομετρία</a:t>
            </a:r>
            <a:endParaRPr lang="en-US" sz="4000" dirty="0">
              <a:effectLst>
                <a:outerShdw blurRad="38100" dist="38100" dir="2700000" algn="tl">
                  <a:srgbClr val="000000">
                    <a:alpha val="43137"/>
                  </a:srgbClr>
                </a:outerShdw>
              </a:effectLst>
              <a:latin typeface="Bahnschrift Light" pitchFamily="34"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2257424" y="2041481"/>
            <a:ext cx="5800725" cy="4190689"/>
          </a:xfrm>
        </p:spPr>
        <p:txBody>
          <a:bodyPr>
            <a:normAutofit lnSpcReduction="10000"/>
          </a:bodyPr>
          <a:lstStyle/>
          <a:p>
            <a:endParaRPr lang="en-US" dirty="0"/>
          </a:p>
          <a:p>
            <a:pPr algn="just"/>
            <a:r>
              <a:rPr lang="el-GR" sz="2400" dirty="0" smtClean="0">
                <a:latin typeface="Bahnschrift Light" pitchFamily="34" charset="0"/>
              </a:rPr>
              <a:t> </a:t>
            </a:r>
            <a:r>
              <a:rPr lang="el-GR" sz="2400" b="1" dirty="0" smtClean="0">
                <a:latin typeface="Bahnschrift Light" pitchFamily="34" charset="0"/>
              </a:rPr>
              <a:t>Είναι η μέθοδος μέτρησης πίεσης,με με την οποία η αρτηρία πιέζεται έως ότου να γίνει επίπεδη.  </a:t>
            </a:r>
          </a:p>
          <a:p>
            <a:pPr algn="just"/>
            <a:r>
              <a:rPr lang="el-GR" sz="2400" b="1" dirty="0" smtClean="0">
                <a:latin typeface="Bahnschrift Light" pitchFamily="34" charset="0"/>
              </a:rPr>
              <a:t>Η δύναμη </a:t>
            </a:r>
            <a:r>
              <a:rPr lang="en-US" sz="2400" b="1" dirty="0" smtClean="0">
                <a:latin typeface="Bahnschrift Light" pitchFamily="34" charset="0"/>
              </a:rPr>
              <a:t>F</a:t>
            </a:r>
            <a:r>
              <a:rPr lang="el-GR" sz="2400" b="1" dirty="0" smtClean="0">
                <a:latin typeface="Bahnschrift Light" pitchFamily="34" charset="0"/>
              </a:rPr>
              <a:t> που ασκείται απο τον αισθητήρα στην αρτηρία</a:t>
            </a:r>
            <a:r>
              <a:rPr lang="en-US" sz="2400" b="1" dirty="0" smtClean="0">
                <a:latin typeface="Bahnschrift Light" pitchFamily="34" charset="0"/>
              </a:rPr>
              <a:t> </a:t>
            </a:r>
            <a:r>
              <a:rPr lang="el-GR" sz="2400" b="1" dirty="0" smtClean="0">
                <a:latin typeface="Bahnschrift Light" pitchFamily="34" charset="0"/>
              </a:rPr>
              <a:t>θα είναι ίση με την πίεση </a:t>
            </a:r>
            <a:r>
              <a:rPr lang="en-US" sz="2400" b="1" dirty="0" smtClean="0">
                <a:latin typeface="Bahnschrift Light" pitchFamily="34" charset="0"/>
              </a:rPr>
              <a:t>P</a:t>
            </a:r>
            <a:r>
              <a:rPr lang="el-GR" sz="2400" b="1" dirty="0" smtClean="0">
                <a:latin typeface="Bahnschrift Light" pitchFamily="34" charset="0"/>
              </a:rPr>
              <a:t>.</a:t>
            </a:r>
            <a:endParaRPr lang="en-US" sz="2400" b="1" dirty="0" smtClean="0">
              <a:latin typeface="Bahnschrift Light" pitchFamily="34" charset="0"/>
            </a:endParaRPr>
          </a:p>
          <a:p>
            <a:pPr algn="just"/>
            <a:r>
              <a:rPr lang="el-GR" sz="2400" b="1" dirty="0" smtClean="0">
                <a:latin typeface="Bahnschrift Light" pitchFamily="34" charset="0"/>
              </a:rPr>
              <a:t>Η ευστοχία της μεθόδου εξαρτάται απο την σωστή τοποθέτηση του αισθητήρα και της κατάλληλης δύναμης που θα ασκηθεί στον αισθητήρα.</a:t>
            </a:r>
            <a:endParaRPr lang="en-US" sz="2400" b="1" dirty="0">
              <a:latin typeface="Bahnschrift Light" pitchFamily="34" charset="0"/>
            </a:endParaRPr>
          </a:p>
        </p:txBody>
      </p:sp>
      <p:grpSp>
        <p:nvGrpSpPr>
          <p:cNvPr id="19"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0" y="209550"/>
            <a:ext cx="4267200" cy="2819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677" y="3428999"/>
            <a:ext cx="2657846" cy="2981741"/>
          </a:xfrm>
          <a:prstGeom prst="rect">
            <a:avLst/>
          </a:prstGeom>
        </p:spPr>
      </p:pic>
    </p:spTree>
    <p:extLst>
      <p:ext uri="{BB962C8B-B14F-4D97-AF65-F5344CB8AC3E}">
        <p14:creationId xmlns:p14="http://schemas.microsoft.com/office/powerpoint/2010/main" val="3200312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346ED-721D-85EE-2F1B-A31D0912DE29}"/>
              </a:ext>
            </a:extLst>
          </p:cNvPr>
          <p:cNvSpPr>
            <a:spLocks noGrp="1"/>
          </p:cNvSpPr>
          <p:nvPr>
            <p:ph type="title"/>
          </p:nvPr>
        </p:nvSpPr>
        <p:spPr>
          <a:xfrm>
            <a:off x="594360" y="278129"/>
            <a:ext cx="9778365" cy="1494596"/>
          </a:xfrm>
        </p:spPr>
        <p:txBody>
          <a:bodyPr/>
          <a:lstStyle/>
          <a:p>
            <a:r>
              <a:rPr lang="el-GR" sz="4000" dirty="0" smtClean="0">
                <a:effectLst>
                  <a:outerShdw blurRad="38100" dist="38100" dir="2700000" algn="tl">
                    <a:srgbClr val="000000">
                      <a:alpha val="43137"/>
                    </a:srgbClr>
                  </a:outerShdw>
                </a:effectLst>
                <a:latin typeface="Bahnschrift Light" pitchFamily="34" charset="0"/>
              </a:rPr>
              <a:t>Αισθητήρες</a:t>
            </a:r>
            <a:endParaRPr lang="en-US" sz="4000" dirty="0">
              <a:effectLst>
                <a:outerShdw blurRad="38100" dist="38100" dir="2700000" algn="tl">
                  <a:srgbClr val="000000">
                    <a:alpha val="43137"/>
                  </a:srgbClr>
                </a:outerShdw>
              </a:effectLst>
              <a:latin typeface="Bahnschrift Light" pitchFamily="34" charset="0"/>
            </a:endParaRPr>
          </a:p>
        </p:txBody>
      </p:sp>
      <p:graphicFrame>
        <p:nvGraphicFramePr>
          <p:cNvPr id="5" name="Diagram 4"/>
          <p:cNvGraphicFramePr/>
          <p:nvPr>
            <p:extLst>
              <p:ext uri="{D42A27DB-BD31-4B8C-83A1-F6EECF244321}">
                <p14:modId xmlns:p14="http://schemas.microsoft.com/office/powerpoint/2010/main" val="4180264458"/>
              </p:ext>
            </p:extLst>
          </p:nvPr>
        </p:nvGraphicFramePr>
        <p:xfrm>
          <a:off x="1270000" y="2371725"/>
          <a:ext cx="9721850" cy="3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8484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346ED-721D-85EE-2F1B-A31D0912DE29}"/>
              </a:ext>
            </a:extLst>
          </p:cNvPr>
          <p:cNvSpPr>
            <a:spLocks noGrp="1"/>
          </p:cNvSpPr>
          <p:nvPr>
            <p:ph type="title"/>
          </p:nvPr>
        </p:nvSpPr>
        <p:spPr>
          <a:xfrm>
            <a:off x="594360" y="278129"/>
            <a:ext cx="9778365" cy="1494596"/>
          </a:xfrm>
        </p:spPr>
        <p:txBody>
          <a:bodyPr/>
          <a:lstStyle/>
          <a:p>
            <a:r>
              <a:rPr lang="el-GR" sz="4000" dirty="0" smtClean="0">
                <a:effectLst>
                  <a:outerShdw blurRad="38100" dist="38100" dir="2700000" algn="tl">
                    <a:srgbClr val="000000">
                      <a:alpha val="43137"/>
                    </a:srgbClr>
                  </a:outerShdw>
                </a:effectLst>
                <a:latin typeface="Bahnschrift Light" pitchFamily="34" charset="0"/>
              </a:rPr>
              <a:t>Αισθητήρες</a:t>
            </a:r>
            <a:endParaRPr lang="en-US" sz="4000" dirty="0">
              <a:effectLst>
                <a:outerShdw blurRad="38100" dist="38100" dir="2700000" algn="tl">
                  <a:srgbClr val="000000">
                    <a:alpha val="43137"/>
                  </a:srgbClr>
                </a:outerShdw>
              </a:effectLst>
              <a:latin typeface="Bahnschrift Light" pitchFamily="34" charset="0"/>
            </a:endParaRPr>
          </a:p>
        </p:txBody>
      </p:sp>
      <p:graphicFrame>
        <p:nvGraphicFramePr>
          <p:cNvPr id="5" name="Diagram 4"/>
          <p:cNvGraphicFramePr/>
          <p:nvPr>
            <p:extLst>
              <p:ext uri="{D42A27DB-BD31-4B8C-83A1-F6EECF244321}">
                <p14:modId xmlns:p14="http://schemas.microsoft.com/office/powerpoint/2010/main" val="407238659"/>
              </p:ext>
            </p:extLst>
          </p:nvPr>
        </p:nvGraphicFramePr>
        <p:xfrm>
          <a:off x="1441450" y="2352675"/>
          <a:ext cx="9721850" cy="3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7979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59DC4-8B30-98A0-5BAB-C78BA4A4AD55}"/>
              </a:ext>
            </a:extLst>
          </p:cNvPr>
          <p:cNvSpPr>
            <a:spLocks noGrp="1"/>
          </p:cNvSpPr>
          <p:nvPr>
            <p:ph type="title"/>
          </p:nvPr>
        </p:nvSpPr>
        <p:spPr>
          <a:xfrm>
            <a:off x="594360" y="198408"/>
            <a:ext cx="10972800" cy="1574317"/>
          </a:xfrm>
        </p:spPr>
        <p:txBody>
          <a:bodyPr/>
          <a:lstStyle/>
          <a:p>
            <a:r>
              <a:rPr lang="en-US" sz="4000" dirty="0" smtClean="0">
                <a:latin typeface="Bahnschrift Light" pitchFamily="34" charset="0"/>
              </a:rPr>
              <a:t>SEN0294</a:t>
            </a:r>
            <a:endParaRPr lang="en-US" sz="4000" dirty="0">
              <a:latin typeface="Bahnschrift Light" pitchFamily="34" charset="0"/>
            </a:endParaRPr>
          </a:p>
        </p:txBody>
      </p:sp>
      <p:sp>
        <p:nvSpPr>
          <p:cNvPr id="3" name="Content Placeholder 2">
            <a:extLst>
              <a:ext uri="{FF2B5EF4-FFF2-40B4-BE49-F238E27FC236}">
                <a16:creationId xmlns:a16="http://schemas.microsoft.com/office/drawing/2014/main" xmlns="" id="{4096FB3A-B62C-3DAB-4FD1-B4EBDD650AEF}"/>
              </a:ext>
            </a:extLst>
          </p:cNvPr>
          <p:cNvSpPr>
            <a:spLocks noGrp="1"/>
          </p:cNvSpPr>
          <p:nvPr>
            <p:ph sz="quarter" idx="13"/>
          </p:nvPr>
        </p:nvSpPr>
        <p:spPr>
          <a:xfrm>
            <a:off x="4114800" y="2762250"/>
            <a:ext cx="2623927" cy="3178370"/>
          </a:xfrm>
        </p:spPr>
        <p:txBody>
          <a:bodyPr>
            <a:normAutofit/>
          </a:bodyPr>
          <a:lstStyle/>
          <a:p>
            <a:pPr lvl="1"/>
            <a:r>
              <a:rPr lang="el-GR" sz="1600" b="1" dirty="0" smtClean="0">
                <a:effectLst>
                  <a:outerShdw blurRad="38100" dist="38100" dir="2700000" algn="tl">
                    <a:srgbClr val="000000">
                      <a:alpha val="43137"/>
                    </a:srgbClr>
                  </a:outerShdw>
                </a:effectLst>
                <a:latin typeface="Bahnschrift Light" pitchFamily="34" charset="0"/>
              </a:rPr>
              <a:t>Πάχος:0,4</a:t>
            </a:r>
            <a:r>
              <a:rPr lang="en-US" sz="1600" b="1" dirty="0" smtClean="0">
                <a:effectLst>
                  <a:outerShdw blurRad="38100" dist="38100" dir="2700000" algn="tl">
                    <a:srgbClr val="000000">
                      <a:alpha val="43137"/>
                    </a:srgbClr>
                  </a:outerShdw>
                </a:effectLst>
                <a:latin typeface="Bahnschrift Light" pitchFamily="34" charset="0"/>
              </a:rPr>
              <a:t>mm</a:t>
            </a:r>
          </a:p>
          <a:p>
            <a:pPr lvl="1"/>
            <a:r>
              <a:rPr lang="el-GR" sz="1600" b="1" dirty="0" smtClean="0">
                <a:effectLst>
                  <a:outerShdw blurRad="38100" dist="38100" dir="2700000" algn="tl">
                    <a:srgbClr val="000000">
                      <a:alpha val="43137"/>
                    </a:srgbClr>
                  </a:outerShdw>
                </a:effectLst>
                <a:latin typeface="Bahnschrift Light" pitchFamily="34" charset="0"/>
              </a:rPr>
              <a:t>Εύρος μέτρησης πίεσης:20</a:t>
            </a:r>
            <a:r>
              <a:rPr lang="en-US" sz="1600" b="1" dirty="0" smtClean="0">
                <a:effectLst>
                  <a:outerShdw blurRad="38100" dist="38100" dir="2700000" algn="tl">
                    <a:srgbClr val="000000">
                      <a:alpha val="43137"/>
                    </a:srgbClr>
                  </a:outerShdw>
                </a:effectLst>
                <a:latin typeface="Bahnschrift Light" pitchFamily="34" charset="0"/>
              </a:rPr>
              <a:t>g~6kg</a:t>
            </a:r>
          </a:p>
          <a:p>
            <a:pPr lvl="1"/>
            <a:r>
              <a:rPr lang="el-GR" sz="1600" b="1" dirty="0" smtClean="0">
                <a:effectLst>
                  <a:outerShdw blurRad="38100" dist="38100" dir="2700000" algn="tl">
                    <a:srgbClr val="000000">
                      <a:alpha val="43137"/>
                    </a:srgbClr>
                  </a:outerShdw>
                </a:effectLst>
                <a:latin typeface="Bahnschrift Light" pitchFamily="34" charset="0"/>
              </a:rPr>
              <a:t>Αρχική αντίσταση: &gt;10</a:t>
            </a:r>
            <a:r>
              <a:rPr lang="en-US" sz="1600" b="1" dirty="0" smtClean="0">
                <a:effectLst>
                  <a:outerShdw blurRad="38100" dist="38100" dir="2700000" algn="tl">
                    <a:srgbClr val="000000">
                      <a:alpha val="43137"/>
                    </a:srgbClr>
                  </a:outerShdw>
                </a:effectLst>
                <a:latin typeface="Bahnschrift Light" pitchFamily="34" charset="0"/>
              </a:rPr>
              <a:t>M</a:t>
            </a:r>
            <a:r>
              <a:rPr lang="el-GR" sz="1600" b="1" dirty="0" smtClean="0">
                <a:effectLst>
                  <a:outerShdw blurRad="38100" dist="38100" dir="2700000" algn="tl">
                    <a:srgbClr val="000000">
                      <a:alpha val="43137"/>
                    </a:srgbClr>
                  </a:outerShdw>
                </a:effectLst>
                <a:latin typeface="Bahnschrift Light" pitchFamily="34" charset="0"/>
              </a:rPr>
              <a:t>Ω</a:t>
            </a:r>
          </a:p>
          <a:p>
            <a:pPr lvl="1"/>
            <a:r>
              <a:rPr lang="el-GR" sz="1600" b="1" dirty="0" smtClean="0">
                <a:effectLst>
                  <a:outerShdw blurRad="38100" dist="38100" dir="2700000" algn="tl">
                    <a:srgbClr val="000000">
                      <a:alpha val="43137"/>
                    </a:srgbClr>
                  </a:outerShdw>
                </a:effectLst>
                <a:latin typeface="Bahnschrift Light" pitchFamily="34" charset="0"/>
              </a:rPr>
              <a:t>Χρόνος απόκρισης: </a:t>
            </a:r>
            <a:r>
              <a:rPr lang="en-US" sz="1600" b="1" dirty="0" smtClean="0">
                <a:effectLst>
                  <a:outerShdw blurRad="38100" dist="38100" dir="2700000" algn="tl">
                    <a:srgbClr val="000000">
                      <a:alpha val="43137"/>
                    </a:srgbClr>
                  </a:outerShdw>
                </a:effectLst>
                <a:latin typeface="Bahnschrift Light" pitchFamily="34" charset="0"/>
              </a:rPr>
              <a:t>&lt;</a:t>
            </a:r>
            <a:r>
              <a:rPr lang="el-GR" sz="1600" b="1" dirty="0" smtClean="0">
                <a:effectLst>
                  <a:outerShdw blurRad="38100" dist="38100" dir="2700000" algn="tl">
                    <a:srgbClr val="000000">
                      <a:alpha val="43137"/>
                    </a:srgbClr>
                  </a:outerShdw>
                </a:effectLst>
                <a:latin typeface="Bahnschrift Light" pitchFamily="34" charset="0"/>
              </a:rPr>
              <a:t>10</a:t>
            </a:r>
            <a:r>
              <a:rPr lang="en-US" sz="1600" b="1" dirty="0" err="1" smtClean="0">
                <a:effectLst>
                  <a:outerShdw blurRad="38100" dist="38100" dir="2700000" algn="tl">
                    <a:srgbClr val="000000">
                      <a:alpha val="43137"/>
                    </a:srgbClr>
                  </a:outerShdw>
                </a:effectLst>
                <a:latin typeface="Bahnschrift Light" pitchFamily="34" charset="0"/>
              </a:rPr>
              <a:t>ms</a:t>
            </a:r>
            <a:endParaRPr lang="el-GR" sz="1600" b="1" dirty="0" smtClean="0">
              <a:effectLst>
                <a:outerShdw blurRad="38100" dist="38100" dir="2700000" algn="tl">
                  <a:srgbClr val="000000">
                    <a:alpha val="43137"/>
                  </a:srgbClr>
                </a:outerShdw>
              </a:effectLst>
              <a:latin typeface="Bahnschrift Light" pitchFamily="34" charset="0"/>
            </a:endParaRPr>
          </a:p>
          <a:p>
            <a:pPr lvl="1"/>
            <a:r>
              <a:rPr lang="el-GR" sz="1600" b="1" dirty="0" smtClean="0">
                <a:effectLst>
                  <a:outerShdw blurRad="38100" dist="38100" dir="2700000" algn="tl">
                    <a:srgbClr val="000000">
                      <a:alpha val="43137"/>
                    </a:srgbClr>
                  </a:outerShdw>
                </a:effectLst>
                <a:latin typeface="Bahnschrift Light" pitchFamily="34" charset="0"/>
              </a:rPr>
              <a:t>Θερμοκρασία λειτουργίας: -40⁰</a:t>
            </a:r>
            <a:r>
              <a:rPr lang="en-US" sz="1600" b="1" dirty="0" smtClean="0">
                <a:effectLst>
                  <a:outerShdw blurRad="38100" dist="38100" dir="2700000" algn="tl">
                    <a:srgbClr val="000000">
                      <a:alpha val="43137"/>
                    </a:srgbClr>
                  </a:outerShdw>
                </a:effectLst>
                <a:latin typeface="Bahnschrift Light" pitchFamily="34" charset="0"/>
              </a:rPr>
              <a:t>C</a:t>
            </a:r>
            <a:r>
              <a:rPr lang="el-GR" sz="1600" b="1" dirty="0" smtClean="0">
                <a:effectLst>
                  <a:outerShdw blurRad="38100" dist="38100" dir="2700000" algn="tl">
                    <a:srgbClr val="000000">
                      <a:alpha val="43137"/>
                    </a:srgbClr>
                  </a:outerShdw>
                </a:effectLst>
                <a:latin typeface="Bahnschrift Light" pitchFamily="34" charset="0"/>
              </a:rPr>
              <a:t>~+</a:t>
            </a:r>
            <a:r>
              <a:rPr lang="en-US" sz="1600" b="1" dirty="0" smtClean="0">
                <a:effectLst>
                  <a:outerShdw blurRad="38100" dist="38100" dir="2700000" algn="tl">
                    <a:srgbClr val="000000">
                      <a:alpha val="43137"/>
                    </a:srgbClr>
                  </a:outerShdw>
                </a:effectLst>
                <a:latin typeface="Bahnschrift Light" pitchFamily="34" charset="0"/>
              </a:rPr>
              <a:t>85⁰C</a:t>
            </a:r>
          </a:p>
          <a:p>
            <a:pPr lvl="1"/>
            <a:endParaRPr lang="en-US" sz="1600" b="1" dirty="0">
              <a:effectLst>
                <a:outerShdw blurRad="38100" dist="38100" dir="2700000" algn="tl">
                  <a:srgbClr val="000000">
                    <a:alpha val="43137"/>
                  </a:srgbClr>
                </a:outerShdw>
              </a:effectLst>
              <a:latin typeface="Bahnschrift Light" pitchFamily="34" charset="0"/>
            </a:endParaRPr>
          </a:p>
        </p:txBody>
      </p:sp>
      <p:sp>
        <p:nvSpPr>
          <p:cNvPr id="5" name="TextBox 4"/>
          <p:cNvSpPr txBox="1"/>
          <p:nvPr/>
        </p:nvSpPr>
        <p:spPr>
          <a:xfrm>
            <a:off x="4371975" y="2266117"/>
            <a:ext cx="2809875" cy="338554"/>
          </a:xfrm>
          <a:prstGeom prst="rect">
            <a:avLst/>
          </a:prstGeom>
          <a:noFill/>
        </p:spPr>
        <p:txBody>
          <a:bodyPr wrap="square" rtlCol="0">
            <a:spAutoFit/>
          </a:bodyPr>
          <a:lstStyle/>
          <a:p>
            <a:r>
              <a:rPr lang="el-GR" sz="1600" b="1" u="sng" dirty="0" smtClean="0">
                <a:solidFill>
                  <a:schemeClr val="bg1"/>
                </a:solidFill>
                <a:effectLst>
                  <a:outerShdw blurRad="38100" dist="38100" dir="2700000" algn="tl">
                    <a:srgbClr val="000000">
                      <a:alpha val="43137"/>
                    </a:srgbClr>
                  </a:outerShdw>
                </a:effectLst>
                <a:latin typeface="Bahnschrift Light" pitchFamily="34" charset="0"/>
              </a:rPr>
              <a:t>Προδιαγραφές</a:t>
            </a:r>
            <a:endParaRPr lang="el-GR" sz="1600" b="1" u="sng" dirty="0">
              <a:solidFill>
                <a:schemeClr val="bg1"/>
              </a:solidFill>
              <a:effectLst>
                <a:outerShdw blurRad="38100" dist="38100" dir="2700000" algn="tl">
                  <a:srgbClr val="000000">
                    <a:alpha val="43137"/>
                  </a:srgbClr>
                </a:outerShdw>
              </a:effectLst>
              <a:latin typeface="Bahnschrift Light"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2266117"/>
            <a:ext cx="3581400" cy="32575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9192" y="2275642"/>
            <a:ext cx="3943607" cy="3077408"/>
          </a:xfrm>
          <a:prstGeom prst="rect">
            <a:avLst/>
          </a:prstGeom>
        </p:spPr>
      </p:pic>
    </p:spTree>
    <p:extLst>
      <p:ext uri="{BB962C8B-B14F-4D97-AF65-F5344CB8AC3E}">
        <p14:creationId xmlns:p14="http://schemas.microsoft.com/office/powerpoint/2010/main" val="1850768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59DC4-8B30-98A0-5BAB-C78BA4A4AD55}"/>
              </a:ext>
            </a:extLst>
          </p:cNvPr>
          <p:cNvSpPr>
            <a:spLocks noGrp="1"/>
          </p:cNvSpPr>
          <p:nvPr>
            <p:ph type="title"/>
          </p:nvPr>
        </p:nvSpPr>
        <p:spPr>
          <a:xfrm>
            <a:off x="594360" y="198408"/>
            <a:ext cx="10972800" cy="1574317"/>
          </a:xfrm>
        </p:spPr>
        <p:txBody>
          <a:bodyPr/>
          <a:lstStyle/>
          <a:p>
            <a:r>
              <a:rPr lang="en-US" sz="4000" dirty="0" smtClean="0">
                <a:latin typeface="Bahnschrift Light" pitchFamily="34" charset="0"/>
              </a:rPr>
              <a:t>SEN0294</a:t>
            </a:r>
            <a:endParaRPr lang="en-US" sz="4000" dirty="0">
              <a:latin typeface="Bahnschrift Light" pitchFamily="34" charset="0"/>
            </a:endParaRPr>
          </a:p>
        </p:txBody>
      </p:sp>
      <p:sp>
        <p:nvSpPr>
          <p:cNvPr id="4" name="Content Placeholder 3"/>
          <p:cNvSpPr>
            <a:spLocks noGrp="1"/>
          </p:cNvSpPr>
          <p:nvPr>
            <p:ph sz="quarter" idx="13"/>
          </p:nvPr>
        </p:nvSpPr>
        <p:spPr>
          <a:xfrm>
            <a:off x="671724" y="2943224"/>
            <a:ext cx="3986002" cy="2864045"/>
          </a:xfrm>
        </p:spPr>
        <p:txBody>
          <a:bodyPr>
            <a:normAutofit/>
          </a:bodyPr>
          <a:lstStyle/>
          <a:p>
            <a:pPr marL="342900" indent="-342900">
              <a:buFont typeface="Arial" pitchFamily="34" charset="0"/>
              <a:buChar char="•"/>
            </a:pPr>
            <a:r>
              <a:rPr lang="el-GR" sz="1800" dirty="0" smtClean="0">
                <a:latin typeface="Bahnschrift Light" pitchFamily="34" charset="0"/>
              </a:rPr>
              <a:t>Ανθεκτικός με μεγάλη διάρκεια ζωής.</a:t>
            </a:r>
          </a:p>
          <a:p>
            <a:pPr marL="342900" indent="-342900">
              <a:buFont typeface="Arial" pitchFamily="34" charset="0"/>
              <a:buChar char="•"/>
            </a:pPr>
            <a:r>
              <a:rPr lang="el-GR" sz="1800" dirty="0" smtClean="0">
                <a:latin typeface="Bahnschrift Light" pitchFamily="34" charset="0"/>
              </a:rPr>
              <a:t>Εύκολος στην χρήση.</a:t>
            </a:r>
          </a:p>
          <a:p>
            <a:pPr marL="342900" indent="-342900">
              <a:buFont typeface="Arial" pitchFamily="34" charset="0"/>
              <a:buChar char="•"/>
            </a:pPr>
            <a:r>
              <a:rPr lang="el-GR" sz="1800" dirty="0" smtClean="0">
                <a:latin typeface="Bahnschrift Light" pitchFamily="34" charset="0"/>
              </a:rPr>
              <a:t>Υψηλή ταχύτητα απόκρισης.</a:t>
            </a:r>
          </a:p>
          <a:p>
            <a:pPr marL="342900" indent="-342900">
              <a:buFont typeface="Arial" pitchFamily="34" charset="0"/>
              <a:buChar char="•"/>
            </a:pPr>
            <a:r>
              <a:rPr lang="el-GR" sz="1800" dirty="0" smtClean="0">
                <a:latin typeface="Bahnschrift Light" pitchFamily="34" charset="0"/>
              </a:rPr>
              <a:t>Χαμηλό κόστος.</a:t>
            </a:r>
          </a:p>
          <a:p>
            <a:pPr marL="342900" indent="-342900">
              <a:buFont typeface="Arial" pitchFamily="34" charset="0"/>
              <a:buChar char="•"/>
            </a:pPr>
            <a:endParaRPr lang="el-GR" sz="1800" dirty="0" smtClean="0">
              <a:latin typeface="Bahnschrift Light" pitchFamily="34" charset="0"/>
            </a:endParaRPr>
          </a:p>
          <a:p>
            <a:pPr marL="342900" indent="-342900">
              <a:buFont typeface="Arial" pitchFamily="34" charset="0"/>
              <a:buChar char="•"/>
            </a:pPr>
            <a:endParaRPr lang="el-GR" sz="1800" dirty="0">
              <a:latin typeface="Bahnschrift Light" pitchFamily="34" charset="0"/>
            </a:endParaRPr>
          </a:p>
        </p:txBody>
      </p:sp>
      <p:sp>
        <p:nvSpPr>
          <p:cNvPr id="8" name="TextBox 7"/>
          <p:cNvSpPr txBox="1"/>
          <p:nvPr/>
        </p:nvSpPr>
        <p:spPr>
          <a:xfrm>
            <a:off x="571501" y="2390775"/>
            <a:ext cx="3295650" cy="400110"/>
          </a:xfrm>
          <a:prstGeom prst="rect">
            <a:avLst/>
          </a:prstGeom>
          <a:noFill/>
        </p:spPr>
        <p:txBody>
          <a:bodyPr wrap="square" rtlCol="0">
            <a:spAutoFit/>
          </a:bodyPr>
          <a:lstStyle/>
          <a:p>
            <a:r>
              <a:rPr lang="el-GR" sz="2000" b="1" dirty="0" smtClean="0">
                <a:solidFill>
                  <a:schemeClr val="bg1"/>
                </a:solidFill>
                <a:effectLst>
                  <a:outerShdw blurRad="38100" dist="38100" dir="2700000" algn="tl">
                    <a:srgbClr val="000000">
                      <a:alpha val="43137"/>
                    </a:srgbClr>
                  </a:outerShdw>
                </a:effectLst>
                <a:latin typeface="Bahnschrift Light" pitchFamily="34" charset="0"/>
              </a:rPr>
              <a:t>Πλεονεκτήματα</a:t>
            </a:r>
            <a:endParaRPr lang="el-GR" sz="2000" b="1" dirty="0">
              <a:solidFill>
                <a:schemeClr val="bg1"/>
              </a:solidFill>
              <a:effectLst>
                <a:outerShdw blurRad="38100" dist="38100" dir="2700000" algn="tl">
                  <a:srgbClr val="000000">
                    <a:alpha val="43137"/>
                  </a:srgbClr>
                </a:outerShdw>
              </a:effectLst>
              <a:latin typeface="Bahnschrift Light" pitchFamily="34" charset="0"/>
            </a:endParaRPr>
          </a:p>
        </p:txBody>
      </p:sp>
      <p:sp>
        <p:nvSpPr>
          <p:cNvPr id="11" name="TextBox 10"/>
          <p:cNvSpPr txBox="1"/>
          <p:nvPr/>
        </p:nvSpPr>
        <p:spPr>
          <a:xfrm>
            <a:off x="7124700" y="2324100"/>
            <a:ext cx="3124200" cy="400110"/>
          </a:xfrm>
          <a:prstGeom prst="rect">
            <a:avLst/>
          </a:prstGeom>
          <a:noFill/>
        </p:spPr>
        <p:txBody>
          <a:bodyPr wrap="square" rtlCol="0">
            <a:spAutoFit/>
          </a:bodyPr>
          <a:lstStyle/>
          <a:p>
            <a:r>
              <a:rPr lang="el-GR" sz="2000" b="1" dirty="0" smtClean="0">
                <a:solidFill>
                  <a:schemeClr val="bg1"/>
                </a:solidFill>
                <a:effectLst>
                  <a:outerShdw blurRad="38100" dist="38100" dir="2700000" algn="tl">
                    <a:srgbClr val="000000">
                      <a:alpha val="43137"/>
                    </a:srgbClr>
                  </a:outerShdw>
                </a:effectLst>
                <a:latin typeface="Bahnschrift Light" pitchFamily="34" charset="0"/>
              </a:rPr>
              <a:t>Μειονεκτήματα</a:t>
            </a:r>
            <a:endParaRPr lang="el-GR" sz="2000" b="1" dirty="0">
              <a:solidFill>
                <a:schemeClr val="bg1"/>
              </a:solidFill>
              <a:effectLst>
                <a:outerShdw blurRad="38100" dist="38100" dir="2700000" algn="tl">
                  <a:srgbClr val="000000">
                    <a:alpha val="43137"/>
                  </a:srgbClr>
                </a:outerShdw>
              </a:effectLst>
              <a:latin typeface="Bahnschrift Light" pitchFamily="34" charset="0"/>
            </a:endParaRPr>
          </a:p>
        </p:txBody>
      </p:sp>
      <p:sp>
        <p:nvSpPr>
          <p:cNvPr id="12" name="TextBox 11"/>
          <p:cNvSpPr txBox="1"/>
          <p:nvPr/>
        </p:nvSpPr>
        <p:spPr>
          <a:xfrm>
            <a:off x="7058025" y="3038475"/>
            <a:ext cx="3495675" cy="923330"/>
          </a:xfrm>
          <a:prstGeom prst="rect">
            <a:avLst/>
          </a:prstGeom>
          <a:noFill/>
        </p:spPr>
        <p:txBody>
          <a:bodyPr wrap="square" rtlCol="0">
            <a:spAutoFit/>
          </a:bodyPr>
          <a:lstStyle/>
          <a:p>
            <a:pPr marL="342900" indent="-342900">
              <a:buFont typeface="Arial" pitchFamily="34" charset="0"/>
              <a:buChar char="•"/>
            </a:pPr>
            <a:r>
              <a:rPr lang="el-GR" dirty="0">
                <a:solidFill>
                  <a:schemeClr val="bg1"/>
                </a:solidFill>
                <a:latin typeface="Bahnschrift Light" pitchFamily="34" charset="0"/>
              </a:rPr>
              <a:t>Μεγάλη ευαισθησία σε πίεση</a:t>
            </a:r>
            <a:r>
              <a:rPr lang="el-GR" dirty="0" smtClean="0">
                <a:solidFill>
                  <a:schemeClr val="bg1"/>
                </a:solidFill>
                <a:latin typeface="Bahnschrift Light" pitchFamily="34" charset="0"/>
              </a:rPr>
              <a:t>.</a:t>
            </a:r>
          </a:p>
          <a:p>
            <a:pPr marL="342900" indent="-342900">
              <a:buFont typeface="Arial" pitchFamily="34" charset="0"/>
              <a:buChar char="•"/>
            </a:pPr>
            <a:r>
              <a:rPr lang="el-GR" dirty="0" smtClean="0">
                <a:solidFill>
                  <a:schemeClr val="bg1"/>
                </a:solidFill>
                <a:latin typeface="Bahnschrift Light" pitchFamily="34" charset="0"/>
              </a:rPr>
              <a:t>Μη μονωμένοι ακροδέκτες.</a:t>
            </a:r>
            <a:endParaRPr lang="el-GR" dirty="0">
              <a:solidFill>
                <a:schemeClr val="bg1"/>
              </a:solidFill>
              <a:latin typeface="Bahnschrift Light"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455" y="4409931"/>
            <a:ext cx="5820587" cy="2038635"/>
          </a:xfrm>
          <a:prstGeom prst="rect">
            <a:avLst/>
          </a:prstGeom>
        </p:spPr>
      </p:pic>
    </p:spTree>
    <p:extLst>
      <p:ext uri="{BB962C8B-B14F-4D97-AF65-F5344CB8AC3E}">
        <p14:creationId xmlns:p14="http://schemas.microsoft.com/office/powerpoint/2010/main" val="2989590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FE134-9032-4C7F-BC57-C7DE3F833363}">
  <ds:schemaRefs>
    <ds:schemaRef ds:uri="16c05727-aa75-4e4a-9b5f-8a80a1165891"/>
    <ds:schemaRef ds:uri="http://purl.org/dc/terms/"/>
    <ds:schemaRef ds:uri="http://schemas.microsoft.com/office/2006/documentManagement/types"/>
    <ds:schemaRef ds:uri="71af3243-3dd4-4a8d-8c0d-dd76da1f02a5"/>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230e9df3-be65-4c73-a93b-d1236ebd677e"/>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540</Words>
  <Application>Microsoft Office PowerPoint</Application>
  <PresentationFormat>Custom</PresentationFormat>
  <Paragraphs>107</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vt:lpstr>
      <vt:lpstr>Μέτρηση της αρτηριακής πίεσης με την μέθοδο της τονομετρίας.</vt:lpstr>
      <vt:lpstr>Περιεχόμενα</vt:lpstr>
      <vt:lpstr>Εισαγωγή</vt:lpstr>
      <vt:lpstr>Αρτηριακή πίεση</vt:lpstr>
      <vt:lpstr>Τονομετρία</vt:lpstr>
      <vt:lpstr>Αισθητήρες</vt:lpstr>
      <vt:lpstr>Αισθητήρες</vt:lpstr>
      <vt:lpstr>SEN0294</vt:lpstr>
      <vt:lpstr>SEN0294</vt:lpstr>
      <vt:lpstr>Κύκλωμα(Πλήρης μετρητική διάταξη με γέφυρα Wheatstone)</vt:lpstr>
      <vt:lpstr>Προσομοίωση Spice</vt:lpstr>
      <vt:lpstr>Κύκλωμα σε ράστερ</vt:lpstr>
      <vt:lpstr>Αποτελέσματα</vt:lpstr>
      <vt:lpstr>Αποτελέσματα</vt:lpstr>
      <vt:lpstr>Αποτελέσματα</vt:lpstr>
      <vt:lpstr>3D printed αντικείμενο</vt:lpstr>
      <vt:lpstr>PowerPoint Presentation</vt:lpstr>
      <vt:lpstr>Επίλογος</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2023-12-20T08:12:12Z</dcterms:created>
  <dcterms:modified xsi:type="dcterms:W3CDTF">2024-02-19T17:07:54Z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