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2A6E2-90B4-4484-9205-CDFE383BF54F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7BEC2-E210-4CDD-B9DB-A81571C33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08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7BEC2-E210-4CDD-B9DB-A81571C3365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9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569-7C46-483C-A891-63EC682BA367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A5EC-D14D-4F32-BA9D-4E6D5A844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13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569-7C46-483C-A891-63EC682BA367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A5EC-D14D-4F32-BA9D-4E6D5A844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14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569-7C46-483C-A891-63EC682BA367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A5EC-D14D-4F32-BA9D-4E6D5A844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35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569-7C46-483C-A891-63EC682BA367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A5EC-D14D-4F32-BA9D-4E6D5A844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7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569-7C46-483C-A891-63EC682BA367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A5EC-D14D-4F32-BA9D-4E6D5A844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33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569-7C46-483C-A891-63EC682BA367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A5EC-D14D-4F32-BA9D-4E6D5A844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7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569-7C46-483C-A891-63EC682BA367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A5EC-D14D-4F32-BA9D-4E6D5A844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79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569-7C46-483C-A891-63EC682BA367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A5EC-D14D-4F32-BA9D-4E6D5A844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1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569-7C46-483C-A891-63EC682BA367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A5EC-D14D-4F32-BA9D-4E6D5A844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58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569-7C46-483C-A891-63EC682BA367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A5EC-D14D-4F32-BA9D-4E6D5A844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15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569-7C46-483C-A891-63EC682BA367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A5EC-D14D-4F32-BA9D-4E6D5A844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6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8569-7C46-483C-A891-63EC682BA367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5A5EC-D14D-4F32-BA9D-4E6D5A844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79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02526" y="2052933"/>
            <a:ext cx="764570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600" b="1" spc="6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РОСГОССТРАХ</a:t>
            </a:r>
            <a:endParaRPr lang="ru-RU" sz="23900" b="1" spc="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2526" y="6027830"/>
            <a:ext cx="2160000" cy="3600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Горохов А.А. Пиз-33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135518" y="6027830"/>
            <a:ext cx="176292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0" algn="r"/>
            <a:r>
              <a:rPr lang="ru-RU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fld id="{B3A782A0-BCFB-4CB6-8637-F13D61BD8E4A}" type="datetime1">
              <a:rPr lang="ru-RU" sz="16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marL="360000" algn="r"/>
              <a:t>29.05.2018</a:t>
            </a:fld>
            <a:r>
              <a:rPr lang="ru-RU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94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16200000">
            <a:off x="-1036286" y="3011228"/>
            <a:ext cx="32697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Содержание</a:t>
            </a:r>
            <a:endParaRPr lang="ru-RU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83702" y="3433798"/>
            <a:ext cx="696114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Иерархия фирмы ТРС</a:t>
            </a:r>
            <a:endParaRPr lang="ru-RU" sz="28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83701" y="4152655"/>
            <a:ext cx="68179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Регистрация в БД ТРС</a:t>
            </a:r>
            <a:endParaRPr lang="ru-RU" sz="28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84359" y="2001645"/>
            <a:ext cx="43274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Описание ТРС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83702" y="2714941"/>
            <a:ext cx="48459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Реквизиты ТРС</a:t>
            </a:r>
            <a:endParaRPr lang="ru-RU" sz="28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7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4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16200000">
            <a:off x="-1204955" y="3011228"/>
            <a:ext cx="36070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Описание ТРС</a:t>
            </a:r>
            <a:endParaRPr lang="ru-RU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3378" y="1618963"/>
            <a:ext cx="9943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Росгосстрах</a:t>
            </a:r>
            <a:r>
              <a:rPr lang="ru-RU" dirty="0"/>
              <a:t> — российская страховая компания, является одной из крупнейших по масштабам (присутствию в регионах), собранным страховым премиям, активам и резервам страховой организацией в </a:t>
            </a:r>
            <a:r>
              <a:rPr lang="ru-RU" dirty="0" smtClean="0"/>
              <a:t>России.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53375" y="2694693"/>
            <a:ext cx="9943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Образована 10 февраля 1992 </a:t>
            </a:r>
            <a:r>
              <a:rPr lang="ru-RU" dirty="0" smtClean="0"/>
              <a:t>года в </a:t>
            </a:r>
            <a:r>
              <a:rPr lang="ru-RU" dirty="0"/>
              <a:t>форме акционерного общества, 100 % акций которого принадлежали государству. Наименование при создании — ОАО «Российская государственная страховая компания</a:t>
            </a:r>
            <a:r>
              <a:rPr lang="ru-RU" dirty="0" smtClean="0"/>
              <a:t>». Основной вид деятельности - </a:t>
            </a:r>
            <a:r>
              <a:rPr lang="ru-RU" dirty="0"/>
              <a:t>страхование имущества, страхование </a:t>
            </a:r>
            <a:r>
              <a:rPr lang="ru-RU" dirty="0" smtClean="0"/>
              <a:t>ответственности, каско, ОСАГО.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53374" y="4047422"/>
            <a:ext cx="9943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Ключевые фигуры – </a:t>
            </a:r>
            <a:r>
              <a:rPr lang="ru-RU" dirty="0"/>
              <a:t>Фрай Николаус (генеральный директор</a:t>
            </a:r>
            <a:r>
              <a:rPr lang="ru-RU" dirty="0" smtClean="0"/>
              <a:t>) и </a:t>
            </a:r>
            <a:r>
              <a:rPr lang="ru-RU" dirty="0"/>
              <a:t>Задорнов Михаил (председатель совета </a:t>
            </a:r>
            <a:r>
              <a:rPr lang="ru-RU" dirty="0" smtClean="0"/>
              <a:t>директоров).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53374" y="4846153"/>
            <a:ext cx="99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Компания Росгосстрах имеет 81 филиал в Москве и более 318 по всей России.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123043" y="6198882"/>
            <a:ext cx="1755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к содержанию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90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16200000">
            <a:off x="-1309888" y="3011228"/>
            <a:ext cx="38169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Реквизиты ТРС</a:t>
            </a:r>
            <a:endParaRPr lang="ru-RU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76640"/>
              </p:ext>
            </p:extLst>
          </p:nvPr>
        </p:nvGraphicFramePr>
        <p:xfrm>
          <a:off x="2032000" y="719666"/>
          <a:ext cx="8127999" cy="491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571">
                  <a:extLst>
                    <a:ext uri="{9D8B030D-6E8A-4147-A177-3AD203B41FA5}">
                      <a16:colId xmlns:a16="http://schemas.microsoft.com/office/drawing/2014/main" val="2045953866"/>
                    </a:ext>
                  </a:extLst>
                </a:gridCol>
                <a:gridCol w="3426246">
                  <a:extLst>
                    <a:ext uri="{9D8B030D-6E8A-4147-A177-3AD203B41FA5}">
                      <a16:colId xmlns:a16="http://schemas.microsoft.com/office/drawing/2014/main" val="1807741470"/>
                    </a:ext>
                  </a:extLst>
                </a:gridCol>
                <a:gridCol w="3748182">
                  <a:extLst>
                    <a:ext uri="{9D8B030D-6E8A-4147-A177-3AD203B41FA5}">
                      <a16:colId xmlns:a16="http://schemas.microsoft.com/office/drawing/2014/main" val="3000178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FF0000"/>
                          </a:solidFill>
                        </a:rPr>
                        <a:t>№№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FF0000"/>
                          </a:solidFill>
                        </a:rPr>
                        <a:t>Наименование реквизита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FF0000"/>
                          </a:solidFill>
                        </a:rPr>
                        <a:t>Значение реквизита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3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Полное</a:t>
                      </a:r>
                      <a:r>
                        <a:rPr lang="ru-RU" sz="1600" baseline="0" dirty="0" smtClean="0">
                          <a:solidFill>
                            <a:srgbClr val="0070C0"/>
                          </a:solidFill>
                        </a:rPr>
                        <a:t> название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ПУБЛИЧНОЕ АКЦИОНЕРНОЕ ОБЩЕСТВО СТРАХОВАЯ КОМПАНИЯ "РОСГОССТРАХ"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ФИО руководителя, занимающейся разработкой и внедрением ТРС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Фомов Фадей Денисович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77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Адрес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140002, ОБЛАСТЬ МОСКОВСКАЯ, ГОРОД ЛЮБЕРЦЫ, УЛИЦА ПАРКОВАЯ, ДОМ 3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9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Телефон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(495) 783-24-24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08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Факс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(495) 783-24-34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15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Адрес 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WWW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www.rgs.ru 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45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Адрес 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E-mail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rgs@rgs.ru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5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Номер расчетного счета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р/с 40703010127030120222, ПАО «РГС Банк» г. Москва</a:t>
                      </a:r>
                      <a:endParaRPr lang="en-US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47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Номер корреспондентского счета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30101810500000000670</a:t>
                      </a:r>
                      <a:endParaRPr lang="en-US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22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БИК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047888670</a:t>
                      </a:r>
                      <a:endParaRPr lang="en-US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7274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0159999" y="6195431"/>
            <a:ext cx="1755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к содержанию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80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16200000">
            <a:off x="-2153836" y="3011228"/>
            <a:ext cx="55048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Иерархия фирмы ТРС</a:t>
            </a:r>
            <a:endParaRPr lang="ru-RU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Равнобедренный треугольник 1"/>
          <p:cNvSpPr/>
          <p:nvPr/>
        </p:nvSpPr>
        <p:spPr>
          <a:xfrm>
            <a:off x="5905042" y="727119"/>
            <a:ext cx="1167788" cy="105762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Ромб 2"/>
          <p:cNvSpPr/>
          <p:nvPr/>
        </p:nvSpPr>
        <p:spPr>
          <a:xfrm>
            <a:off x="2707581" y="2082192"/>
            <a:ext cx="1272237" cy="627963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омб 4"/>
          <p:cNvSpPr/>
          <p:nvPr/>
        </p:nvSpPr>
        <p:spPr>
          <a:xfrm>
            <a:off x="8987034" y="2082192"/>
            <a:ext cx="1443209" cy="712353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омб 5"/>
          <p:cNvSpPr/>
          <p:nvPr/>
        </p:nvSpPr>
        <p:spPr>
          <a:xfrm>
            <a:off x="5761823" y="2082193"/>
            <a:ext cx="1443210" cy="712354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975053" y="3170461"/>
            <a:ext cx="1289892" cy="5697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110330" y="4200535"/>
            <a:ext cx="1019338" cy="451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413189" y="3170461"/>
            <a:ext cx="1289892" cy="5697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116877" y="3170461"/>
            <a:ext cx="1289892" cy="5697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560087" y="3170461"/>
            <a:ext cx="1289892" cy="5697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9063692" y="3170461"/>
            <a:ext cx="1289892" cy="5697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110330" y="4886686"/>
            <a:ext cx="1019338" cy="451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110330" y="5572837"/>
            <a:ext cx="1019338" cy="451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530655" y="4200535"/>
            <a:ext cx="1019338" cy="451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530655" y="4886686"/>
            <a:ext cx="1019338" cy="451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275039" y="4200535"/>
            <a:ext cx="1019338" cy="451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275039" y="4886686"/>
            <a:ext cx="1019338" cy="451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275039" y="5572837"/>
            <a:ext cx="1019338" cy="451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695364" y="4200535"/>
            <a:ext cx="1019338" cy="451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695364" y="4886686"/>
            <a:ext cx="1019338" cy="451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8594125" y="4200535"/>
            <a:ext cx="1019338" cy="451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8594125" y="4886686"/>
            <a:ext cx="1019338" cy="451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8594125" y="5572837"/>
            <a:ext cx="1019338" cy="451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0014450" y="4200535"/>
            <a:ext cx="1019338" cy="451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10014450" y="4886686"/>
            <a:ext cx="1019338" cy="451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>
            <a:stCxn id="2" idx="3"/>
            <a:endCxn id="6" idx="0"/>
          </p:cNvCxnSpPr>
          <p:nvPr/>
        </p:nvCxnSpPr>
        <p:spPr>
          <a:xfrm flipH="1">
            <a:off x="6483428" y="1784739"/>
            <a:ext cx="5508" cy="29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" idx="2"/>
            <a:endCxn id="3" idx="0"/>
          </p:cNvCxnSpPr>
          <p:nvPr/>
        </p:nvCxnSpPr>
        <p:spPr>
          <a:xfrm flipH="1">
            <a:off x="3343700" y="1784739"/>
            <a:ext cx="2561342" cy="29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" idx="4"/>
            <a:endCxn id="5" idx="0"/>
          </p:cNvCxnSpPr>
          <p:nvPr/>
        </p:nvCxnSpPr>
        <p:spPr>
          <a:xfrm>
            <a:off x="7072830" y="1784739"/>
            <a:ext cx="2635809" cy="29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" idx="2"/>
            <a:endCxn id="7" idx="0"/>
          </p:cNvCxnSpPr>
          <p:nvPr/>
        </p:nvCxnSpPr>
        <p:spPr>
          <a:xfrm flipH="1">
            <a:off x="2619999" y="2710155"/>
            <a:ext cx="723701" cy="46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" idx="2"/>
            <a:endCxn id="9" idx="0"/>
          </p:cNvCxnSpPr>
          <p:nvPr/>
        </p:nvCxnSpPr>
        <p:spPr>
          <a:xfrm>
            <a:off x="3343700" y="2710155"/>
            <a:ext cx="714435" cy="46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7" idx="2"/>
            <a:endCxn id="8" idx="1"/>
          </p:cNvCxnSpPr>
          <p:nvPr/>
        </p:nvCxnSpPr>
        <p:spPr>
          <a:xfrm rot="10800000" flipH="1" flipV="1">
            <a:off x="1975052" y="3455345"/>
            <a:ext cx="135277" cy="971036"/>
          </a:xfrm>
          <a:prstGeom prst="bentConnector3">
            <a:avLst>
              <a:gd name="adj1" fmla="val -168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7" idx="2"/>
            <a:endCxn id="17" idx="1"/>
          </p:cNvCxnSpPr>
          <p:nvPr/>
        </p:nvCxnSpPr>
        <p:spPr>
          <a:xfrm rot="10800000" flipH="1" flipV="1">
            <a:off x="1975052" y="3455344"/>
            <a:ext cx="135277" cy="1657187"/>
          </a:xfrm>
          <a:prstGeom prst="bentConnector3">
            <a:avLst>
              <a:gd name="adj1" fmla="val -168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7" idx="2"/>
            <a:endCxn id="18" idx="1"/>
          </p:cNvCxnSpPr>
          <p:nvPr/>
        </p:nvCxnSpPr>
        <p:spPr>
          <a:xfrm rot="10800000" flipH="1" flipV="1">
            <a:off x="1975052" y="3455345"/>
            <a:ext cx="135277" cy="2343338"/>
          </a:xfrm>
          <a:prstGeom prst="bentConnector3">
            <a:avLst>
              <a:gd name="adj1" fmla="val -168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endCxn id="14" idx="0"/>
          </p:cNvCxnSpPr>
          <p:nvPr/>
        </p:nvCxnSpPr>
        <p:spPr>
          <a:xfrm flipH="1">
            <a:off x="5761823" y="2794545"/>
            <a:ext cx="721603" cy="37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6" idx="2"/>
            <a:endCxn id="15" idx="0"/>
          </p:cNvCxnSpPr>
          <p:nvPr/>
        </p:nvCxnSpPr>
        <p:spPr>
          <a:xfrm>
            <a:off x="6483428" y="2794547"/>
            <a:ext cx="721605" cy="37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" idx="2"/>
            <a:endCxn id="16" idx="0"/>
          </p:cNvCxnSpPr>
          <p:nvPr/>
        </p:nvCxnSpPr>
        <p:spPr>
          <a:xfrm flipH="1">
            <a:off x="9708638" y="2794545"/>
            <a:ext cx="1" cy="37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9" idx="2"/>
            <a:endCxn id="19" idx="1"/>
          </p:cNvCxnSpPr>
          <p:nvPr/>
        </p:nvCxnSpPr>
        <p:spPr>
          <a:xfrm rot="10800000" flipH="1" flipV="1">
            <a:off x="3413189" y="3455345"/>
            <a:ext cx="117466" cy="971036"/>
          </a:xfrm>
          <a:prstGeom prst="bentConnector3">
            <a:avLst>
              <a:gd name="adj1" fmla="val -82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9" idx="2"/>
            <a:endCxn id="20" idx="1"/>
          </p:cNvCxnSpPr>
          <p:nvPr/>
        </p:nvCxnSpPr>
        <p:spPr>
          <a:xfrm rot="10800000" flipH="1" flipV="1">
            <a:off x="3413189" y="3455344"/>
            <a:ext cx="117466" cy="1657187"/>
          </a:xfrm>
          <a:prstGeom prst="bentConnector3">
            <a:avLst>
              <a:gd name="adj1" fmla="val -82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>
            <a:stCxn id="14" idx="2"/>
            <a:endCxn id="21" idx="1"/>
          </p:cNvCxnSpPr>
          <p:nvPr/>
        </p:nvCxnSpPr>
        <p:spPr>
          <a:xfrm rot="10800000" flipH="1" flipV="1">
            <a:off x="5116877" y="3455345"/>
            <a:ext cx="158162" cy="971036"/>
          </a:xfrm>
          <a:prstGeom prst="bentConnector3">
            <a:avLst>
              <a:gd name="adj1" fmla="val -144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14" idx="2"/>
            <a:endCxn id="22" idx="1"/>
          </p:cNvCxnSpPr>
          <p:nvPr/>
        </p:nvCxnSpPr>
        <p:spPr>
          <a:xfrm rot="10800000" flipH="1" flipV="1">
            <a:off x="5116877" y="3455344"/>
            <a:ext cx="158162" cy="1657187"/>
          </a:xfrm>
          <a:prstGeom prst="bentConnector3">
            <a:avLst>
              <a:gd name="adj1" fmla="val -144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14" idx="2"/>
            <a:endCxn id="23" idx="1"/>
          </p:cNvCxnSpPr>
          <p:nvPr/>
        </p:nvCxnSpPr>
        <p:spPr>
          <a:xfrm rot="10800000" flipH="1" flipV="1">
            <a:off x="5116877" y="3455345"/>
            <a:ext cx="158162" cy="2343338"/>
          </a:xfrm>
          <a:prstGeom prst="bentConnector3">
            <a:avLst>
              <a:gd name="adj1" fmla="val -144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75"/>
          <p:cNvCxnSpPr>
            <a:stCxn id="15" idx="2"/>
            <a:endCxn id="24" idx="1"/>
          </p:cNvCxnSpPr>
          <p:nvPr/>
        </p:nvCxnSpPr>
        <p:spPr>
          <a:xfrm rot="10800000" flipH="1" flipV="1">
            <a:off x="6560086" y="3455345"/>
            <a:ext cx="135277" cy="971036"/>
          </a:xfrm>
          <a:prstGeom prst="bentConnector3">
            <a:avLst>
              <a:gd name="adj1" fmla="val -46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>
            <a:stCxn id="15" idx="2"/>
            <a:endCxn id="25" idx="1"/>
          </p:cNvCxnSpPr>
          <p:nvPr/>
        </p:nvCxnSpPr>
        <p:spPr>
          <a:xfrm rot="10800000" flipH="1" flipV="1">
            <a:off x="6560086" y="3455344"/>
            <a:ext cx="135277" cy="1657187"/>
          </a:xfrm>
          <a:prstGeom prst="bentConnector3">
            <a:avLst>
              <a:gd name="adj1" fmla="val -46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Соединительная линия уступом 82"/>
          <p:cNvCxnSpPr>
            <a:stCxn id="16" idx="2"/>
            <a:endCxn id="26" idx="1"/>
          </p:cNvCxnSpPr>
          <p:nvPr/>
        </p:nvCxnSpPr>
        <p:spPr>
          <a:xfrm rot="10800000" flipV="1">
            <a:off x="8594126" y="3455345"/>
            <a:ext cx="469567" cy="971036"/>
          </a:xfrm>
          <a:prstGeom prst="bentConnector3">
            <a:avLst>
              <a:gd name="adj1" fmla="val 148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>
            <a:stCxn id="16" idx="2"/>
            <a:endCxn id="27" idx="1"/>
          </p:cNvCxnSpPr>
          <p:nvPr/>
        </p:nvCxnSpPr>
        <p:spPr>
          <a:xfrm rot="10800000" flipV="1">
            <a:off x="8594126" y="3455344"/>
            <a:ext cx="469567" cy="1657187"/>
          </a:xfrm>
          <a:prstGeom prst="bentConnector3">
            <a:avLst>
              <a:gd name="adj1" fmla="val 148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ная линия уступом 86"/>
          <p:cNvCxnSpPr>
            <a:stCxn id="16" idx="2"/>
            <a:endCxn id="28" idx="1"/>
          </p:cNvCxnSpPr>
          <p:nvPr/>
        </p:nvCxnSpPr>
        <p:spPr>
          <a:xfrm rot="10800000" flipV="1">
            <a:off x="8594126" y="3455345"/>
            <a:ext cx="469567" cy="2343338"/>
          </a:xfrm>
          <a:prstGeom prst="bentConnector3">
            <a:avLst>
              <a:gd name="adj1" fmla="val 148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Соединительная линия уступом 88"/>
          <p:cNvCxnSpPr>
            <a:stCxn id="16" idx="6"/>
            <a:endCxn id="29" idx="3"/>
          </p:cNvCxnSpPr>
          <p:nvPr/>
        </p:nvCxnSpPr>
        <p:spPr>
          <a:xfrm>
            <a:off x="10353584" y="3455345"/>
            <a:ext cx="680204" cy="971036"/>
          </a:xfrm>
          <a:prstGeom prst="bentConnector3">
            <a:avLst>
              <a:gd name="adj1" fmla="val 133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16" idx="6"/>
            <a:endCxn id="30" idx="3"/>
          </p:cNvCxnSpPr>
          <p:nvPr/>
        </p:nvCxnSpPr>
        <p:spPr>
          <a:xfrm>
            <a:off x="10353584" y="3455345"/>
            <a:ext cx="680204" cy="1657187"/>
          </a:xfrm>
          <a:prstGeom prst="bentConnector3">
            <a:avLst>
              <a:gd name="adj1" fmla="val 133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10156079" y="6148369"/>
            <a:ext cx="1755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к содержанию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97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16200000">
            <a:off x="-2132229" y="3011228"/>
            <a:ext cx="54616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Регистрация в БД ТРС</a:t>
            </a:r>
            <a:endParaRPr lang="ru-RU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012874" y="6239498"/>
            <a:ext cx="1755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к содержанию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9032" y="844614"/>
            <a:ext cx="10871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Фамилия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9032" y="1246612"/>
            <a:ext cx="5966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Имя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9032" y="1648664"/>
            <a:ext cx="9492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Возраст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18815" y="3248647"/>
            <a:ext cx="56348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9032" y="2050662"/>
            <a:ext cx="15766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Место работы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9032" y="2448032"/>
            <a:ext cx="12670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Должность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19032" y="2854712"/>
            <a:ext cx="202356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Город проживания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20122" y="3642582"/>
            <a:ext cx="108606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Эл. почта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518815" y="4048015"/>
            <a:ext cx="104227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Веб-сайт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34116" y="890524"/>
            <a:ext cx="2431078" cy="277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534116" y="1292522"/>
            <a:ext cx="2431078" cy="277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534116" y="1694574"/>
            <a:ext cx="2431078" cy="277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534116" y="2096572"/>
            <a:ext cx="2431078" cy="277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534116" y="2498570"/>
            <a:ext cx="2431078" cy="277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534116" y="2900568"/>
            <a:ext cx="2431078" cy="277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34116" y="3704564"/>
            <a:ext cx="2431078" cy="277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534116" y="4106562"/>
            <a:ext cx="2431078" cy="277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2518815" y="4450067"/>
            <a:ext cx="15343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Адрес фирмы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534116" y="4508560"/>
            <a:ext cx="2431078" cy="277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Выберите адрес</a:t>
            </a:r>
            <a:endParaRPr lang="ru-RU" sz="1400" dirty="0"/>
          </a:p>
        </p:txBody>
      </p:sp>
      <p:sp>
        <p:nvSpPr>
          <p:cNvPr id="26" name="Овал 25"/>
          <p:cNvSpPr/>
          <p:nvPr/>
        </p:nvSpPr>
        <p:spPr>
          <a:xfrm>
            <a:off x="5534116" y="3391998"/>
            <a:ext cx="121185" cy="12118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655301" y="3287433"/>
            <a:ext cx="857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мужской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6633708" y="3391998"/>
            <a:ext cx="121185" cy="12118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6754893" y="3287433"/>
            <a:ext cx="846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женский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560141" y="5407926"/>
            <a:ext cx="2451812" cy="470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Зарегистрироваться</a:t>
            </a:r>
            <a:endParaRPr lang="ru-RU" sz="16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196993" y="5407925"/>
            <a:ext cx="2451812" cy="4708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Сбросить форму</a:t>
            </a:r>
            <a:endParaRPr lang="ru-RU" sz="1600" dirty="0"/>
          </a:p>
        </p:txBody>
      </p:sp>
      <p:sp>
        <p:nvSpPr>
          <p:cNvPr id="14" name="Блок-схема: объединение 13"/>
          <p:cNvSpPr/>
          <p:nvPr/>
        </p:nvSpPr>
        <p:spPr>
          <a:xfrm>
            <a:off x="7736941" y="4605051"/>
            <a:ext cx="144000" cy="72000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12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2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29" grpId="0"/>
      <p:bldP spid="30" grpId="0" animBg="1"/>
      <p:bldP spid="31" grpId="0" animBg="1"/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175</Words>
  <Application>Microsoft Office PowerPoint</Application>
  <PresentationFormat>Широкоэкранный</PresentationFormat>
  <Paragraphs>69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Andrew</cp:lastModifiedBy>
  <cp:revision>48</cp:revision>
  <dcterms:created xsi:type="dcterms:W3CDTF">2018-05-14T16:38:34Z</dcterms:created>
  <dcterms:modified xsi:type="dcterms:W3CDTF">2018-05-29T11:56:27Z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