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12"/>
  </p:notesMasterIdLst>
  <p:handoutMasterIdLst>
    <p:handoutMasterId r:id="rId13"/>
  </p:handoutMasterIdLst>
  <p:sldIdLst>
    <p:sldId id="269" r:id="rId2"/>
    <p:sldId id="270" r:id="rId3"/>
    <p:sldId id="271" r:id="rId4"/>
    <p:sldId id="272" r:id="rId5"/>
    <p:sldId id="273" r:id="rId6"/>
    <p:sldId id="274" r:id="rId7"/>
    <p:sldId id="275" r:id="rId8"/>
    <p:sldId id="276" r:id="rId9"/>
    <p:sldId id="277" r:id="rId10"/>
    <p:sldId id="263"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varScale="1">
        <p:scale>
          <a:sx n="110" d="100"/>
          <a:sy n="110" d="100"/>
        </p:scale>
        <p:origin x="664" y="18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5/3/20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5/3/20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160161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377549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60423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26182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10</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594" y="134694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Rectangle 7"/>
          <p:cNvSpPr/>
          <p:nvPr/>
        </p:nvSpPr>
        <p:spPr>
          <a:xfrm>
            <a:off x="920594" y="429969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9" name="Rectangle 8"/>
          <p:cNvSpPr/>
          <p:nvPr/>
        </p:nvSpPr>
        <p:spPr>
          <a:xfrm>
            <a:off x="920594" y="1484779"/>
            <a:ext cx="10220330"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10" name="Group 9"/>
          <p:cNvGrpSpPr/>
          <p:nvPr/>
        </p:nvGrpSpPr>
        <p:grpSpPr>
          <a:xfrm>
            <a:off x="9646702" y="4068923"/>
            <a:ext cx="1080623"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286" y="1432223"/>
            <a:ext cx="9964364" cy="3035808"/>
          </a:xfrm>
        </p:spPr>
        <p:txBody>
          <a:bodyPr anchor="ctr">
            <a:noAutofit/>
          </a:bodyPr>
          <a:lstStyle>
            <a:lvl1pPr algn="l">
              <a:lnSpc>
                <a:spcPct val="80000"/>
              </a:lnSpc>
              <a:defRPr sz="9597"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569" y="4389120"/>
            <a:ext cx="7889217" cy="1069848"/>
          </a:xfrm>
        </p:spPr>
        <p:txBody>
          <a:bodyPr>
            <a:normAutofit/>
          </a:bodyPr>
          <a:lstStyle>
            <a:lvl1pPr marL="0" indent="0" algn="l">
              <a:buNone/>
              <a:defRPr sz="2199">
                <a:solidFill>
                  <a:schemeClr val="tx1"/>
                </a:solidFill>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5/3/20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9590235" y="4289334"/>
            <a:ext cx="1193557" cy="640080"/>
          </a:xfrm>
        </p:spPr>
        <p:txBody>
          <a:bodyPr/>
          <a:lstStyle>
            <a:lvl1pPr>
              <a:defRPr sz="2799"/>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2434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33987-6305-4E2A-BF18-EF013ECE927B}" type="datetimeFigureOut">
              <a:rPr lang="en-US" smtClean="0"/>
              <a:pPr/>
              <a:t>5/3/20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398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533400"/>
            <a:ext cx="255203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522" y="533400"/>
            <a:ext cx="750374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5/3/20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85621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5/3/20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86095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88825"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p:cNvSpPr>
            <a:spLocks noGrp="1"/>
          </p:cNvSpPr>
          <p:nvPr>
            <p:ph type="title"/>
          </p:nvPr>
        </p:nvSpPr>
        <p:spPr>
          <a:xfrm>
            <a:off x="2166564" y="1225296"/>
            <a:ext cx="9278743" cy="3520440"/>
          </a:xfrm>
        </p:spPr>
        <p:txBody>
          <a:bodyPr anchor="ctr">
            <a:normAutofit/>
          </a:bodyPr>
          <a:lstStyle>
            <a:lvl1pPr>
              <a:lnSpc>
                <a:spcPct val="80000"/>
              </a:lnSpc>
              <a:defRPr sz="7998" b="0"/>
            </a:lvl1pPr>
          </a:lstStyle>
          <a:p>
            <a:r>
              <a:rPr lang="en-US"/>
              <a:t>Click to edit Master title style</a:t>
            </a:r>
            <a:endParaRPr lang="en-US" dirty="0"/>
          </a:p>
        </p:txBody>
      </p:sp>
      <p:sp>
        <p:nvSpPr>
          <p:cNvPr id="3" name="Text Placeholder 2"/>
          <p:cNvSpPr>
            <a:spLocks noGrp="1"/>
          </p:cNvSpPr>
          <p:nvPr>
            <p:ph type="body" idx="1"/>
          </p:nvPr>
        </p:nvSpPr>
        <p:spPr>
          <a:xfrm>
            <a:off x="2165210" y="5020056"/>
            <a:ext cx="9050203" cy="1066800"/>
          </a:xfrm>
        </p:spPr>
        <p:txBody>
          <a:bodyPr anchor="t">
            <a:normAutofit/>
          </a:bodyPr>
          <a:lstStyle>
            <a:lvl1pPr marL="0" indent="0">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1430" y="6272785"/>
            <a:ext cx="2643620" cy="365125"/>
          </a:xfrm>
        </p:spPr>
        <p:txBody>
          <a:bodyPr/>
          <a:lstStyle/>
          <a:p>
            <a:fld id="{EDF33987-6305-4E2A-BF18-EF013ECE927B}" type="datetimeFigureOut">
              <a:rPr lang="en-US" smtClean="0"/>
              <a:t>5/3/20</a:t>
            </a:fld>
            <a:endParaRPr lang="en-US"/>
          </a:p>
        </p:txBody>
      </p:sp>
      <p:sp>
        <p:nvSpPr>
          <p:cNvPr id="5" name="Footer Placeholder 4"/>
          <p:cNvSpPr>
            <a:spLocks noGrp="1"/>
          </p:cNvSpPr>
          <p:nvPr>
            <p:ph type="ftr" sz="quarter" idx="11"/>
          </p:nvPr>
        </p:nvSpPr>
        <p:spPr>
          <a:xfrm>
            <a:off x="2182140" y="6272785"/>
            <a:ext cx="6326000" cy="365125"/>
          </a:xfrm>
        </p:spPr>
        <p:txBody>
          <a:bodyPr/>
          <a:lstStyle/>
          <a:p>
            <a:r>
              <a:rPr lang="en-US"/>
              <a:t>Add a footer</a:t>
            </a:r>
            <a:endParaRPr lang="en-US" dirty="0"/>
          </a:p>
        </p:txBody>
      </p:sp>
      <p:grpSp>
        <p:nvGrpSpPr>
          <p:cNvPr id="8" name="Group 7"/>
          <p:cNvGrpSpPr/>
          <p:nvPr/>
        </p:nvGrpSpPr>
        <p:grpSpPr>
          <a:xfrm>
            <a:off x="897165" y="2325848"/>
            <a:ext cx="1080623"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482" y="2506133"/>
            <a:ext cx="1187989" cy="720332"/>
          </a:xfrm>
        </p:spPr>
        <p:txBody>
          <a:bodyPr/>
          <a:lstStyle>
            <a:lvl1pPr>
              <a:defRPr sz="2799"/>
            </a:lvl1pPr>
          </a:lstStyle>
          <a:p>
            <a:fld id="{F36C87F6-986D-49E6-AF40-1B3A1EE8064D}" type="slidenum">
              <a:rPr lang="en-US" smtClean="0"/>
              <a:t>‹#›</a:t>
            </a:fld>
            <a:endParaRPr lang="en-US"/>
          </a:p>
        </p:txBody>
      </p:sp>
    </p:spTree>
    <p:extLst>
      <p:ext uri="{BB962C8B-B14F-4D97-AF65-F5344CB8AC3E}">
        <p14:creationId xmlns:p14="http://schemas.microsoft.com/office/powerpoint/2010/main" val="310702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569" y="2194560"/>
            <a:ext cx="4753642" cy="3977640"/>
          </a:xfrm>
        </p:spPr>
        <p:txBody>
          <a:bodyPr/>
          <a:lstStyle>
            <a:lvl1pPr>
              <a:defRPr sz="1999"/>
            </a:lvl1pPr>
            <a:lvl2pPr>
              <a:defRPr sz="1799"/>
            </a:lvl2pPr>
            <a:lvl3pPr>
              <a:defRPr sz="1600"/>
            </a:lvl3pPr>
            <a:lvl4pPr>
              <a:defRPr sz="1600"/>
            </a:lvl4pPr>
            <a:lvl5pPr>
              <a:defRPr sz="1600"/>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2567" y="2194560"/>
            <a:ext cx="4753642" cy="3977640"/>
          </a:xfrm>
        </p:spPr>
        <p:txBody>
          <a:bodyPr/>
          <a:lstStyle>
            <a:lvl1pPr>
              <a:defRPr sz="1999"/>
            </a:lvl1pPr>
            <a:lvl2pPr>
              <a:defRPr sz="1799"/>
            </a:lvl2pPr>
            <a:lvl3pPr>
              <a:defRPr sz="1600"/>
            </a:lvl3pPr>
            <a:lvl4pPr>
              <a:defRPr sz="1600"/>
            </a:lvl4pPr>
            <a:lvl5pPr>
              <a:defRPr sz="1600"/>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pPr/>
              <a:t>5/3/20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7322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522"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569"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2567"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2567"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pPr/>
              <a:t>5/3/20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27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F33987-6305-4E2A-BF18-EF013ECE927B}" type="datetimeFigureOut">
              <a:rPr lang="en-US" smtClean="0"/>
              <a:t>5/3/20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30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5/3/20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2872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en-US"/>
              <a:t>Click to edit Master title style</a:t>
            </a:r>
            <a:endParaRPr lang="en-US" dirty="0"/>
          </a:p>
        </p:txBody>
      </p:sp>
      <p:sp>
        <p:nvSpPr>
          <p:cNvPr id="3" name="Content Placeholder 2"/>
          <p:cNvSpPr>
            <a:spLocks noGrp="1"/>
          </p:cNvSpPr>
          <p:nvPr>
            <p:ph idx="1"/>
          </p:nvPr>
        </p:nvSpPr>
        <p:spPr>
          <a:xfrm>
            <a:off x="837982" y="685800"/>
            <a:ext cx="6709948" cy="5020056"/>
          </a:xfrm>
        </p:spPr>
        <p:txBody>
          <a:bodyPr/>
          <a:lstStyle>
            <a:lvl1pPr>
              <a:defRPr sz="1999"/>
            </a:lvl1pPr>
            <a:lvl2pPr>
              <a:defRPr sz="1799"/>
            </a:lvl2pPr>
            <a:lvl3pPr>
              <a:defRPr sz="1600"/>
            </a:lvl3pPr>
            <a:lvl4pPr>
              <a:defRPr sz="1600"/>
            </a:lvl4pPr>
            <a:lvl5pPr>
              <a:defRPr sz="1600"/>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5/3/20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grpSp>
        <p:nvGrpSpPr>
          <p:cNvPr id="9" name="Group 8"/>
          <p:cNvGrpSpPr>
            <a:grpSpLocks noChangeAspect="1"/>
          </p:cNvGrpSpPr>
          <p:nvPr/>
        </p:nvGrpSpPr>
        <p:grpSpPr>
          <a:xfrm>
            <a:off x="11398756" y="6229681"/>
            <a:ext cx="457081"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65842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en-US"/>
              <a:t>Click to edit Master title style</a:t>
            </a:r>
            <a:endParaRPr lang="en-US" dirty="0"/>
          </a:p>
        </p:txBody>
      </p:sp>
      <p:sp>
        <p:nvSpPr>
          <p:cNvPr id="3" name="Picture Placeholder 2"/>
          <p:cNvSpPr>
            <a:spLocks noGrp="1"/>
          </p:cNvSpPr>
          <p:nvPr>
            <p:ph type="pic" idx="1"/>
          </p:nvPr>
        </p:nvSpPr>
        <p:spPr>
          <a:xfrm>
            <a:off x="0" y="0"/>
            <a:ext cx="8301578" cy="6858000"/>
          </a:xfrm>
          <a:solidFill>
            <a:schemeClr val="tx2">
              <a:lumMod val="20000"/>
              <a:lumOff val="80000"/>
            </a:schemeClr>
          </a:solidFill>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5/3/20</a:t>
            </a:fld>
            <a:endParaRPr lang="en-US"/>
          </a:p>
        </p:txBody>
      </p:sp>
      <p:grpSp>
        <p:nvGrpSpPr>
          <p:cNvPr id="8" name="Group 7"/>
          <p:cNvGrpSpPr>
            <a:grpSpLocks noChangeAspect="1"/>
          </p:cNvGrpSpPr>
          <p:nvPr/>
        </p:nvGrpSpPr>
        <p:grpSpPr>
          <a:xfrm>
            <a:off x="11398756" y="6229681"/>
            <a:ext cx="457081"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9597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569" y="484632"/>
            <a:ext cx="10055781"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569" y="2121408"/>
            <a:ext cx="10055781"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2350" y="6272785"/>
            <a:ext cx="3272700" cy="365125"/>
          </a:xfrm>
          <a:prstGeom prst="rect">
            <a:avLst/>
          </a:prstGeom>
        </p:spPr>
        <p:txBody>
          <a:bodyPr vert="horz" lIns="91440" tIns="45720" rIns="91440" bIns="45720" rtlCol="0" anchor="ctr"/>
          <a:lstStyle>
            <a:lvl1pPr algn="r">
              <a:defRPr sz="1100">
                <a:solidFill>
                  <a:schemeClr val="tx2"/>
                </a:solidFill>
              </a:defRPr>
            </a:lvl1pPr>
          </a:lstStyle>
          <a:p>
            <a:fld id="{EDF33987-6305-4E2A-BF18-EF013ECE927B}" type="datetimeFigureOut">
              <a:rPr lang="en-US" smtClean="0"/>
              <a:pPr/>
              <a:t>5/3/20</a:t>
            </a:fld>
            <a:endParaRPr lang="en-US" dirty="0"/>
          </a:p>
        </p:txBody>
      </p:sp>
      <p:sp>
        <p:nvSpPr>
          <p:cNvPr id="5" name="Footer Placeholder 4"/>
          <p:cNvSpPr>
            <a:spLocks noGrp="1"/>
          </p:cNvSpPr>
          <p:nvPr>
            <p:ph type="ftr" sz="quarter" idx="3"/>
          </p:nvPr>
        </p:nvSpPr>
        <p:spPr>
          <a:xfrm>
            <a:off x="1087853" y="6272785"/>
            <a:ext cx="6326000"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endParaRPr lang="en-US" dirty="0"/>
          </a:p>
        </p:txBody>
      </p:sp>
      <p:grpSp>
        <p:nvGrpSpPr>
          <p:cNvPr id="7" name="Group 6"/>
          <p:cNvGrpSpPr>
            <a:grpSpLocks noChangeAspect="1"/>
          </p:cNvGrpSpPr>
          <p:nvPr/>
        </p:nvGrpSpPr>
        <p:grpSpPr>
          <a:xfrm>
            <a:off x="11398756" y="6229681"/>
            <a:ext cx="457081"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08183" y="6272785"/>
            <a:ext cx="639913"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36C87F6-986D-49E6-AF40-1B3A1EE8064D}" type="slidenum">
              <a:rPr lang="en-US" smtClean="0"/>
              <a:pPr/>
              <a:t>‹#›</a:t>
            </a:fld>
            <a:endParaRPr lang="en-US"/>
          </a:p>
        </p:txBody>
      </p:sp>
      <p:sp>
        <p:nvSpPr>
          <p:cNvPr id="10" name="Rectangle 9">
            <a:extLst>
              <a:ext uri="{FF2B5EF4-FFF2-40B4-BE49-F238E27FC236}">
                <a16:creationId xmlns:a16="http://schemas.microsoft.com/office/drawing/2014/main" id="{C2893F31-1138-1241-AC32-8D1D56968727}"/>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68770415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5398"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foursquare.com/" TargetMode="External"/><Relationship Id="rId5" Type="http://schemas.openxmlformats.org/officeDocument/2006/relationships/hyperlink" Target="http://cocl.us/Geospatial_data" TargetMode="External"/><Relationship Id="rId4" Type="http://schemas.openxmlformats.org/officeDocument/2006/relationships/hyperlink" Target="https://en.wikipedia.org/wiki/List_of_township-level_divisions_of_Shangha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r>
              <a:rPr lang="en-US" dirty="0"/>
              <a:t>By  Wei Wang</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388620" indent="-342900">
              <a:lnSpc>
                <a:spcPct val="150000"/>
              </a:lnSpc>
            </a:pPr>
            <a:r>
              <a:rPr lang="en-CA" dirty="0">
                <a:latin typeface="Times New Roman" panose="02020603050405020304" pitchFamily="18" charset="0"/>
                <a:cs typeface="Times New Roman" panose="02020603050405020304" pitchFamily="18" charset="0"/>
              </a:rPr>
              <a:t>To improve model performances and result in a better clustering, we will need further data such as more detailed venues information in Shanghai provided by China. </a:t>
            </a:r>
          </a:p>
          <a:p>
            <a:pPr marL="388620" indent="-342900">
              <a:lnSpc>
                <a:spcPct val="150000"/>
              </a:lnSpc>
            </a:pPr>
            <a:r>
              <a:rPr lang="en-CA" dirty="0">
                <a:latin typeface="Times New Roman" panose="02020603050405020304" pitchFamily="18" charset="0"/>
                <a:cs typeface="Times New Roman" panose="02020603050405020304" pitchFamily="18" charset="0"/>
              </a:rPr>
              <a:t>This recommendation system can be applied to any other cities rather than Toronto and Shanghai. </a:t>
            </a:r>
          </a:p>
          <a:p>
            <a:pPr marL="388620" indent="-342900">
              <a:lnSpc>
                <a:spcPct val="150000"/>
              </a:lnSpc>
            </a:pPr>
            <a:r>
              <a:rPr lang="en-CA" dirty="0">
                <a:latin typeface="Times New Roman" panose="02020603050405020304" pitchFamily="18" charset="0"/>
                <a:cs typeface="Times New Roman" panose="02020603050405020304" pitchFamily="18" charset="0"/>
              </a:rPr>
              <a:t>People in the world are nowadays moving more frequently than before, I hope this analysis will help you to make a decision of choosing the neighbourhood in the destination city that fit for your needs.</a:t>
            </a:r>
          </a:p>
          <a:p>
            <a:pPr marL="388620" indent="-342900">
              <a:lnSpc>
                <a:spcPct val="150000"/>
              </a:lnSpc>
            </a:pPr>
            <a:r>
              <a:rPr lang="en-CA" dirty="0">
                <a:latin typeface="Times New Roman" panose="02020603050405020304" pitchFamily="18" charset="0"/>
                <a:cs typeface="Times New Roman" panose="02020603050405020304" pitchFamily="18" charset="0"/>
              </a:rPr>
              <a:t>Furthermore, this research can be useful for real estate business if combined with Price Paid data, or city security solution if combined with crime data, etc.</a:t>
            </a:r>
            <a:endParaRPr lang="en-CN" dirty="0">
              <a:latin typeface="Times New Roman" panose="02020603050405020304" pitchFamily="18" charset="0"/>
              <a:cs typeface="Times New Roman" panose="02020603050405020304" pitchFamily="18" charset="0"/>
            </a:endParaRPr>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Background: </a:t>
            </a:r>
            <a:endParaRPr lang="en-IN" dirty="0"/>
          </a:p>
        </p:txBody>
      </p:sp>
      <p:sp>
        <p:nvSpPr>
          <p:cNvPr id="2" name="Content Placeholder 1"/>
          <p:cNvSpPr>
            <a:spLocks noGrp="1"/>
          </p:cNvSpPr>
          <p:nvPr>
            <p:ph idx="1"/>
          </p:nvPr>
        </p:nvSpPr>
        <p:spPr>
          <a:xfrm>
            <a:off x="477788" y="1340768"/>
            <a:ext cx="11305256" cy="4853136"/>
          </a:xfrm>
        </p:spPr>
        <p:txBody>
          <a:bodyPr>
            <a:normAutofit/>
          </a:bodyPr>
          <a:lstStyle/>
          <a:p>
            <a:pPr>
              <a:lnSpc>
                <a:spcPct val="160000"/>
              </a:lnSpc>
            </a:pPr>
            <a:r>
              <a:rPr lang="en-CA" dirty="0">
                <a:latin typeface="Times New Roman" panose="02020603050405020304" pitchFamily="18" charset="0"/>
                <a:cs typeface="Times New Roman" panose="02020603050405020304" pitchFamily="18" charset="0"/>
              </a:rPr>
              <a:t>According to UN Department of Economic and Social Affairs (DESA), there are nearly 272 million international migrants worldwide in 2019. </a:t>
            </a:r>
          </a:p>
          <a:p>
            <a:pPr>
              <a:lnSpc>
                <a:spcPct val="160000"/>
              </a:lnSpc>
            </a:pPr>
            <a:r>
              <a:rPr lang="en-CA" dirty="0">
                <a:latin typeface="Times New Roman" panose="02020603050405020304" pitchFamily="18" charset="0"/>
                <a:cs typeface="Times New Roman" panose="02020603050405020304" pitchFamily="18" charset="0"/>
              </a:rPr>
              <a:t>Toronto and Shanghai, two major well known cities in Canada and China, are the economic centers and financial capitals of their countries. In 2019, Toronto welcomed 117,000 immigrates while Shanghai’s population is growing at the rate of 700,000 people a year. </a:t>
            </a:r>
          </a:p>
          <a:p>
            <a:pPr>
              <a:lnSpc>
                <a:spcPct val="160000"/>
              </a:lnSpc>
            </a:pPr>
            <a:r>
              <a:rPr lang="en-CA" dirty="0">
                <a:latin typeface="Times New Roman" panose="02020603050405020304" pitchFamily="18" charset="0"/>
                <a:cs typeface="Times New Roman" panose="02020603050405020304" pitchFamily="18" charset="0"/>
              </a:rPr>
              <a:t>Despite the fact that Toronto and Shanghai are far away from each other, it is still possible to find the similarities between these two cities.</a:t>
            </a:r>
            <a:endParaRPr lang="en-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Business 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nSpc>
                <a:spcPct val="150000"/>
              </a:lnSpc>
            </a:pPr>
            <a:r>
              <a:rPr lang="en-CA" dirty="0">
                <a:latin typeface="Times New Roman" panose="02020603050405020304" pitchFamily="18" charset="0"/>
                <a:cs typeface="Times New Roman" panose="02020603050405020304" pitchFamily="18" charset="0"/>
              </a:rPr>
              <a:t>Environment and culture shock are big concerns for migrants when moving to another city. </a:t>
            </a:r>
          </a:p>
          <a:p>
            <a:pPr>
              <a:lnSpc>
                <a:spcPct val="150000"/>
              </a:lnSpc>
            </a:pPr>
            <a:r>
              <a:rPr lang="en-CA" dirty="0">
                <a:latin typeface="Times New Roman" panose="02020603050405020304" pitchFamily="18" charset="0"/>
                <a:cs typeface="Times New Roman" panose="02020603050405020304" pitchFamily="18" charset="0"/>
              </a:rPr>
              <a:t>Tt is advantageous to find a similar neighborhood in the new city as the one they live in before. </a:t>
            </a:r>
          </a:p>
          <a:p>
            <a:pPr>
              <a:lnSpc>
                <a:spcPct val="150000"/>
              </a:lnSpc>
            </a:pPr>
            <a:r>
              <a:rPr lang="en-CA" dirty="0">
                <a:latin typeface="Times New Roman" panose="02020603050405020304" pitchFamily="18" charset="0"/>
                <a:cs typeface="Times New Roman" panose="02020603050405020304" pitchFamily="18" charset="0"/>
              </a:rPr>
              <a:t>In this project, we will adopt machine learning tools to cluster Toronto and Shanghai neighborhoods in order to recommend the neighborhoods which are the best choices for migrants based on surrounded essential facilities such as school, hospital, and stores etc.</a:t>
            </a:r>
            <a:endParaRPr lang="en-CN" dirty="0">
              <a:latin typeface="Times New Roman" panose="02020603050405020304" pitchFamily="18" charset="0"/>
              <a:cs typeface="Times New Roman" panose="02020603050405020304" pitchFamily="18" charset="0"/>
            </a:endParaRPr>
          </a:p>
          <a:p>
            <a:pPr>
              <a:lnSpc>
                <a:spcPct val="150000"/>
              </a:lnSpc>
            </a:pPr>
            <a:r>
              <a:rPr lang="en-CA" dirty="0">
                <a:latin typeface="Times New Roman" panose="02020603050405020304" pitchFamily="18" charset="0"/>
                <a:cs typeface="Times New Roman" panose="02020603050405020304" pitchFamily="18" charset="0"/>
              </a:rPr>
              <a:t>Audiences: anyone who is planning to move from one city to another / stakeholders who are interested in citing a business in a new city. </a:t>
            </a:r>
            <a:endParaRPr lang="en-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a:lnSpc>
                <a:spcPct val="150000"/>
              </a:lnSpc>
            </a:pPr>
            <a:r>
              <a:rPr lang="en-CA" dirty="0" err="1"/>
              <a:t>Toronto.csv</a:t>
            </a:r>
            <a:r>
              <a:rPr lang="en-CA" dirty="0"/>
              <a:t> that consists of Toronto’s postcodes boroughs, neighborhoods.</a:t>
            </a:r>
            <a:endParaRPr lang="en-CN" dirty="0"/>
          </a:p>
          <a:p>
            <a:pPr marL="0" indent="0">
              <a:lnSpc>
                <a:spcPct val="150000"/>
              </a:lnSpc>
              <a:buNone/>
            </a:pPr>
            <a:r>
              <a:rPr lang="en-CA" dirty="0"/>
              <a:t>   Data source: </a:t>
            </a:r>
            <a:r>
              <a:rPr lang="en-CA" u="sng" dirty="0">
                <a:hlinkClick r:id="rId3"/>
              </a:rPr>
              <a:t>https://en.wikipedia.org/wiki/List_of_postal_codes_of_Canada:_M</a:t>
            </a:r>
            <a:endParaRPr lang="en-CN" dirty="0"/>
          </a:p>
          <a:p>
            <a:pPr lvl="0">
              <a:lnSpc>
                <a:spcPct val="150000"/>
              </a:lnSpc>
            </a:pPr>
            <a:r>
              <a:rPr lang="en-CA" dirty="0" err="1"/>
              <a:t>Shanghai.csv</a:t>
            </a:r>
            <a:r>
              <a:rPr lang="en-CA" dirty="0"/>
              <a:t> that consists of Shanghai’s city name, districts and subdistrict. </a:t>
            </a:r>
            <a:endParaRPr lang="en-CN" dirty="0"/>
          </a:p>
          <a:p>
            <a:pPr marL="0" indent="0">
              <a:lnSpc>
                <a:spcPct val="150000"/>
              </a:lnSpc>
              <a:buNone/>
            </a:pPr>
            <a:r>
              <a:rPr lang="en-CA" dirty="0"/>
              <a:t>   Data source: </a:t>
            </a:r>
            <a:r>
              <a:rPr lang="en-CA" u="sng" dirty="0">
                <a:hlinkClick r:id="rId4"/>
              </a:rPr>
              <a:t>https://en.wikipedia.org/wiki/List_of_township-level_divisions_of_Shanghai</a:t>
            </a:r>
            <a:endParaRPr lang="en-CA" u="sng" dirty="0"/>
          </a:p>
          <a:p>
            <a:pPr lvl="0">
              <a:lnSpc>
                <a:spcPct val="150000"/>
              </a:lnSpc>
            </a:pPr>
            <a:r>
              <a:rPr lang="en-CA" dirty="0"/>
              <a:t>A csv file that has the geographical coordinates of each postal code for neighbourhoods in Toronto is provided.</a:t>
            </a:r>
            <a:endParaRPr lang="en-CN" dirty="0"/>
          </a:p>
          <a:p>
            <a:pPr marL="0" indent="0">
              <a:lnSpc>
                <a:spcPct val="150000"/>
              </a:lnSpc>
              <a:buNone/>
            </a:pPr>
            <a:r>
              <a:rPr lang="en-CA" dirty="0"/>
              <a:t>   Data source: </a:t>
            </a:r>
            <a:r>
              <a:rPr lang="en-CA" u="sng" dirty="0">
                <a:hlinkClick r:id="rId5"/>
              </a:rPr>
              <a:t>http://cocl.us/Geospatial_data</a:t>
            </a:r>
            <a:endParaRPr lang="en-CN" dirty="0"/>
          </a:p>
          <a:p>
            <a:pPr lvl="0">
              <a:lnSpc>
                <a:spcPct val="150000"/>
              </a:lnSpc>
            </a:pPr>
            <a:r>
              <a:rPr lang="en-CN" u="sng" dirty="0">
                <a:hlinkClick r:id="rId6"/>
              </a:rPr>
              <a:t>Foursquare </a:t>
            </a:r>
            <a:r>
              <a:rPr lang="en-CA" u="sng" dirty="0">
                <a:hlinkClick r:id="rId6"/>
              </a:rPr>
              <a:t>API</a:t>
            </a:r>
            <a:r>
              <a:rPr lang="en-CA" dirty="0"/>
              <a:t> search feature will be used to collect neighborhood venues information, which will be used </a:t>
            </a:r>
            <a:r>
              <a:rPr lang="en-CN" dirty="0"/>
              <a:t>to </a:t>
            </a:r>
            <a:r>
              <a:rPr lang="en-CA" dirty="0"/>
              <a:t>explore and compare geographical locations of Toronto and Shanghai. </a:t>
            </a:r>
            <a:endParaRPr lang="en-CN" dirty="0"/>
          </a:p>
          <a:p>
            <a:pPr marL="0" indent="0">
              <a:buNone/>
            </a:pPr>
            <a:endParaRPr lang="en-CN"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0" indent="0">
              <a:lnSpc>
                <a:spcPct val="150000"/>
              </a:lnSpc>
              <a:buNone/>
            </a:pPr>
            <a:r>
              <a:rPr lang="en-CA" b="1" dirty="0">
                <a:latin typeface="Times New Roman" panose="02020603050405020304" pitchFamily="18" charset="0"/>
                <a:cs typeface="Times New Roman" panose="02020603050405020304" pitchFamily="18" charset="0"/>
              </a:rPr>
              <a:t>Obtain Coordinates</a:t>
            </a:r>
          </a:p>
          <a:p>
            <a:pPr marL="0" indent="0">
              <a:lnSpc>
                <a:spcPct val="150000"/>
              </a:lnSpc>
              <a:buNone/>
            </a:pPr>
            <a:r>
              <a:rPr lang="en-CA" dirty="0">
                <a:latin typeface="Times New Roman" panose="02020603050405020304" pitchFamily="18" charset="0"/>
                <a:cs typeface="Times New Roman" panose="02020603050405020304" pitchFamily="18" charset="0"/>
              </a:rPr>
              <a:t>Obtain latitude and longitude coordinates of each neighbourhood. Given that Geocoder package can be very unreliable, we will use a csv file that has the geographical coordinates of each postal code for neighbourhoods in Toronto. The geographical coordinates for neighborhoods in Shanghai are not provided; therefore, we will use </a:t>
            </a:r>
            <a:r>
              <a:rPr lang="en-CA" dirty="0" err="1">
                <a:latin typeface="Times New Roman" panose="02020603050405020304" pitchFamily="18" charset="0"/>
                <a:cs typeface="Times New Roman" panose="02020603050405020304" pitchFamily="18" charset="0"/>
              </a:rPr>
              <a:t>Geopy</a:t>
            </a:r>
            <a:r>
              <a:rPr lang="en-CA" dirty="0">
                <a:latin typeface="Times New Roman" panose="02020603050405020304" pitchFamily="18" charset="0"/>
                <a:cs typeface="Times New Roman" panose="02020603050405020304" pitchFamily="18" charset="0"/>
              </a:rPr>
              <a:t> library and </a:t>
            </a:r>
            <a:r>
              <a:rPr lang="en-CA" dirty="0" err="1">
                <a:latin typeface="Times New Roman" panose="02020603050405020304" pitchFamily="18" charset="0"/>
                <a:cs typeface="Times New Roman" panose="02020603050405020304" pitchFamily="18" charset="0"/>
              </a:rPr>
              <a:t>Nominatim</a:t>
            </a:r>
            <a:r>
              <a:rPr lang="en-CA" dirty="0">
                <a:latin typeface="Times New Roman" panose="02020603050405020304" pitchFamily="18" charset="0"/>
                <a:cs typeface="Times New Roman" panose="02020603050405020304" pitchFamily="18" charset="0"/>
              </a:rPr>
              <a:t> API.</a:t>
            </a:r>
            <a:endParaRPr lang="en-CN" dirty="0">
              <a:latin typeface="Times New Roman" panose="02020603050405020304" pitchFamily="18" charset="0"/>
              <a:cs typeface="Times New Roman" panose="02020603050405020304" pitchFamily="18" charset="0"/>
            </a:endParaRPr>
          </a:p>
          <a:p>
            <a:pPr marL="502920" lvl="0" indent="-457200" algn="just">
              <a:buFont typeface="+mj-lt"/>
              <a:buAutoNum type="arabicPeriod"/>
            </a:pPr>
            <a:endParaRPr lang="en-IN" dirty="0"/>
          </a:p>
        </p:txBody>
      </p:sp>
      <p:pic>
        <p:nvPicPr>
          <p:cNvPr id="7" name="Picture 6" descr="A screenshot of a cell phone&#10;&#10;Description automatically generated">
            <a:extLst>
              <a:ext uri="{FF2B5EF4-FFF2-40B4-BE49-F238E27FC236}">
                <a16:creationId xmlns:a16="http://schemas.microsoft.com/office/drawing/2014/main" id="{D40A9D91-08FD-A34E-9FA1-3658B3BAB83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89956" y="4077072"/>
            <a:ext cx="7992888" cy="2160240"/>
          </a:xfrm>
          <a:prstGeom prst="rect">
            <a:avLst/>
          </a:prstGeom>
        </p:spPr>
      </p:pic>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45720" lvl="0" indent="0" algn="just">
              <a:lnSpc>
                <a:spcPct val="150000"/>
              </a:lnSpc>
              <a:buNone/>
            </a:pPr>
            <a:r>
              <a:rPr lang="en-CA" b="1" dirty="0">
                <a:latin typeface="Times New Roman" panose="02020603050405020304" pitchFamily="18" charset="0"/>
                <a:cs typeface="Times New Roman" panose="02020603050405020304" pitchFamily="18" charset="0"/>
              </a:rPr>
              <a:t>Data Visualization</a:t>
            </a:r>
          </a:p>
          <a:p>
            <a:pPr marL="388620" indent="-342900">
              <a:lnSpc>
                <a:spcPct val="150000"/>
              </a:lnSpc>
            </a:pPr>
            <a:r>
              <a:rPr lang="en-CA" dirty="0">
                <a:latin typeface="Times New Roman" panose="02020603050405020304" pitchFamily="18" charset="0"/>
                <a:cs typeface="Times New Roman" panose="02020603050405020304" pitchFamily="18" charset="0"/>
              </a:rPr>
              <a:t>Use Folium library to plot a map of all the neighbourhoods in each city. The neighbourhoods belong to the same borough are plotted with the same color. </a:t>
            </a:r>
          </a:p>
          <a:p>
            <a:pPr marL="388620" indent="-342900">
              <a:lnSpc>
                <a:spcPct val="150000"/>
              </a:lnSpc>
            </a:pPr>
            <a:r>
              <a:rPr lang="en-CA" dirty="0">
                <a:latin typeface="Times New Roman" panose="02020603050405020304" pitchFamily="18" charset="0"/>
                <a:cs typeface="Times New Roman" panose="02020603050405020304" pitchFamily="18" charset="0"/>
              </a:rPr>
              <a:t>Outliers will be cleaned out for better analysis.</a:t>
            </a:r>
            <a:endParaRPr lang="en-CN" dirty="0">
              <a:latin typeface="Times New Roman" panose="02020603050405020304" pitchFamily="18" charset="0"/>
              <a:cs typeface="Times New Roman" panose="02020603050405020304" pitchFamily="18" charset="0"/>
            </a:endParaRPr>
          </a:p>
          <a:p>
            <a:pPr marL="502920" lvl="0" indent="-457200" algn="just">
              <a:buFont typeface="+mj-lt"/>
              <a:buAutoNum type="arabicPeriod"/>
            </a:pPr>
            <a:endParaRPr lang="en-IN" dirty="0"/>
          </a:p>
        </p:txBody>
      </p:sp>
      <p:pic>
        <p:nvPicPr>
          <p:cNvPr id="19" name="Picture 18" descr="A close up of a map&#10;&#10;Description automatically generated">
            <a:extLst>
              <a:ext uri="{FF2B5EF4-FFF2-40B4-BE49-F238E27FC236}">
                <a16:creationId xmlns:a16="http://schemas.microsoft.com/office/drawing/2014/main" id="{8B9224C7-8505-3046-BD4A-DBBFC4B464C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01717" y="3789040"/>
            <a:ext cx="3528392" cy="2522086"/>
          </a:xfrm>
          <a:prstGeom prst="rect">
            <a:avLst/>
          </a:prstGeom>
        </p:spPr>
      </p:pic>
      <p:pic>
        <p:nvPicPr>
          <p:cNvPr id="20" name="Picture 19" descr="A close up of a map&#10;&#10;Description automatically generated">
            <a:extLst>
              <a:ext uri="{FF2B5EF4-FFF2-40B4-BE49-F238E27FC236}">
                <a16:creationId xmlns:a16="http://schemas.microsoft.com/office/drawing/2014/main" id="{D819F02A-DA82-2549-9A57-2095B077027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382444" y="3789040"/>
            <a:ext cx="3672408" cy="2522086"/>
          </a:xfrm>
          <a:prstGeom prst="rect">
            <a:avLst/>
          </a:prstGeom>
        </p:spPr>
      </p:pic>
      <p:sp>
        <p:nvSpPr>
          <p:cNvPr id="21" name="Text Box 32">
            <a:extLst>
              <a:ext uri="{FF2B5EF4-FFF2-40B4-BE49-F238E27FC236}">
                <a16:creationId xmlns:a16="http://schemas.microsoft.com/office/drawing/2014/main" id="{6FC49C38-830B-4A42-A5C2-FC388E82A8B9}"/>
              </a:ext>
            </a:extLst>
          </p:cNvPr>
          <p:cNvSpPr txBox="1"/>
          <p:nvPr/>
        </p:nvSpPr>
        <p:spPr>
          <a:xfrm>
            <a:off x="5111594" y="5989130"/>
            <a:ext cx="818515" cy="321945"/>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575"/>
              </a:lnSpc>
              <a:spcAft>
                <a:spcPts val="1200"/>
              </a:spcAft>
            </a:pPr>
            <a:r>
              <a:rPr lang="en-CA" sz="14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Toronto</a:t>
            </a:r>
            <a:endParaRPr lang="en-CN" sz="1200" dirty="0">
              <a:effectLst/>
              <a:latin typeface="Times New Roman" panose="02020603050405020304" pitchFamily="18" charset="0"/>
              <a:ea typeface="Times New Roman" panose="02020603050405020304" pitchFamily="18" charset="0"/>
            </a:endParaRPr>
          </a:p>
        </p:txBody>
      </p:sp>
      <p:sp>
        <p:nvSpPr>
          <p:cNvPr id="22" name="Text Box 30">
            <a:extLst>
              <a:ext uri="{FF2B5EF4-FFF2-40B4-BE49-F238E27FC236}">
                <a16:creationId xmlns:a16="http://schemas.microsoft.com/office/drawing/2014/main" id="{6AF7B452-074B-AA4D-B2C6-0E2FDA07048F}"/>
              </a:ext>
            </a:extLst>
          </p:cNvPr>
          <p:cNvSpPr txBox="1"/>
          <p:nvPr/>
        </p:nvSpPr>
        <p:spPr>
          <a:xfrm>
            <a:off x="9149342" y="5989130"/>
            <a:ext cx="905510" cy="321945"/>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575"/>
              </a:lnSpc>
              <a:spcAft>
                <a:spcPts val="1200"/>
              </a:spcAft>
            </a:pPr>
            <a:r>
              <a:rPr lang="en-CA" sz="14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Shanghai</a:t>
            </a:r>
            <a:endParaRPr lang="en-CN" sz="1200" dirty="0">
              <a:effectLst/>
              <a:latin typeface="Times New Roman" panose="02020603050405020304" pitchFamily="18" charset="0"/>
              <a:ea typeface="Times New Roman" panose="02020603050405020304" pitchFamily="18" charset="0"/>
            </a:endParaRPr>
          </a:p>
          <a:p>
            <a:pPr algn="ctr">
              <a:lnSpc>
                <a:spcPts val="1575"/>
              </a:lnSpc>
              <a:spcAft>
                <a:spcPts val="1200"/>
              </a:spcAft>
            </a:pPr>
            <a:r>
              <a:rPr lang="en-CA" sz="14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rPr>
              <a:t> </a:t>
            </a:r>
            <a:endParaRPr lang="en-C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676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0" indent="0">
              <a:lnSpc>
                <a:spcPct val="150000"/>
              </a:lnSpc>
              <a:buNone/>
            </a:pPr>
            <a:r>
              <a:rPr lang="en-CA" b="1" dirty="0"/>
              <a:t>Foursquare API Search Feature</a:t>
            </a:r>
          </a:p>
          <a:p>
            <a:pPr marL="0" indent="0">
              <a:lnSpc>
                <a:spcPct val="150000"/>
              </a:lnSpc>
              <a:buNone/>
            </a:pPr>
            <a:r>
              <a:rPr lang="en-CA" dirty="0"/>
              <a:t>Use Foursquare API and </a:t>
            </a:r>
            <a:r>
              <a:rPr lang="en-CA" dirty="0" err="1"/>
              <a:t>Geopy</a:t>
            </a:r>
            <a:r>
              <a:rPr lang="en-CA" dirty="0"/>
              <a:t> data to locate nearby venues within 500 meters of each neighbourhood in Toronto and Shanghai. Only venue names and categories will be extracted from the results. </a:t>
            </a:r>
            <a:endParaRPr lang="en-CN" dirty="0"/>
          </a:p>
          <a:p>
            <a:pPr marL="0" indent="0">
              <a:lnSpc>
                <a:spcPct val="150000"/>
              </a:lnSpc>
              <a:buNone/>
            </a:pPr>
            <a:endParaRPr lang="en-IN" dirty="0"/>
          </a:p>
        </p:txBody>
      </p:sp>
      <p:pic>
        <p:nvPicPr>
          <p:cNvPr id="8" name="Picture 7" descr="A screenshot of a cell phone&#10;&#10;Description automatically generated">
            <a:extLst>
              <a:ext uri="{FF2B5EF4-FFF2-40B4-BE49-F238E27FC236}">
                <a16:creationId xmlns:a16="http://schemas.microsoft.com/office/drawing/2014/main" id="{ACA561A3-E660-A449-9E75-1BCB40E5F13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13892" y="3789040"/>
            <a:ext cx="9145016" cy="2232248"/>
          </a:xfrm>
          <a:prstGeom prst="rect">
            <a:avLst/>
          </a:prstGeom>
        </p:spPr>
      </p:pic>
    </p:spTree>
    <p:extLst>
      <p:ext uri="{BB962C8B-B14F-4D97-AF65-F5344CB8AC3E}">
        <p14:creationId xmlns:p14="http://schemas.microsoft.com/office/powerpoint/2010/main" val="226237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0" indent="0">
              <a:lnSpc>
                <a:spcPct val="150000"/>
              </a:lnSpc>
              <a:buNone/>
            </a:pPr>
            <a:r>
              <a:rPr lang="en-CA" b="1" dirty="0"/>
              <a:t>Machine Learning Models </a:t>
            </a:r>
          </a:p>
          <a:p>
            <a:pPr>
              <a:lnSpc>
                <a:spcPct val="150000"/>
              </a:lnSpc>
            </a:pPr>
            <a:r>
              <a:rPr lang="en-CA" dirty="0">
                <a:latin typeface="Times New Roman" panose="02020603050405020304" pitchFamily="18" charset="0"/>
                <a:cs typeface="Times New Roman" panose="02020603050405020304" pitchFamily="18" charset="0"/>
              </a:rPr>
              <a:t>Apply </a:t>
            </a:r>
            <a:r>
              <a:rPr lang="en-CN"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M</a:t>
            </a:r>
            <a:r>
              <a:rPr lang="en-CN" dirty="0">
                <a:latin typeface="Times New Roman" panose="02020603050405020304" pitchFamily="18" charset="0"/>
                <a:cs typeface="Times New Roman" panose="02020603050405020304" pitchFamily="18" charset="0"/>
              </a:rPr>
              <a:t>ean</a:t>
            </a:r>
            <a:r>
              <a:rPr lang="en-CA" dirty="0">
                <a:latin typeface="Times New Roman" panose="02020603050405020304" pitchFamily="18" charset="0"/>
                <a:cs typeface="Times New Roman" panose="02020603050405020304" pitchFamily="18" charset="0"/>
              </a:rPr>
              <a:t>s model </a:t>
            </a:r>
            <a:r>
              <a:rPr lang="en-CN" dirty="0">
                <a:latin typeface="Times New Roman" panose="02020603050405020304" pitchFamily="18" charset="0"/>
                <a:cs typeface="Times New Roman" panose="02020603050405020304" pitchFamily="18" charset="0"/>
              </a:rPr>
              <a:t>to </a:t>
            </a:r>
            <a:r>
              <a:rPr lang="en-CA" dirty="0">
                <a:latin typeface="Times New Roman" panose="02020603050405020304" pitchFamily="18" charset="0"/>
                <a:cs typeface="Times New Roman" panose="02020603050405020304" pitchFamily="18" charset="0"/>
              </a:rPr>
              <a:t>segment and cluster all the </a:t>
            </a:r>
            <a:r>
              <a:rPr lang="en-CN" dirty="0">
                <a:latin typeface="Times New Roman" panose="02020603050405020304" pitchFamily="18" charset="0"/>
                <a:cs typeface="Times New Roman" panose="02020603050405020304" pitchFamily="18" charset="0"/>
              </a:rPr>
              <a:t>neighborhoods in Toronto and Shanghai </a:t>
            </a:r>
            <a:r>
              <a:rPr lang="en-CA" dirty="0">
                <a:latin typeface="Times New Roman" panose="02020603050405020304" pitchFamily="18" charset="0"/>
                <a:cs typeface="Times New Roman" panose="02020603050405020304" pitchFamily="18" charset="0"/>
              </a:rPr>
              <a:t>based on the similarity of the venue types. </a:t>
            </a:r>
          </a:p>
          <a:p>
            <a:pPr>
              <a:lnSpc>
                <a:spcPct val="150000"/>
              </a:lnSpc>
            </a:pPr>
            <a:r>
              <a:rPr lang="en-CA" dirty="0">
                <a:latin typeface="Times New Roman" panose="02020603050405020304" pitchFamily="18" charset="0"/>
                <a:cs typeface="Times New Roman" panose="02020603050405020304" pitchFamily="18" charset="0"/>
              </a:rPr>
              <a:t>Use Elbow method to determine the right value of K. </a:t>
            </a:r>
          </a:p>
          <a:p>
            <a:pPr>
              <a:lnSpc>
                <a:spcPct val="150000"/>
              </a:lnSpc>
            </a:pPr>
            <a:r>
              <a:rPr lang="en-CA" dirty="0">
                <a:latin typeface="Times New Roman" panose="02020603050405020304" pitchFamily="18" charset="0"/>
                <a:cs typeface="Times New Roman" panose="02020603050405020304" pitchFamily="18" charset="0"/>
              </a:rPr>
              <a:t>The elbow point of the line chart is determined as the right K for clustering. Here K equals to 4.</a:t>
            </a:r>
            <a:endParaRPr lang="en-CN" dirty="0">
              <a:latin typeface="Times New Roman" panose="02020603050405020304" pitchFamily="18" charset="0"/>
              <a:cs typeface="Times New Roman" panose="02020603050405020304" pitchFamily="18" charset="0"/>
            </a:endParaRPr>
          </a:p>
          <a:p>
            <a:pPr marL="0" indent="0">
              <a:lnSpc>
                <a:spcPct val="150000"/>
              </a:lnSpc>
              <a:buNone/>
            </a:pPr>
            <a:endParaRPr lang="en-IN" dirty="0"/>
          </a:p>
        </p:txBody>
      </p:sp>
      <p:pic>
        <p:nvPicPr>
          <p:cNvPr id="7" name="Picture 6" descr="A close up of a map&#10;&#10;Description automatically generated">
            <a:extLst>
              <a:ext uri="{FF2B5EF4-FFF2-40B4-BE49-F238E27FC236}">
                <a16:creationId xmlns:a16="http://schemas.microsoft.com/office/drawing/2014/main" id="{3A117CB2-C02F-3C4F-A78F-1F1DA6C327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934172" y="4221088"/>
            <a:ext cx="3888432" cy="2376264"/>
          </a:xfrm>
          <a:prstGeom prst="rect">
            <a:avLst/>
          </a:prstGeom>
        </p:spPr>
      </p:pic>
    </p:spTree>
    <p:extLst>
      <p:ext uri="{BB962C8B-B14F-4D97-AF65-F5344CB8AC3E}">
        <p14:creationId xmlns:p14="http://schemas.microsoft.com/office/powerpoint/2010/main" val="11207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Results:</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lvl="0">
              <a:lnSpc>
                <a:spcPct val="150000"/>
              </a:lnSpc>
            </a:pPr>
            <a:r>
              <a:rPr lang="en-CA" dirty="0">
                <a:latin typeface="Times New Roman" panose="02020603050405020304" pitchFamily="18" charset="0"/>
                <a:cs typeface="Times New Roman" panose="02020603050405020304" pitchFamily="18" charset="0"/>
              </a:rPr>
              <a:t>Cluster 1 are mostly suburb areas where have access to hotels, airports and football stadium.</a:t>
            </a:r>
            <a:endParaRPr lang="en-CN" dirty="0">
              <a:latin typeface="Times New Roman" panose="02020603050405020304" pitchFamily="18" charset="0"/>
              <a:cs typeface="Times New Roman" panose="02020603050405020304" pitchFamily="18" charset="0"/>
            </a:endParaRPr>
          </a:p>
          <a:p>
            <a:pPr lvl="0">
              <a:lnSpc>
                <a:spcPct val="150000"/>
              </a:lnSpc>
            </a:pPr>
            <a:r>
              <a:rPr lang="en-CA" dirty="0">
                <a:latin typeface="Times New Roman" panose="02020603050405020304" pitchFamily="18" charset="0"/>
                <a:cs typeface="Times New Roman" panose="02020603050405020304" pitchFamily="18" charset="0"/>
              </a:rPr>
              <a:t>Cluster 2 are basically residential areas with parks, grocery stores, pharmacy and restaurants.</a:t>
            </a:r>
            <a:endParaRPr lang="en-CN" dirty="0">
              <a:latin typeface="Times New Roman" panose="02020603050405020304" pitchFamily="18" charset="0"/>
              <a:cs typeface="Times New Roman" panose="02020603050405020304" pitchFamily="18" charset="0"/>
            </a:endParaRPr>
          </a:p>
          <a:p>
            <a:pPr lvl="0">
              <a:lnSpc>
                <a:spcPct val="150000"/>
              </a:lnSpc>
            </a:pPr>
            <a:r>
              <a:rPr lang="en-CA" dirty="0">
                <a:latin typeface="Times New Roman" panose="02020603050405020304" pitchFamily="18" charset="0"/>
                <a:cs typeface="Times New Roman" panose="02020603050405020304" pitchFamily="18" charset="0"/>
              </a:rPr>
              <a:t>Cluster 3 includes neighbourhoods with restaurants and distribution centers.</a:t>
            </a:r>
            <a:endParaRPr lang="en-CN" dirty="0">
              <a:latin typeface="Times New Roman" panose="02020603050405020304" pitchFamily="18" charset="0"/>
              <a:cs typeface="Times New Roman" panose="02020603050405020304" pitchFamily="18" charset="0"/>
            </a:endParaRPr>
          </a:p>
          <a:p>
            <a:pPr lvl="0">
              <a:lnSpc>
                <a:spcPct val="150000"/>
              </a:lnSpc>
            </a:pPr>
            <a:r>
              <a:rPr lang="en-CA" dirty="0">
                <a:latin typeface="Times New Roman" panose="02020603050405020304" pitchFamily="18" charset="0"/>
                <a:cs typeface="Times New Roman" panose="02020603050405020304" pitchFamily="18" charset="0"/>
              </a:rPr>
              <a:t>Cluster 4 are mostly downtown areas where surrounded by lots of restaurants, cafeteria, bars, convenience stores and different kinds of shops.</a:t>
            </a:r>
            <a:endParaRPr lang="en-CN" dirty="0">
              <a:latin typeface="Times New Roman" panose="02020603050405020304" pitchFamily="18" charset="0"/>
              <a:cs typeface="Times New Roman" panose="02020603050405020304" pitchFamily="18" charset="0"/>
            </a:endParaRPr>
          </a:p>
          <a:p>
            <a:pPr marL="0" indent="0">
              <a:lnSpc>
                <a:spcPct val="150000"/>
              </a:lnSpc>
              <a:buNone/>
            </a:pPr>
            <a:endParaRPr lang="en-IN" dirty="0"/>
          </a:p>
        </p:txBody>
      </p:sp>
      <p:pic>
        <p:nvPicPr>
          <p:cNvPr id="8" name="Picture 7" descr="A screenshot of a cell phone&#10;&#10;Description automatically generated">
            <a:extLst>
              <a:ext uri="{FF2B5EF4-FFF2-40B4-BE49-F238E27FC236}">
                <a16:creationId xmlns:a16="http://schemas.microsoft.com/office/drawing/2014/main" id="{E426ECDE-DF8F-9345-9EF3-F8257C5F6FA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377888" y="4437112"/>
            <a:ext cx="9433048" cy="1872208"/>
          </a:xfrm>
          <a:prstGeom prst="rect">
            <a:avLst/>
          </a:prstGeom>
        </p:spPr>
      </p:pic>
    </p:spTree>
    <p:extLst>
      <p:ext uri="{BB962C8B-B14F-4D97-AF65-F5344CB8AC3E}">
        <p14:creationId xmlns:p14="http://schemas.microsoft.com/office/powerpoint/2010/main" val="315387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{0DC1F1C5-A411-7A4A-B385-8089CFCB6BD4}tf10001070</Template>
  <TotalTime>85</TotalTime>
  <Words>871</Words>
  <Application>Microsoft Macintosh PowerPoint</Application>
  <PresentationFormat>Custom</PresentationFormat>
  <Paragraphs>65</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Times New Roman</vt:lpstr>
      <vt:lpstr>Century Gothic</vt:lpstr>
      <vt:lpstr>Rockwell</vt:lpstr>
      <vt:lpstr>Rockwell Condensed</vt:lpstr>
      <vt:lpstr>Rockwell Extra Bold</vt:lpstr>
      <vt:lpstr>Wingdings</vt:lpstr>
      <vt:lpstr>Wood Type</vt:lpstr>
      <vt:lpstr>The Battle of Neighbourhoods</vt:lpstr>
      <vt:lpstr>Background: </vt:lpstr>
      <vt:lpstr>Business Problem:</vt:lpstr>
      <vt:lpstr>Data:</vt:lpstr>
      <vt:lpstr>Methodology:</vt:lpstr>
      <vt:lpstr>Methodology:</vt:lpstr>
      <vt:lpstr>Methodology:</vt:lpstr>
      <vt:lpstr>Methodology:</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Fozail Ahmad</cp:lastModifiedBy>
  <cp:revision>7</cp:revision>
  <dcterms:created xsi:type="dcterms:W3CDTF">2020-01-05T08:05:09Z</dcterms:created>
  <dcterms:modified xsi:type="dcterms:W3CDTF">2020-05-03T23:15:02Z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