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85" r:id="rId4"/>
    <p:sldId id="268" r:id="rId5"/>
    <p:sldId id="265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FFC000"/>
    <a:srgbClr val="FFED00"/>
    <a:srgbClr val="F24F21"/>
    <a:srgbClr val="92D050"/>
    <a:srgbClr val="7FFF00"/>
    <a:srgbClr val="3F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7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04C7-EC74-4BBC-A89A-5A3DC01F393C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AE75-695E-4CDB-B501-8EF1091A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/>
          <p:cNvSpPr/>
          <p:nvPr/>
        </p:nvSpPr>
        <p:spPr>
          <a:xfrm>
            <a:off x="0" y="0"/>
            <a:ext cx="12241168" cy="7622800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6326" y="0"/>
            <a:ext cx="12085674" cy="6793992"/>
            <a:chOff x="-500954" y="190108"/>
            <a:chExt cx="11647727" cy="6571744"/>
          </a:xfrm>
        </p:grpSpPr>
        <p:grpSp>
          <p:nvGrpSpPr>
            <p:cNvPr id="11" name="Group 10"/>
            <p:cNvGrpSpPr/>
            <p:nvPr/>
          </p:nvGrpSpPr>
          <p:grpSpPr>
            <a:xfrm>
              <a:off x="787825" y="1055459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8" name="Oval 7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500206" y="562818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4" name="Oval 13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37127" y="92078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939686" y="185290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6" name="Oval 25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50095" y="3174883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30" name="Oval 29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378626" y="251212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34" name="Oval 33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999398" y="455002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38" name="Oval 37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097017" y="153392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43" name="Oval 4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46189" y="150806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47" name="Oval 4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136542" y="3510526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51" name="Oval 50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266058" y="296117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59" name="Oval 58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780505" y="118443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63" name="Oval 6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929902" y="452416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67" name="Oval 6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346497" y="169944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75" name="Oval 7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941832" y="1203875"/>
                <a:ext cx="1802764" cy="1704923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010339" y="1887615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79" name="Oval 78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-206319" y="244269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83" name="Oval 8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84304" y="490235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87" name="Oval 8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273085" y="417729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95" name="Oval 9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387271" y="357995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99" name="Oval 98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9546527" y="26614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03" name="Oval 10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636750" y="278960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07" name="Oval 10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5385652" y="49339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11" name="Oval 110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570489" y="5823845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15" name="Oval 11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8848321" y="562537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19" name="Oval 118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426794" y="470388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23" name="Oval 12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1519" y="351689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27" name="Oval 12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003448" y="284830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31" name="Oval 130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1573618" y="624363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35" name="Oval 13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634251" y="449830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43" name="Oval 14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489211" y="585909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47" name="Oval 14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4607195" y="2720173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51" name="Oval 150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867117" y="483065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55" name="Oval 15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8584157" y="460913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59" name="Oval 158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8848321" y="364938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63" name="Oval 16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840961" y="528514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67" name="Oval 166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2152881" y="575441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71" name="Oval 170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10677121" y="268472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75" name="Oval 174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1073361" y="906722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83" name="Oval 182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10750533" y="6174206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88" name="Oval 187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9619939" y="4975870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92" name="Oval 191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9264339" y="237326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196" name="Oval 195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595059" y="190108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00" name="Oval 199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7272979" y="3549396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04" name="Oval 203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3341818" y="6033946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08" name="Oval 207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-427542" y="589307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12" name="Oval 211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-500954" y="823297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16" name="Oval 215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454086" y="1708298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20" name="Oval 219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0429" y="669242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24" name="Oval 223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9693351" y="6479064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28" name="Oval 227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148066" y="6608128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32" name="Oval 231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4090146" y="6638991"/>
              <a:ext cx="73412" cy="69428"/>
              <a:chOff x="787825" y="1055459"/>
              <a:chExt cx="2116632" cy="2001756"/>
            </a:xfrm>
            <a:effectLst>
              <a:reflection stA="45000" endPos="0" dist="50800" dir="5400000" sy="-100000" algn="bl" rotWithShape="0"/>
            </a:effectLst>
          </p:grpSpPr>
          <p:sp>
            <p:nvSpPr>
              <p:cNvPr id="236" name="Oval 235"/>
              <p:cNvSpPr/>
              <p:nvPr/>
            </p:nvSpPr>
            <p:spPr>
              <a:xfrm>
                <a:off x="787825" y="1055459"/>
                <a:ext cx="2116632" cy="2001756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094232" y="1310640"/>
                <a:ext cx="1532010" cy="14488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6000">
                    <a:schemeClr val="accent4">
                      <a:lumMod val="95000"/>
                      <a:lumOff val="5000"/>
                    </a:schemeClr>
                  </a:gs>
                  <a:gs pos="100000">
                    <a:schemeClr val="accent4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941818" y="1203887"/>
                <a:ext cx="1802764" cy="1704929"/>
              </a:xfrm>
              <a:prstGeom prst="ellipse">
                <a:avLst/>
              </a:prstGeom>
              <a:solidFill>
                <a:srgbClr val="FFC000">
                  <a:alpha val="1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9" name="Oval 248"/>
          <p:cNvSpPr/>
          <p:nvPr/>
        </p:nvSpPr>
        <p:spPr>
          <a:xfrm>
            <a:off x="5139641" y="6537894"/>
            <a:ext cx="24992" cy="23635"/>
          </a:xfrm>
          <a:prstGeom prst="ellipse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714949" y="6657688"/>
            <a:ext cx="29343" cy="27750"/>
          </a:xfrm>
          <a:prstGeom prst="ellipse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/>
          <p:cNvGrpSpPr/>
          <p:nvPr/>
        </p:nvGrpSpPr>
        <p:grpSpPr>
          <a:xfrm>
            <a:off x="3870770" y="1319220"/>
            <a:ext cx="4170035" cy="4179273"/>
            <a:chOff x="2446270" y="2174855"/>
            <a:chExt cx="4170035" cy="4179273"/>
          </a:xfrm>
        </p:grpSpPr>
        <p:grpSp>
          <p:nvGrpSpPr>
            <p:cNvPr id="269" name="Group 268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0" name="Oval 269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</p:grpSpPr>
          <p:sp>
            <p:nvSpPr>
              <p:cNvPr id="302" name="Donut 30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Donut 30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4608482" y="2038525"/>
            <a:ext cx="2689015" cy="2694972"/>
            <a:chOff x="2446270" y="2174855"/>
            <a:chExt cx="4170035" cy="4179273"/>
          </a:xfrm>
          <a:solidFill>
            <a:srgbClr val="002060"/>
          </a:solidFill>
        </p:grpSpPr>
        <p:grpSp>
          <p:nvGrpSpPr>
            <p:cNvPr id="399" name="Group 398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25" name="Donut 52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Donut 52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Donut 52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0" name="Oval 399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1" name="Group 400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22" name="Donut 52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Donut 52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Donut 52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19" name="Donut 51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Donut 51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Donut 52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16" name="Donut 51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Donut 51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Donut 51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13" name="Donut 51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Donut 51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Donut 51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10" name="Donut 50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Donut 51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Donut 51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07" name="Donut 50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Donut 50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Donut 50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04" name="Donut 50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Donut 50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Donut 50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501" name="Donut 50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Donut 50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Donut 50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98" name="Donut 4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Donut 4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Donut 4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95" name="Donut 4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Donut 4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Donut 4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92" name="Donut 4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Donut 4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Donut 4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2" name="Group 411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89" name="Donut 4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Donut 4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Donut 4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86" name="Donut 4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Donut 4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Donut 4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4" name="Group 413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83" name="Donut 4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Donut 4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Donut 4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80" name="Donut 4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Donut 4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Donut 4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77" name="Donut 4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Donut 4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Donut 4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74" name="Donut 4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Donut 4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Donut 4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8" name="Group 417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71" name="Donut 4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Donut 4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Donut 4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68" name="Donut 4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Donut 4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Donut 4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65" name="Donut 4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Donut 4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7" name="Donut 4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62" name="Donut 4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Donut 4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Donut 4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2" name="Group 421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59" name="Donut 4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0" name="Donut 4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1" name="Donut 4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56" name="Donut 4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Donut 4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8" name="Donut 4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53" name="Donut 4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Donut 4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Donut 4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5" name="Group 424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50" name="Donut 4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Donut 4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Donut 4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47" name="Donut 4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Donut 4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Donut 4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44" name="Donut 4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Donut 4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Donut 4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8" name="Group 427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41" name="Donut 4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2" name="Donut 4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3" name="Donut 4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9" name="Group 428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38" name="Donut 4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Donut 4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0" name="Donut 4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35" name="Donut 4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Donut 4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Donut 4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432" name="Donut 4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Donut 4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Donut 4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29" name="Picture 5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76" y="2877351"/>
            <a:ext cx="1490556" cy="7347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9263" y="5840583"/>
            <a:ext cx="3395417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 World Of Ripple</a:t>
            </a:r>
            <a:b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 us create Ripples together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2552" y="5615177"/>
            <a:ext cx="2940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Kinnect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for Windows v2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Hackathon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September’14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Amsterdam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" y="0"/>
            <a:ext cx="12178680" cy="685800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825462" y="2319196"/>
            <a:ext cx="10483768" cy="30636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1" y="2672379"/>
            <a:ext cx="9759989" cy="281246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rippleHelper.setDebugMode</a:t>
            </a:r>
            <a:r>
              <a:rPr lang="en-US" sz="2000" dirty="0">
                <a:solidFill>
                  <a:schemeClr val="bg1"/>
                </a:solidFill>
              </a:rPr>
              <a:t>(true); // This is very handy for development purposes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rippleHelper.setDebugMode</a:t>
            </a:r>
            <a:r>
              <a:rPr lang="en-US" sz="2000" dirty="0" smtClean="0">
                <a:solidFill>
                  <a:schemeClr val="bg1"/>
                </a:solidFill>
              </a:rPr>
              <a:t>(true); // helps when run inside Ripple emulator </a:t>
            </a:r>
            <a:r>
              <a:rPr lang="en-US" sz="2000" dirty="0" err="1" smtClean="0">
                <a:solidFill>
                  <a:schemeClr val="bg1"/>
                </a:solidFill>
              </a:rPr>
              <a:t>i.e</a:t>
            </a:r>
            <a:r>
              <a:rPr lang="en-US" sz="2000" dirty="0" smtClean="0">
                <a:solidFill>
                  <a:schemeClr val="bg1"/>
                </a:solidFill>
              </a:rPr>
              <a:t>  by loading floor and screen in ripple emulator page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 you are developing and running your application out of ripple framework  </a:t>
            </a:r>
            <a:r>
              <a:rPr lang="en-US" sz="2000" dirty="0" smtClean="0">
                <a:solidFill>
                  <a:schemeClr val="bg1"/>
                </a:solidFill>
              </a:rPr>
              <a:t>     in debug mode ,this </a:t>
            </a:r>
            <a:r>
              <a:rPr lang="en-US" sz="2000" dirty="0">
                <a:solidFill>
                  <a:schemeClr val="bg1"/>
                </a:solidFill>
              </a:rPr>
              <a:t>will print all the actions in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console.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</a:t>
            </a:r>
            <a:r>
              <a:rPr lang="en-US" sz="2800" dirty="0"/>
              <a:t>Ripple Helper -&gt; Debug </a:t>
            </a:r>
            <a:r>
              <a:rPr lang="en-US" sz="2800" dirty="0" smtClean="0"/>
              <a:t>Mode / Emulator Mode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335927" y="2485193"/>
            <a:ext cx="2519852" cy="2054805"/>
            <a:chOff x="7187611" y="2062716"/>
            <a:chExt cx="4928592" cy="4019004"/>
          </a:xfrm>
        </p:grpSpPr>
        <p:sp>
          <p:nvSpPr>
            <p:cNvPr id="136" name="Oval 135"/>
            <p:cNvSpPr/>
            <p:nvPr/>
          </p:nvSpPr>
          <p:spPr>
            <a:xfrm>
              <a:off x="8962843" y="3721997"/>
              <a:ext cx="1988288" cy="1988288"/>
            </a:xfrm>
            <a:prstGeom prst="ellipse">
              <a:avLst/>
            </a:prstGeom>
            <a:solidFill>
              <a:srgbClr val="FFC000"/>
            </a:solidFill>
            <a:effectLst>
              <a:glow rad="1168400">
                <a:srgbClr val="FFFF00">
                  <a:alpha val="40000"/>
                </a:srgbClr>
              </a:glow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 flipV="1">
              <a:off x="9952074" y="2062716"/>
              <a:ext cx="4913" cy="111641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10590028" y="2820345"/>
              <a:ext cx="255181" cy="466677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1046827" y="3092682"/>
              <a:ext cx="1069376" cy="597615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9122735" y="2820345"/>
              <a:ext cx="196299" cy="49572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7963786" y="2945219"/>
              <a:ext cx="797440" cy="80897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7762169" y="4189172"/>
              <a:ext cx="701145" cy="9261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7187611" y="5114260"/>
              <a:ext cx="1206795" cy="32913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8313792" y="5772519"/>
              <a:ext cx="447434" cy="309201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 flipH="1">
            <a:off x="9140473" y="4478495"/>
            <a:ext cx="343518" cy="63376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749320" y="4530331"/>
            <a:ext cx="3768" cy="44124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071720" y="4478495"/>
            <a:ext cx="436291" cy="575539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318244" y="4287222"/>
            <a:ext cx="237925" cy="16827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0437206" y="4000752"/>
            <a:ext cx="652552" cy="22032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10379776" y="3706266"/>
            <a:ext cx="271457" cy="916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26" y="3540704"/>
            <a:ext cx="610439" cy="610439"/>
          </a:xfrm>
          <a:prstGeom prst="rect">
            <a:avLst/>
          </a:prstGeom>
        </p:spPr>
      </p:pic>
      <p:grpSp>
        <p:nvGrpSpPr>
          <p:cNvPr id="177" name="Group 176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</p:grpSpPr>
        <p:grpSp>
          <p:nvGrpSpPr>
            <p:cNvPr id="178" name="Group 177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solidFill>
              <a:srgbClr val="FFC000"/>
            </a:solidFill>
          </p:grpSpPr>
          <p:grpSp>
            <p:nvGrpSpPr>
              <p:cNvPr id="180" name="Group 179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6" name="Donut 30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Donut 30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3" name="Donut 30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Donut 30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0" name="Donut 29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Donut 30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7" name="Donut 29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Donut 29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4" name="Donut 29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Donut 29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1" name="Donut 29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Donut 29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8" name="Donut 28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Donut 28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5" name="Donut 28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Donut 28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2" name="Donut 28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Donut 28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9" name="Donut 27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Donut 27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6" name="Donut 27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Donut 27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3" name="Donut 27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Donut 27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0" name="Donut 26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Donut 27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7" name="Donut 26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Donut 26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4" name="Donut 26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Donut 26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1" name="Donut 26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Donut 26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8" name="Donut 25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Donut 25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5" name="Donut 25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Donut 25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2" name="Donut 25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Donut 25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9" name="Donut 24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Donut 24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6" name="Donut 24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Donut 24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3" name="Donut 24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Donut 24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0" name="Donut 23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Donut 24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7" name="Donut 23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Donut 23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4" name="Donut 23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Donut 23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1" name="Donut 23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Donut 23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8" name="Donut 22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Donut 22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5" name="Donut 22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Donut 22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2" name="Donut 22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Donut 22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9" name="Donut 21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Donut 21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6" name="Donut 21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Donut 21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Donut 21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3" name="Donut 2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Donut 2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Donut 2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9" name="TextBox 178"/>
            <p:cNvSpPr txBox="1"/>
            <p:nvPr/>
          </p:nvSpPr>
          <p:spPr>
            <a:xfrm>
              <a:off x="4188940" y="102118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8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95904" y="979222"/>
            <a:ext cx="2521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ED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Gestures Available</a:t>
            </a:r>
            <a:endParaRPr lang="en-US" sz="2400" dirty="0">
              <a:solidFill>
                <a:srgbClr val="FFED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Supported Gestures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Left Swipe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 Swipe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39529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236565" y="10211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95904" y="979222"/>
            <a:ext cx="337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ED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Take Actions on Gestures</a:t>
            </a:r>
            <a:endParaRPr lang="en-US" sz="2400" dirty="0">
              <a:solidFill>
                <a:srgbClr val="FFED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gestures are fired as an event at document level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listen to a gesture:</a:t>
            </a:r>
          </a:p>
          <a:p>
            <a:r>
              <a:rPr lang="en-US" dirty="0">
                <a:solidFill>
                  <a:schemeClr val="bg1"/>
                </a:solidFill>
              </a:rPr>
              <a:t>//Example Usage:  Take Action On Right Swipe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RightSwipe</a:t>
            </a:r>
            <a:r>
              <a:rPr lang="en-US" dirty="0">
                <a:solidFill>
                  <a:schemeClr val="bg1"/>
                </a:solidFill>
              </a:rPr>
              <a:t>", function (</a:t>
            </a:r>
            <a:r>
              <a:rPr lang="en-US" dirty="0" err="1">
                <a:solidFill>
                  <a:schemeClr val="bg1"/>
                </a:solidFill>
              </a:rPr>
              <a:t>evt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//Take Action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});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39529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236565" y="1021181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4788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Example: Exit An App On Right Swipe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903065" y="1021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//Example Usage:  Exit on Right Swipe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RightSwipe</a:t>
            </a:r>
            <a:r>
              <a:rPr lang="en-US" dirty="0">
                <a:solidFill>
                  <a:schemeClr val="bg1"/>
                </a:solidFill>
              </a:rPr>
              <a:t>", function (</a:t>
            </a:r>
            <a:r>
              <a:rPr lang="en-US" dirty="0" err="1">
                <a:solidFill>
                  <a:schemeClr val="bg1"/>
                </a:solidFill>
              </a:rPr>
              <a:t>evt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rippleHelper.goToStart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42461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307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Screen Communication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84015" y="10211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Use </a:t>
            </a:r>
            <a:r>
              <a:rPr lang="en-US" dirty="0" err="1">
                <a:solidFill>
                  <a:schemeClr val="bg1"/>
                </a:solidFill>
              </a:rPr>
              <a:t>sendCommandToFrontScreen</a:t>
            </a:r>
            <a:r>
              <a:rPr lang="en-US" dirty="0">
                <a:solidFill>
                  <a:schemeClr val="bg1"/>
                </a:solidFill>
              </a:rPr>
              <a:t> to send Message From floor to screen.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-&gt; Use </a:t>
            </a:r>
            <a:r>
              <a:rPr lang="en-US" dirty="0" err="1">
                <a:solidFill>
                  <a:schemeClr val="bg1"/>
                </a:solidFill>
              </a:rPr>
              <a:t>sendCommandToFloor</a:t>
            </a:r>
            <a:r>
              <a:rPr lang="en-US" dirty="0">
                <a:solidFill>
                  <a:schemeClr val="bg1"/>
                </a:solidFill>
              </a:rPr>
              <a:t> to send Message from screen to floor.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Syntax:</a:t>
            </a:r>
          </a:p>
          <a:p>
            <a:r>
              <a:rPr lang="en-US" dirty="0" err="1">
                <a:solidFill>
                  <a:schemeClr val="bg1"/>
                </a:solidFill>
              </a:rPr>
              <a:t>sendCommandToFrontScreen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commandName</a:t>
            </a:r>
            <a:r>
              <a:rPr lang="en-US" dirty="0">
                <a:solidFill>
                  <a:schemeClr val="bg1"/>
                </a:solidFill>
              </a:rPr>
              <a:t>, Parameters)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commandName</a:t>
            </a:r>
            <a:r>
              <a:rPr lang="en-US" dirty="0">
                <a:solidFill>
                  <a:schemeClr val="bg1"/>
                </a:solidFill>
              </a:rPr>
              <a:t> – String</a:t>
            </a:r>
          </a:p>
          <a:p>
            <a:r>
              <a:rPr lang="en-US" dirty="0">
                <a:solidFill>
                  <a:schemeClr val="bg1"/>
                </a:solidFill>
              </a:rPr>
              <a:t>Parameters – Parameters is an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8488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207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Example Usage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84015" y="10211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rippleHelper.sendCommandToFrontScreen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CommandFromFloor</a:t>
            </a:r>
            <a:r>
              <a:rPr lang="en-US" dirty="0">
                <a:solidFill>
                  <a:schemeClr val="bg1"/>
                </a:solidFill>
              </a:rPr>
              <a:t>", ["Parameter1", "Parameter2"]);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//On Front Screen Side: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CommandFromFloor</a:t>
            </a:r>
            <a:r>
              <a:rPr lang="en-US" dirty="0">
                <a:solidFill>
                  <a:schemeClr val="bg1"/>
                </a:solidFill>
              </a:rPr>
              <a:t>", function (</a:t>
            </a:r>
            <a:r>
              <a:rPr lang="en-US" dirty="0" err="1">
                <a:solidFill>
                  <a:schemeClr val="bg1"/>
                </a:solidFill>
              </a:rPr>
              <a:t>evt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//</a:t>
            </a:r>
            <a:r>
              <a:rPr lang="en-US" dirty="0" err="1">
                <a:solidFill>
                  <a:schemeClr val="bg1"/>
                </a:solidFill>
              </a:rPr>
              <a:t>commandParameters</a:t>
            </a:r>
            <a:r>
              <a:rPr lang="en-US" dirty="0">
                <a:solidFill>
                  <a:schemeClr val="bg1"/>
                </a:solidFill>
              </a:rPr>
              <a:t> is an array of parameters received from Screen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console.log(</a:t>
            </a:r>
            <a:r>
              <a:rPr lang="en-US" dirty="0" err="1">
                <a:solidFill>
                  <a:schemeClr val="bg1"/>
                </a:solidFill>
              </a:rPr>
              <a:t>evt.commandParameters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7041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379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Moving wheel on right swipe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45915" y="10211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RightSwipe</a:t>
            </a:r>
            <a:r>
              <a:rPr lang="en-US" dirty="0">
                <a:solidFill>
                  <a:schemeClr val="bg1"/>
                </a:solidFill>
              </a:rPr>
              <a:t>", function (</a:t>
            </a:r>
            <a:r>
              <a:rPr lang="en-US" dirty="0" err="1">
                <a:solidFill>
                  <a:schemeClr val="bg1"/>
                </a:solidFill>
              </a:rPr>
              <a:t>evt</a:t>
            </a:r>
            <a:r>
              <a:rPr lang="en-US" dirty="0">
                <a:solidFill>
                  <a:schemeClr val="bg1"/>
                </a:solidFill>
              </a:rPr>
              <a:t>) {         	</a:t>
            </a:r>
            <a:r>
              <a:rPr lang="en-US" dirty="0" err="1">
                <a:solidFill>
                  <a:schemeClr val="bg1"/>
                </a:solidFill>
              </a:rPr>
              <a:t>rippleHelper.sendCommandToFrontScreen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dirty="0" err="1">
                <a:solidFill>
                  <a:schemeClr val="bg1"/>
                </a:solidFill>
              </a:rPr>
              <a:t>moveWheel</a:t>
            </a:r>
            <a:r>
              <a:rPr lang="en-US" dirty="0">
                <a:solidFill>
                  <a:schemeClr val="bg1"/>
                </a:solidFill>
              </a:rPr>
              <a:t>", [	]);</a:t>
            </a:r>
          </a:p>
          <a:p>
            <a:r>
              <a:rPr lang="en-US" dirty="0">
                <a:solidFill>
                  <a:schemeClr val="bg1"/>
                </a:solidFill>
              </a:rPr>
              <a:t> });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//On Screen</a:t>
            </a:r>
          </a:p>
          <a:p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dirty="0" err="1">
                <a:solidFill>
                  <a:schemeClr val="bg1"/>
                </a:solidFill>
              </a:rPr>
              <a:t>moveWheel</a:t>
            </a:r>
            <a:r>
              <a:rPr lang="en-US" dirty="0">
                <a:solidFill>
                  <a:schemeClr val="bg1"/>
                </a:solidFill>
              </a:rPr>
              <a:t>", function (</a:t>
            </a:r>
            <a:r>
              <a:rPr lang="en-US" dirty="0" err="1">
                <a:solidFill>
                  <a:schemeClr val="bg1"/>
                </a:solidFill>
              </a:rPr>
              <a:t>evt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</a:rPr>
              <a:t>		//TAKE ACTION TO MOVE WHEEL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201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Text To Speech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45915" y="102118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rippleHelper.textToSpeech</a:t>
            </a:r>
            <a:r>
              <a:rPr lang="en-US" dirty="0">
                <a:solidFill>
                  <a:schemeClr val="bg1"/>
                </a:solidFill>
              </a:rPr>
              <a:t>("Welcome Message From Ripple");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//Does Text To Speech for you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Timer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45915" y="10211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175" y="2690336"/>
            <a:ext cx="10220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//Ripple Timer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//Measures time in seconds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//Has Methods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</a:t>
            </a:r>
            <a:r>
              <a:rPr lang="en-US" dirty="0" err="1">
                <a:solidFill>
                  <a:schemeClr val="bg1"/>
                </a:solidFill>
              </a:rPr>
              <a:t>timer.startTimer</a:t>
            </a:r>
            <a:r>
              <a:rPr lang="en-US" dirty="0">
                <a:solidFill>
                  <a:schemeClr val="bg1"/>
                </a:solidFill>
              </a:rPr>
              <a:t>() // to start the timer from initial value 1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</a:t>
            </a:r>
            <a:r>
              <a:rPr lang="en-US" dirty="0" err="1">
                <a:solidFill>
                  <a:schemeClr val="bg1"/>
                </a:solidFill>
              </a:rPr>
              <a:t>timer.stopTimer</a:t>
            </a:r>
            <a:r>
              <a:rPr lang="en-US" dirty="0">
                <a:solidFill>
                  <a:schemeClr val="bg1"/>
                </a:solidFill>
              </a:rPr>
              <a:t>() // to stop the timer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//</a:t>
            </a:r>
            <a:r>
              <a:rPr lang="en-US" dirty="0" err="1">
                <a:solidFill>
                  <a:schemeClr val="bg1"/>
                </a:solidFill>
              </a:rPr>
              <a:t>timer.getTime</a:t>
            </a:r>
            <a:r>
              <a:rPr lang="en-US" dirty="0">
                <a:solidFill>
                  <a:schemeClr val="bg1"/>
                </a:solidFill>
              </a:rPr>
              <a:t>() // to get time in seconds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timer = </a:t>
            </a:r>
            <a:r>
              <a:rPr lang="en-US" dirty="0" err="1">
                <a:solidFill>
                  <a:schemeClr val="bg1"/>
                </a:solidFill>
              </a:rPr>
              <a:t>rippleHelper.timer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4942" y="6292980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21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Keyboard Input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45915" y="102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5167" y="2228307"/>
            <a:ext cx="10220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//Ripple </a:t>
            </a:r>
            <a:r>
              <a:rPr lang="en-US" dirty="0" smtClean="0">
                <a:solidFill>
                  <a:schemeClr val="bg1"/>
                </a:solidFill>
              </a:rPr>
              <a:t>Keyboard Input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//Enable Keyboard input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rippleHelper.enableKeyboardInput</a:t>
            </a:r>
            <a:r>
              <a:rPr lang="en-US" dirty="0" smtClean="0">
                <a:solidFill>
                  <a:schemeClr val="bg1"/>
                </a:solidFill>
              </a:rPr>
              <a:t>(true);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lastInput</a:t>
            </a:r>
            <a:r>
              <a:rPr lang="en-US" dirty="0" smtClean="0">
                <a:solidFill>
                  <a:schemeClr val="bg1"/>
                </a:solidFill>
              </a:rPr>
              <a:t> = null; // you may not need to do this based on your scenario</a:t>
            </a:r>
          </a:p>
          <a:p>
            <a:r>
              <a:rPr lang="en-US" dirty="0" err="1">
                <a:solidFill>
                  <a:schemeClr val="bg1"/>
                </a:solidFill>
              </a:rPr>
              <a:t>document.addEventListener</a:t>
            </a:r>
            <a:r>
              <a:rPr lang="en-US" dirty="0">
                <a:solidFill>
                  <a:schemeClr val="bg1"/>
                </a:solidFill>
              </a:rPr>
              <a:t>("</a:t>
            </a:r>
            <a:r>
              <a:rPr lang="en-US" dirty="0" err="1">
                <a:solidFill>
                  <a:schemeClr val="bg1"/>
                </a:solidFill>
              </a:rPr>
              <a:t>keyboardInput</a:t>
            </a:r>
            <a:r>
              <a:rPr lang="en-US" dirty="0">
                <a:solidFill>
                  <a:schemeClr val="bg1"/>
                </a:solidFill>
              </a:rPr>
              <a:t>", function (e)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input = </a:t>
            </a:r>
            <a:r>
              <a:rPr lang="en-US" dirty="0" err="1">
                <a:solidFill>
                  <a:schemeClr val="bg1"/>
                </a:solidFill>
              </a:rPr>
              <a:t>e.input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if </a:t>
            </a:r>
            <a:r>
              <a:rPr lang="en-US" dirty="0">
                <a:solidFill>
                  <a:schemeClr val="bg1"/>
                </a:solidFill>
              </a:rPr>
              <a:t>(input != </a:t>
            </a:r>
            <a:r>
              <a:rPr lang="en-US" dirty="0" err="1">
                <a:solidFill>
                  <a:schemeClr val="bg1"/>
                </a:solidFill>
              </a:rPr>
              <a:t>lastInput</a:t>
            </a:r>
            <a:r>
              <a:rPr lang="en-US" dirty="0">
                <a:solidFill>
                  <a:schemeClr val="bg1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//Do something with input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lastInput</a:t>
            </a:r>
            <a:r>
              <a:rPr lang="en-US" dirty="0">
                <a:solidFill>
                  <a:schemeClr val="bg1"/>
                </a:solidFill>
              </a:rPr>
              <a:t> = input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4231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95904" y="979222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ED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Kinect Ripple?</a:t>
            </a:r>
            <a:endParaRPr lang="en-US" sz="2400" dirty="0">
              <a:solidFill>
                <a:srgbClr val="FFED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6692" y="2562382"/>
            <a:ext cx="105672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Ripple is a dual projection based infotainment system that comes with fully customizable interactive floor and screen. 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Ripple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UI framework allows you to quickly add, edit and build integrated experiences on top of  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name suggests, ‘Ripple’ has the power to create new waves by integrating multiple, unique experiences in a single set-up through ‘gamification of knowledge’. 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system is portable with quick setup (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msi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auto-calibration of hardware with software and SDK, and easy customization with Content Editor. </a:t>
            </a: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can be best explained by getting a feel of it.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39529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188940" y="10211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71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34942" y="6292980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62404" y="979222"/>
            <a:ext cx="313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Ripple Important Points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2685" y="2134680"/>
            <a:ext cx="10567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26194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845915" y="1021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5167" y="2228307"/>
            <a:ext cx="10220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Ripple is a single user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 are not biased towards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Both floor and screen are preferred in a 4:3 ratio.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8325" y="2096070"/>
            <a:ext cx="3933825" cy="1967799"/>
          </a:xfrm>
          <a:prstGeom prst="rect">
            <a:avLst/>
          </a:prstGeom>
          <a:solidFill>
            <a:schemeClr val="accent4">
              <a:lumMod val="40000"/>
              <a:lumOff val="60000"/>
              <a:alpha val="63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</a:p>
          <a:p>
            <a:endParaRPr lang="en-US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endParaRPr lang="en-US" sz="2800" b="1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ASK </a:t>
            </a:r>
            <a:r>
              <a:rPr lang="en-US" sz="28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</a:t>
            </a:r>
            <a:endParaRPr lang="en-US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8325" y="4061636"/>
            <a:ext cx="9591675" cy="491313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 will be here to help you.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7271" y="378662"/>
            <a:ext cx="821054" cy="822873"/>
            <a:chOff x="3952965" y="798617"/>
            <a:chExt cx="821054" cy="822873"/>
          </a:xfrm>
        </p:grpSpPr>
        <p:grpSp>
          <p:nvGrpSpPr>
            <p:cNvPr id="136" name="Group 135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solidFill>
              <a:srgbClr val="FFC000"/>
            </a:solidFill>
          </p:grpSpPr>
          <p:grpSp>
            <p:nvGrpSpPr>
              <p:cNvPr id="137" name="Group 136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3" name="Donut 26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Donut 26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Donut 26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8" name="Oval 137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0" name="Donut 25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Donut 26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Donut 26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7" name="Donut 25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Donut 25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Donut 25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4" name="Donut 25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Donut 25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Donut 25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1" name="Donut 25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Donut 25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Donut 25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8" name="Donut 24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Donut 24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Donut 24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5" name="Donut 24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Donut 24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Donut 24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2" name="Donut 24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Donut 24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Donut 24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9" name="Donut 23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Donut 23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Donut 24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6" name="Donut 23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Donut 23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Donut 23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3" name="Donut 23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Donut 23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Donut 23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0" name="Donut 22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Donut 23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Donut 23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7" name="Donut 22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Donut 22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Donut 22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4" name="Donut 22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Donut 22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Donut 22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1" name="Donut 22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Donut 22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Donut 22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8" name="Donut 21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Donut 21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Donut 21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5" name="Donut 21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Donut 21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Donut 21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2" name="Donut 21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Donut 21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Donut 21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09" name="Donut 20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Donut 20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Donut 21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06" name="Donut 20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Donut 20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Donut 20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03" name="Donut 20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Donut 20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Donut 20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00" name="Donut 19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Donut 20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Donut 20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97" name="Donut 19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Donut 19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Donut 19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94" name="Donut 19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Donut 19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Donut 19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91" name="Donut 19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Donut 19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Donut 19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88" name="Donut 18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Donut 18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Donut 18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85" name="Donut 18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Donut 18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Donut 18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82" name="Donut 18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Donut 18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Donut 18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79" name="Donut 17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Donut 17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Donut 18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76" name="Donut 17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Donut 17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Donut 17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73" name="Donut 17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Donut 17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Donut 17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170" name="Donut 16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Donut 17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Donut 17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6" name="TextBox 265"/>
            <p:cNvSpPr txBox="1"/>
            <p:nvPr/>
          </p:nvSpPr>
          <p:spPr>
            <a:xfrm>
              <a:off x="4188940" y="102118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  <a:endPara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26275" y="2381872"/>
            <a:ext cx="365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If you have any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E-mail: smbehl@Microsoft.com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5939" y="6047521"/>
            <a:ext cx="7388789" cy="235060"/>
            <a:chOff x="2307347" y="1698804"/>
            <a:chExt cx="7388789" cy="23506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529277" y="1811488"/>
              <a:ext cx="6936917" cy="9692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onut 5"/>
            <p:cNvSpPr/>
            <p:nvPr/>
          </p:nvSpPr>
          <p:spPr>
            <a:xfrm>
              <a:off x="9467355" y="1708495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2307347" y="1698804"/>
              <a:ext cx="228781" cy="225369"/>
            </a:xfrm>
            <a:prstGeom prst="donut">
              <a:avLst/>
            </a:prstGeom>
            <a:solidFill>
              <a:srgbClr val="00002E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95904" y="979222"/>
            <a:ext cx="3054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ED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Where can it be used?</a:t>
            </a:r>
            <a:endParaRPr lang="en-US" sz="2400" dirty="0">
              <a:solidFill>
                <a:srgbClr val="FFED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6692" y="2562382"/>
            <a:ext cx="105672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Retail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Bidding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Casinos/Malls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Gaming</a:t>
            </a:r>
          </a:p>
          <a:p>
            <a:pPr algn="just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3952965" y="798617"/>
            <a:ext cx="821054" cy="822873"/>
            <a:chOff x="2446270" y="2174855"/>
            <a:chExt cx="4170035" cy="4179273"/>
          </a:xfrm>
          <a:solidFill>
            <a:srgbClr val="FFC000"/>
          </a:solidFill>
        </p:grpSpPr>
        <p:grpSp>
          <p:nvGrpSpPr>
            <p:cNvPr id="272" name="Group 271"/>
            <p:cNvGrpSpPr/>
            <p:nvPr/>
          </p:nvGrpSpPr>
          <p:grpSpPr>
            <a:xfrm rot="781946">
              <a:off x="2499262" y="361662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8" name="Donut 39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Donut 39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Donut 39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3" name="Oval 272"/>
            <p:cNvSpPr/>
            <p:nvPr/>
          </p:nvSpPr>
          <p:spPr>
            <a:xfrm>
              <a:off x="2764341" y="2505456"/>
              <a:ext cx="3520440" cy="3520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 rot="1657337">
              <a:off x="2620394" y="325218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5" name="Donut 39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Donut 39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Donut 39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 rot="2304029">
              <a:off x="2824190" y="292639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92" name="Donut 39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Donut 39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Donut 39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 rot="3110905">
              <a:off x="3084290" y="26428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9" name="Donut 38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Donut 38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Donut 39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 rot="3944380">
              <a:off x="3398501" y="242625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6" name="Donut 38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Donut 38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Donut 38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 rot="4526329">
              <a:off x="3735971" y="226482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3" name="Donut 38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Donut 38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Donut 38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5400000">
              <a:off x="4100788" y="218231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80" name="Donut 37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Donut 38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Donut 38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 rot="5845170">
              <a:off x="4471524" y="216541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7" name="Donut 37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Donut 37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Donut 37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 rot="6589044">
              <a:off x="4846912" y="222692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4" name="Donut 37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Donut 37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Donut 37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 rot="7165428">
              <a:off x="5194295" y="236115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71" name="Donut 37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Donut 37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Donut 37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rot="7842139">
              <a:off x="5517245" y="255544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8" name="Donut 36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Donut 36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Donut 36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/>
            <p:cNvGrpSpPr/>
            <p:nvPr/>
          </p:nvGrpSpPr>
          <p:grpSpPr>
            <a:xfrm rot="8471256">
              <a:off x="5788860" y="281253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5" name="Donut 36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Donut 36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Donut 36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 rot="9148494">
              <a:off x="6009655" y="311714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62" name="Donut 36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Donut 36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Donut 36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 rot="9842506">
              <a:off x="6166537" y="345545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9" name="Donut 35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Donut 35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Donut 36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 rot="10468344">
              <a:off x="6252522" y="382047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6" name="Donut 35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Donut 35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Donut 35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 rot="11272705">
              <a:off x="6269422" y="41974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3" name="Donut 35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Donut 35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Donut 35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 rot="11816487">
              <a:off x="6208563" y="4568158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50" name="Donut 34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Donut 35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Donut 35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 rot="12505101">
              <a:off x="6075531" y="49202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7" name="Donut 34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Donut 34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Donut 34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 rot="13061318">
              <a:off x="5881101" y="523825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4" name="Donut 34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Donut 34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Donut 34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 rot="13962033">
              <a:off x="5626113" y="552061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41" name="Donut 34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Donut 34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Donut 34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4576303">
              <a:off x="5323600" y="5738914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8" name="Donut 33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Donut 33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Donut 33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 rot="15255296">
              <a:off x="4983381" y="589437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5" name="Donut 33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Donut 33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Donut 33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 rot="15902200">
              <a:off x="4617534" y="5982539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32" name="Donut 331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Donut 332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Donut 333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 rot="16642814">
              <a:off x="4240357" y="5997806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9" name="Donut 328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Donut 329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Donut 330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 rot="17293491">
              <a:off x="3868314" y="5937587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6" name="Donut 325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Donut 326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Donut 327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 rot="17882859">
              <a:off x="3519486" y="58132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3" name="Donut 322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Donut 323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Donut 324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 rot="18640181">
              <a:off x="3201104" y="5616740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20" name="Donut 319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Donut 320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Donut 321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 rot="19408851">
              <a:off x="2923069" y="536476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7" name="Donut 316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Donut 317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Donut 318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19897281">
              <a:off x="2703971" y="5058411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4" name="Donut 313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Donut 314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Donut 315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rot="20649421">
              <a:off x="2540357" y="4723143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11" name="Donut 310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Donut 311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Donut 312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 rot="21428143">
              <a:off x="2452652" y="4356685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8" name="Donut 307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Donut 308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Donut 309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 rot="480043">
              <a:off x="2446270" y="3983502"/>
              <a:ext cx="346883" cy="365761"/>
              <a:chOff x="3776472" y="3483865"/>
              <a:chExt cx="1344168" cy="1417320"/>
            </a:xfrm>
            <a:grpFill/>
          </p:grpSpPr>
          <p:sp>
            <p:nvSpPr>
              <p:cNvPr id="305" name="Donut 304"/>
              <p:cNvSpPr/>
              <p:nvPr/>
            </p:nvSpPr>
            <p:spPr>
              <a:xfrm>
                <a:off x="3776472" y="3867912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Donut 305"/>
              <p:cNvSpPr/>
              <p:nvPr/>
            </p:nvSpPr>
            <p:spPr>
              <a:xfrm>
                <a:off x="4358640" y="3483865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Donut 306"/>
              <p:cNvSpPr/>
              <p:nvPr/>
            </p:nvSpPr>
            <p:spPr>
              <a:xfrm>
                <a:off x="4407408" y="4187953"/>
                <a:ext cx="713232" cy="713232"/>
              </a:xfrm>
              <a:prstGeom prst="donu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188940" y="10211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92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What is in it for Developers?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2283817"/>
            <a:ext cx="12192000" cy="552893"/>
          </a:xfrm>
          <a:prstGeom prst="rect">
            <a:avLst/>
          </a:prstGeom>
          <a:solidFill>
            <a:srgbClr val="00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9754"/>
            <a:ext cx="5340559" cy="201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60" y="1354286"/>
            <a:ext cx="5340559" cy="201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-1" r="63051" b="-1291"/>
          <a:stretch/>
        </p:blipFill>
        <p:spPr>
          <a:xfrm>
            <a:off x="10694504" y="1354672"/>
            <a:ext cx="1497496" cy="203786"/>
          </a:xfrm>
          <a:prstGeom prst="rect">
            <a:avLst/>
          </a:prstGeom>
        </p:spPr>
      </p:pic>
      <p:grpSp>
        <p:nvGrpSpPr>
          <p:cNvPr id="404" name="Group 403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  <a:solidFill>
            <a:srgbClr val="002060"/>
          </a:solidFill>
        </p:grpSpPr>
        <p:grpSp>
          <p:nvGrpSpPr>
            <p:cNvPr id="405" name="Group 404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grpFill/>
          </p:grpSpPr>
          <p:grpSp>
            <p:nvGrpSpPr>
              <p:cNvPr id="407" name="Group 406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33" name="Donut 53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4" name="Donut 53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5" name="Donut 53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8" name="Oval 407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30" name="Donut 52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1" name="Donut 53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2" name="Donut 53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0" name="Group 409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27" name="Donut 52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8" name="Donut 52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9" name="Donut 52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1" name="Group 410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24" name="Donut 52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5" name="Donut 52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6" name="Donut 52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2" name="Group 411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21" name="Donut 52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2" name="Donut 52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3" name="Donut 52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3" name="Group 412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18" name="Donut 51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" name="Donut 51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" name="Donut 51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4" name="Group 413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15" name="Donut 51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Donut 51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7" name="Donut 51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5" name="Group 414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12" name="Donut 51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Donut 51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Donut 51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6" name="Group 415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09" name="Donut 50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0" name="Donut 50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Donut 51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7" name="Group 416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06" name="Donut 50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7" name="Donut 50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8" name="Donut 50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8" name="Group 417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03" name="Donut 50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Donut 50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Donut 50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500" name="Donut 49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1" name="Donut 50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2" name="Donut 50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97" name="Donut 49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Donut 49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Donut 49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94" name="Donut 49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5" name="Donut 49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6" name="Donut 49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91" name="Donut 49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2" name="Donut 49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3" name="Donut 49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88" name="Donut 48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9" name="Donut 48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0" name="Donut 48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85" name="Donut 48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Donut 48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" name="Donut 48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5" name="Group 424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82" name="Donut 48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Donut 48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Donut 48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79" name="Donut 47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Donut 47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Donut 48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7" name="Group 426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76" name="Donut 47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Donut 47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8" name="Donut 47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8" name="Group 427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73" name="Donut 47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Donut 47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Donut 47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9" name="Group 428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70" name="Donut 46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Donut 47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Donut 47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0" name="Group 429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67" name="Donut 46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8" name="Donut 46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9" name="Donut 46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1" name="Group 430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64" name="Donut 46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Donut 46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Donut 46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2" name="Group 431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61" name="Donut 46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Donut 46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3" name="Donut 46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3" name="Group 432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58" name="Donut 45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Donut 45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Donut 45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4" name="Group 433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55" name="Donut 45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Donut 45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Donut 45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5" name="Group 434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52" name="Donut 45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Donut 45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Donut 45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6" name="Group 435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49" name="Donut 44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Donut 44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Donut 45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7" name="Group 436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46" name="Donut 44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Donut 44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Donut 44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8" name="Group 437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43" name="Donut 44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4" name="Donut 44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Donut 44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9" name="Group 438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440" name="Donut 43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1" name="Donut 44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Donut 44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06" name="TextBox 405"/>
            <p:cNvSpPr txBox="1"/>
            <p:nvPr/>
          </p:nvSpPr>
          <p:spPr>
            <a:xfrm>
              <a:off x="4188940" y="1021181"/>
              <a:ext cx="30970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</a:t>
              </a:r>
              <a:endPara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49160" y="3062377"/>
            <a:ext cx="10433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Ripple is not just an infotainment system but it is a framework on which you can develop custom apps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you need to know is HTML5 , CSS , JS and trust us that’s 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Ripple comes with SDK built in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 that takes care of handling gestures, message passing between screens and generates events which you can listen to and write code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60"/>
            <a:ext cx="12192001" cy="6890713"/>
          </a:xfrm>
          <a:prstGeom prst="rect">
            <a:avLst/>
          </a:prstGeom>
        </p:spPr>
      </p:pic>
      <p:sp>
        <p:nvSpPr>
          <p:cNvPr id="180" name="Rectangle 179"/>
          <p:cNvSpPr/>
          <p:nvPr/>
        </p:nvSpPr>
        <p:spPr>
          <a:xfrm>
            <a:off x="1541763" y="1843053"/>
            <a:ext cx="9356609" cy="4326811"/>
          </a:xfrm>
          <a:prstGeom prst="rect">
            <a:avLst/>
          </a:prstGeom>
          <a:solidFill>
            <a:srgbClr val="00206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63" y="1901292"/>
            <a:ext cx="935660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Ripple works as two WPF applications (one for floor and one for screen).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get a browser control in both the applications, so you can write HTML5 apps (as you would write for browser)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communicate between screens by using Ripple SDK Message Passing mechanism</a:t>
            </a:r>
          </a:p>
          <a:p>
            <a:endParaRPr lang="en-US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TECH KNOW HOW For Ripple	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  <a:solidFill>
            <a:srgbClr val="FFC000"/>
          </a:solidFill>
        </p:grpSpPr>
        <p:grpSp>
          <p:nvGrpSpPr>
            <p:cNvPr id="185" name="Group 184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grpFill/>
          </p:grpSpPr>
          <p:grpSp>
            <p:nvGrpSpPr>
              <p:cNvPr id="187" name="Group 186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3" name="Donut 3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Donut 3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Donut 3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8" name="Oval 187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0" name="Donut 30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Donut 31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Donut 31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7" name="Donut 30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Donut 30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4" name="Donut 30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Donut 30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1" name="Donut 30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Donut 30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8" name="Donut 29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Donut 29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5" name="Donut 29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Donut 29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2" name="Donut 29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Donut 29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9" name="Donut 28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Donut 29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6" name="Donut 28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Donut 28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3" name="Donut 28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Donut 28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0" name="Donut 27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Donut 28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7" name="Donut 27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Donut 27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4" name="Donut 27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Donut 27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1" name="Donut 27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Donut 27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8" name="Donut 26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Donut 26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5" name="Donut 26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Donut 26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2" name="Donut 26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Donut 26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9" name="Donut 25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Donut 26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6" name="Donut 25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Donut 25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3" name="Donut 25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Donut 25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0" name="Donut 24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Donut 25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7" name="Donut 24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Donut 24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4" name="Donut 24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Donut 24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1" name="Donut 24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Donut 24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8" name="Donut 23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Donut 23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5" name="Donut 23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Donut 23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2" name="Donut 23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Donut 23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9" name="Donut 22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Donut 23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6" name="Donut 22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Donut 22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3" name="Donut 22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Donut 22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0" name="Donut 21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Donut 22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6" name="TextBox 185"/>
            <p:cNvSpPr txBox="1"/>
            <p:nvPr/>
          </p:nvSpPr>
          <p:spPr>
            <a:xfrm>
              <a:off x="4188940" y="1021181"/>
              <a:ext cx="34015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endPara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2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" y="0"/>
            <a:ext cx="12178680" cy="685800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825462" y="2319196"/>
            <a:ext cx="10483768" cy="30636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790" y="2932732"/>
            <a:ext cx="9759989" cy="28124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Ripple SDK comes with two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files one for floor and one for screen.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have to include these </a:t>
            </a:r>
            <a:r>
              <a:rPr lang="en-US" sz="2000" dirty="0" err="1">
                <a:solidFill>
                  <a:schemeClr val="bg1"/>
                </a:solidFill>
              </a:rPr>
              <a:t>javascript</a:t>
            </a:r>
            <a:r>
              <a:rPr lang="en-US" sz="2000" dirty="0">
                <a:solidFill>
                  <a:schemeClr val="bg1"/>
                </a:solidFill>
              </a:rPr>
              <a:t> files in your respective </a:t>
            </a:r>
            <a:r>
              <a:rPr lang="en-US" sz="2000" dirty="0" err="1">
                <a:solidFill>
                  <a:schemeClr val="bg1"/>
                </a:solidFill>
              </a:rPr>
              <a:t>htmls</a:t>
            </a:r>
            <a:r>
              <a:rPr lang="en-US" sz="2000" dirty="0">
                <a:solidFill>
                  <a:schemeClr val="bg1"/>
                </a:solidFill>
              </a:rPr>
              <a:t> to interact with Ripple.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Ripple SDK (will be shared) with you.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 you move on floor , mouse moves along with you and </a:t>
            </a:r>
            <a:r>
              <a:rPr lang="en-US" sz="2000" dirty="0" err="1">
                <a:solidFill>
                  <a:schemeClr val="bg1"/>
                </a:solidFill>
              </a:rPr>
              <a:t>mousemove</a:t>
            </a:r>
            <a:r>
              <a:rPr lang="en-US" sz="2000" dirty="0">
                <a:solidFill>
                  <a:schemeClr val="bg1"/>
                </a:solidFill>
              </a:rPr>
              <a:t> event is fired  !IMPORTANT</a:t>
            </a:r>
          </a:p>
          <a:p>
            <a:endParaRPr lang="en-US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RIPPLE SDK – Introduction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335927" y="2485193"/>
            <a:ext cx="2519852" cy="2054805"/>
            <a:chOff x="7187611" y="2062716"/>
            <a:chExt cx="4928592" cy="4019004"/>
          </a:xfrm>
        </p:grpSpPr>
        <p:sp>
          <p:nvSpPr>
            <p:cNvPr id="136" name="Oval 135"/>
            <p:cNvSpPr/>
            <p:nvPr/>
          </p:nvSpPr>
          <p:spPr>
            <a:xfrm>
              <a:off x="8962843" y="3721997"/>
              <a:ext cx="1988288" cy="1988288"/>
            </a:xfrm>
            <a:prstGeom prst="ellipse">
              <a:avLst/>
            </a:prstGeom>
            <a:solidFill>
              <a:srgbClr val="FFC000"/>
            </a:solidFill>
            <a:effectLst>
              <a:glow rad="1168400">
                <a:srgbClr val="FFFF00">
                  <a:alpha val="40000"/>
                </a:srgbClr>
              </a:glow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 flipV="1">
              <a:off x="9952074" y="2062716"/>
              <a:ext cx="4913" cy="111641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10590028" y="2820345"/>
              <a:ext cx="255181" cy="466677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1046827" y="3092682"/>
              <a:ext cx="1069376" cy="597615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9122735" y="2820345"/>
              <a:ext cx="196299" cy="49572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7963786" y="2945219"/>
              <a:ext cx="797440" cy="80897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7762169" y="4189172"/>
              <a:ext cx="701145" cy="9261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7187611" y="5114260"/>
              <a:ext cx="1206795" cy="32913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8313792" y="5772519"/>
              <a:ext cx="447434" cy="309201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 flipH="1">
            <a:off x="9140473" y="4478495"/>
            <a:ext cx="343518" cy="63376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749320" y="4530331"/>
            <a:ext cx="3768" cy="44124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071720" y="4478495"/>
            <a:ext cx="436291" cy="575539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318244" y="4287222"/>
            <a:ext cx="237925" cy="16827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0437206" y="4000752"/>
            <a:ext cx="652552" cy="22032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10379776" y="3706266"/>
            <a:ext cx="271457" cy="916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26" y="3540704"/>
            <a:ext cx="610439" cy="610439"/>
          </a:xfrm>
          <a:prstGeom prst="rect">
            <a:avLst/>
          </a:prstGeom>
        </p:spPr>
      </p:pic>
      <p:grpSp>
        <p:nvGrpSpPr>
          <p:cNvPr id="177" name="Group 176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</p:grpSpPr>
        <p:grpSp>
          <p:nvGrpSpPr>
            <p:cNvPr id="178" name="Group 177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solidFill>
              <a:srgbClr val="FFC000"/>
            </a:solidFill>
          </p:grpSpPr>
          <p:grpSp>
            <p:nvGrpSpPr>
              <p:cNvPr id="180" name="Group 179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6" name="Donut 30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Donut 30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3" name="Donut 30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Donut 30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0" name="Donut 29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Donut 30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7" name="Donut 29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Donut 29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4" name="Donut 29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Donut 29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1" name="Donut 29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Donut 29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8" name="Donut 28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Donut 28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5" name="Donut 28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Donut 28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2" name="Donut 28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Donut 28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9" name="Donut 27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Donut 27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6" name="Donut 27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Donut 27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3" name="Donut 27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Donut 27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0" name="Donut 26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Donut 27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7" name="Donut 26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Donut 26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4" name="Donut 26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Donut 26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1" name="Donut 26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Donut 26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8" name="Donut 25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Donut 25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5" name="Donut 25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Donut 25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2" name="Donut 25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Donut 25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9" name="Donut 24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Donut 24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6" name="Donut 24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Donut 24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3" name="Donut 24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Donut 24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0" name="Donut 23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Donut 24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7" name="Donut 23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Donut 23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4" name="Donut 23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Donut 23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1" name="Donut 23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Donut 23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8" name="Donut 22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Donut 22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5" name="Donut 22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Donut 22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2" name="Donut 22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Donut 22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9" name="Donut 21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Donut 21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6" name="Donut 21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Donut 21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Donut 21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3" name="Donut 2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Donut 2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Donut 2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9" name="TextBox 178"/>
            <p:cNvSpPr txBox="1"/>
            <p:nvPr/>
          </p:nvSpPr>
          <p:spPr>
            <a:xfrm>
              <a:off x="4188940" y="102118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60"/>
            <a:ext cx="12192001" cy="6890713"/>
          </a:xfrm>
          <a:prstGeom prst="rect">
            <a:avLst/>
          </a:prstGeom>
        </p:spPr>
      </p:pic>
      <p:sp>
        <p:nvSpPr>
          <p:cNvPr id="180" name="Rectangle 179"/>
          <p:cNvSpPr/>
          <p:nvPr/>
        </p:nvSpPr>
        <p:spPr>
          <a:xfrm>
            <a:off x="1541763" y="1843053"/>
            <a:ext cx="9356609" cy="4326811"/>
          </a:xfrm>
          <a:prstGeom prst="rect">
            <a:avLst/>
          </a:prstGeom>
          <a:solidFill>
            <a:srgbClr val="00206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63" y="2329132"/>
            <a:ext cx="9356609" cy="3923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Gesture Support (All Gestures are received in floor app).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Message Passing(Dual Message passing between floor and screen is available).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Timer functions to start stop timer.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Text To Speech function (available for floor app).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Go To Start function for exiting application.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Debug Mode for development.</a:t>
            </a:r>
            <a:endParaRPr lang="en-US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Ripple SDK Capabilities	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  <a:solidFill>
            <a:srgbClr val="FFC000"/>
          </a:solidFill>
        </p:grpSpPr>
        <p:grpSp>
          <p:nvGrpSpPr>
            <p:cNvPr id="185" name="Group 184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grpFill/>
          </p:grpSpPr>
          <p:grpSp>
            <p:nvGrpSpPr>
              <p:cNvPr id="187" name="Group 186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3" name="Donut 3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Donut 3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Donut 3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8" name="Oval 187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0" name="Donut 30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Donut 31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Donut 31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7" name="Donut 30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Donut 30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4" name="Donut 30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Donut 30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1" name="Donut 30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Donut 30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8" name="Donut 29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Donut 29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5" name="Donut 29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Donut 29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2" name="Donut 29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Donut 29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9" name="Donut 28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Donut 29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6" name="Donut 28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Donut 28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3" name="Donut 28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Donut 28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0" name="Donut 27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Donut 28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7" name="Donut 27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Donut 27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4" name="Donut 27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Donut 27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1" name="Donut 27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Donut 27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8" name="Donut 26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Donut 26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5" name="Donut 26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Donut 26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2" name="Donut 26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Donut 26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9" name="Donut 25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Donut 26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6" name="Donut 25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Donut 25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3" name="Donut 25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Donut 25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0" name="Donut 24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Donut 25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7" name="Donut 24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Donut 24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4" name="Donut 24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Donut 24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1" name="Donut 24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Donut 24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8" name="Donut 23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Donut 23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5" name="Donut 23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Donut 23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2" name="Donut 23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Donut 23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9" name="Donut 22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Donut 23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6" name="Donut 22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Donut 22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3" name="Donut 22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Donut 22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0" name="Donut 21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Donut 22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6" name="TextBox 185"/>
            <p:cNvSpPr txBox="1"/>
            <p:nvPr/>
          </p:nvSpPr>
          <p:spPr>
            <a:xfrm>
              <a:off x="4188940" y="1021181"/>
              <a:ext cx="3000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77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" y="0"/>
            <a:ext cx="12178680" cy="6858000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825462" y="2319196"/>
            <a:ext cx="10483768" cy="30636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1" y="2672379"/>
            <a:ext cx="9759989" cy="2812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Include this in your html file.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” &lt;script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="</a:t>
            </a:r>
            <a:r>
              <a:rPr lang="en-US" sz="2000" dirty="0" smtClean="0">
                <a:solidFill>
                  <a:schemeClr val="bg1"/>
                </a:solidFill>
              </a:rPr>
              <a:t>rippleFloor.js</a:t>
            </a:r>
            <a:r>
              <a:rPr lang="en-US" sz="2000" dirty="0">
                <a:solidFill>
                  <a:schemeClr val="bg1"/>
                </a:solidFill>
              </a:rPr>
              <a:t>"&gt;&lt;/script&gt;” – For floor app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“&lt;script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="</a:t>
            </a:r>
            <a:r>
              <a:rPr lang="en-US" sz="2000" dirty="0" smtClean="0">
                <a:solidFill>
                  <a:schemeClr val="bg1"/>
                </a:solidFill>
              </a:rPr>
              <a:t>rippleScreen.js</a:t>
            </a:r>
            <a:r>
              <a:rPr lang="en-US" sz="2000" dirty="0">
                <a:solidFill>
                  <a:schemeClr val="bg1"/>
                </a:solidFill>
              </a:rPr>
              <a:t>"&gt;&lt;/script&gt;” – For screen app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DO NOT FORGET THE META TAG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&lt;meta http-equiv="X-UA-Compatible" content="IE=10"&gt;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WHY Meta Tag is important??</a:t>
            </a:r>
          </a:p>
          <a:p>
            <a:endParaRPr lang="en-US" sz="2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How to use Ripple SDK?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335927" y="2485193"/>
            <a:ext cx="2519852" cy="2054805"/>
            <a:chOff x="7187611" y="2062716"/>
            <a:chExt cx="4928592" cy="4019004"/>
          </a:xfrm>
        </p:grpSpPr>
        <p:sp>
          <p:nvSpPr>
            <p:cNvPr id="136" name="Oval 135"/>
            <p:cNvSpPr/>
            <p:nvPr/>
          </p:nvSpPr>
          <p:spPr>
            <a:xfrm>
              <a:off x="8962843" y="3721997"/>
              <a:ext cx="1988288" cy="1988288"/>
            </a:xfrm>
            <a:prstGeom prst="ellipse">
              <a:avLst/>
            </a:prstGeom>
            <a:solidFill>
              <a:srgbClr val="FFC000"/>
            </a:solidFill>
            <a:effectLst>
              <a:glow rad="1168400">
                <a:srgbClr val="FFFF00">
                  <a:alpha val="40000"/>
                </a:srgbClr>
              </a:glow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H="1" flipV="1">
              <a:off x="9952074" y="2062716"/>
              <a:ext cx="4913" cy="1116419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10590028" y="2820345"/>
              <a:ext cx="255181" cy="466677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1046827" y="3092682"/>
              <a:ext cx="1069376" cy="597615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9122735" y="2820345"/>
              <a:ext cx="196299" cy="49572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7963786" y="2945219"/>
              <a:ext cx="797440" cy="808978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 flipV="1">
              <a:off x="7762169" y="4189172"/>
              <a:ext cx="701145" cy="9261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7187611" y="5114260"/>
              <a:ext cx="1206795" cy="32913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8313792" y="5772519"/>
              <a:ext cx="447434" cy="309201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 flipH="1">
            <a:off x="9140473" y="4478495"/>
            <a:ext cx="343518" cy="633768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749320" y="4530331"/>
            <a:ext cx="3768" cy="44124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0071720" y="4478495"/>
            <a:ext cx="436291" cy="575539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0318244" y="4287222"/>
            <a:ext cx="237925" cy="168274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0437206" y="4000752"/>
            <a:ext cx="652552" cy="22032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10379776" y="3706266"/>
            <a:ext cx="271457" cy="9165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26" y="3540704"/>
            <a:ext cx="610439" cy="610439"/>
          </a:xfrm>
          <a:prstGeom prst="rect">
            <a:avLst/>
          </a:prstGeom>
        </p:spPr>
      </p:pic>
      <p:grpSp>
        <p:nvGrpSpPr>
          <p:cNvPr id="177" name="Group 176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</p:grpSpPr>
        <p:grpSp>
          <p:nvGrpSpPr>
            <p:cNvPr id="178" name="Group 177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solidFill>
              <a:srgbClr val="FFC000"/>
            </a:solidFill>
          </p:grpSpPr>
          <p:grpSp>
            <p:nvGrpSpPr>
              <p:cNvPr id="180" name="Group 179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6" name="Donut 30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Donut 30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Oval 180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3" name="Donut 30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Donut 30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0" name="Donut 29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Donut 30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7" name="Donut 29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Donut 29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4" name="Donut 29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Donut 29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1" name="Donut 29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Donut 29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8" name="Donut 28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Donut 28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5" name="Donut 28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Donut 28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2" name="Donut 28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Donut 28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9" name="Donut 27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Donut 27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6" name="Donut 27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Donut 27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3" name="Donut 27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Donut 27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0" name="Donut 26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Donut 27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7" name="Donut 26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Donut 26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4" name="Donut 26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Donut 26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1" name="Donut 26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Donut 26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8" name="Donut 25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Donut 25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5" name="Donut 25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Donut 25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2" name="Donut 25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Donut 25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9" name="Donut 24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Donut 24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6" name="Donut 24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Donut 24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3" name="Donut 24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Donut 24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0" name="Donut 23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Donut 24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7" name="Donut 23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Donut 23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4" name="Donut 23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Donut 23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1" name="Donut 23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Donut 23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8" name="Donut 22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Donut 22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5" name="Donut 22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Donut 22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2" name="Donut 22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Donut 22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9" name="Donut 21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Donut 21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6" name="Donut 21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Donut 21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Donut 21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13" name="Donut 2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Donut 2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Donut 2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9" name="TextBox 178"/>
            <p:cNvSpPr txBox="1"/>
            <p:nvPr/>
          </p:nvSpPr>
          <p:spPr>
            <a:xfrm>
              <a:off x="4188940" y="102118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19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3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60"/>
            <a:ext cx="12192001" cy="6890713"/>
          </a:xfrm>
          <a:prstGeom prst="rect">
            <a:avLst/>
          </a:prstGeom>
        </p:spPr>
      </p:pic>
      <p:sp>
        <p:nvSpPr>
          <p:cNvPr id="180" name="Rectangle 179"/>
          <p:cNvSpPr/>
          <p:nvPr/>
        </p:nvSpPr>
        <p:spPr>
          <a:xfrm>
            <a:off x="1541763" y="1843053"/>
            <a:ext cx="9356609" cy="4326811"/>
          </a:xfrm>
          <a:prstGeom prst="rect">
            <a:avLst/>
          </a:prstGeom>
          <a:solidFill>
            <a:srgbClr val="00206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63" y="2329132"/>
            <a:ext cx="9356609" cy="3923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Once you have included our 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file , ‘</a:t>
            </a:r>
            <a:r>
              <a:rPr lang="en-US" sz="2400" dirty="0" err="1">
                <a:solidFill>
                  <a:schemeClr val="bg1"/>
                </a:solidFill>
              </a:rPr>
              <a:t>rippleHelper</a:t>
            </a:r>
            <a:r>
              <a:rPr lang="en-US" sz="2400" dirty="0">
                <a:solidFill>
                  <a:schemeClr val="bg1"/>
                </a:solidFill>
              </a:rPr>
              <a:t>’ is your best friend.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rippleHelper</a:t>
            </a:r>
            <a:r>
              <a:rPr lang="en-US" sz="2400" dirty="0">
                <a:solidFill>
                  <a:schemeClr val="bg1"/>
                </a:solidFill>
              </a:rPr>
              <a:t> is a </a:t>
            </a:r>
            <a:r>
              <a:rPr lang="en-US" sz="2400" dirty="0" err="1">
                <a:solidFill>
                  <a:schemeClr val="bg1"/>
                </a:solidFill>
              </a:rPr>
              <a:t>javascript</a:t>
            </a:r>
            <a:r>
              <a:rPr lang="en-US" sz="2400" dirty="0">
                <a:solidFill>
                  <a:schemeClr val="bg1"/>
                </a:solidFill>
              </a:rPr>
              <a:t> object which has some methods and properties that makes developing apps for Ripple a piece of cake.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504825"/>
            <a:ext cx="12191999" cy="885825"/>
          </a:xfrm>
          <a:prstGeom prst="rect">
            <a:avLst/>
          </a:prstGeom>
          <a:solidFill>
            <a:srgbClr val="00206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</a:t>
            </a:r>
            <a:r>
              <a:rPr lang="en-US" sz="2800" dirty="0"/>
              <a:t>Ripple Helper is your best friend.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747771" y="536300"/>
            <a:ext cx="821054" cy="822873"/>
            <a:chOff x="3952965" y="798617"/>
            <a:chExt cx="821054" cy="822873"/>
          </a:xfrm>
          <a:solidFill>
            <a:srgbClr val="FFC000"/>
          </a:solidFill>
        </p:grpSpPr>
        <p:grpSp>
          <p:nvGrpSpPr>
            <p:cNvPr id="185" name="Group 184"/>
            <p:cNvGrpSpPr/>
            <p:nvPr/>
          </p:nvGrpSpPr>
          <p:grpSpPr>
            <a:xfrm>
              <a:off x="3952965" y="798617"/>
              <a:ext cx="821054" cy="822873"/>
              <a:chOff x="2446270" y="2174855"/>
              <a:chExt cx="4170035" cy="4179273"/>
            </a:xfrm>
            <a:grpFill/>
          </p:grpSpPr>
          <p:grpSp>
            <p:nvGrpSpPr>
              <p:cNvPr id="187" name="Group 186"/>
              <p:cNvGrpSpPr/>
              <p:nvPr/>
            </p:nvGrpSpPr>
            <p:grpSpPr>
              <a:xfrm rot="781946">
                <a:off x="2499262" y="361662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3" name="Donut 31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Donut 31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Donut 31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8" name="Oval 187"/>
              <p:cNvSpPr/>
              <p:nvPr/>
            </p:nvSpPr>
            <p:spPr>
              <a:xfrm>
                <a:off x="2764341" y="2505456"/>
                <a:ext cx="3520440" cy="35204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 rot="1657337">
                <a:off x="2620394" y="325218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10" name="Donut 30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Donut 31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2" name="Donut 31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 rot="2304029">
                <a:off x="2824190" y="292639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7" name="Donut 30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Donut 30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Donut 30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3110905">
                <a:off x="3084290" y="26428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4" name="Donut 30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Donut 30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Donut 30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3944380">
                <a:off x="3398501" y="242625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301" name="Donut 30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Donut 30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Donut 30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 rot="4526329">
                <a:off x="3735971" y="226482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8" name="Donut 29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Donut 29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Donut 29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4" name="Group 193"/>
              <p:cNvGrpSpPr/>
              <p:nvPr/>
            </p:nvGrpSpPr>
            <p:grpSpPr>
              <a:xfrm rot="5400000">
                <a:off x="4100788" y="218231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5" name="Donut 29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Donut 29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Donut 29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 rot="5845170">
                <a:off x="4471524" y="216541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92" name="Donut 29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Donut 29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Donut 29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 rot="6589044">
                <a:off x="4846912" y="222692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9" name="Donut 28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Donut 28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Donut 29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 rot="7165428">
                <a:off x="5194295" y="236115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6" name="Donut 28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Donut 28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Donut 28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 rot="7842139">
                <a:off x="5517245" y="255544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3" name="Donut 28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Donut 28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Donut 28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 rot="8471256">
                <a:off x="5788860" y="281253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80" name="Donut 27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Donut 28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Donut 28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 rot="9148494">
                <a:off x="6009655" y="311714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7" name="Donut 27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Donut 27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Donut 27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 rot="9842506">
                <a:off x="6166537" y="345545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4" name="Donut 27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Donut 27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Donut 27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 rot="10468344">
                <a:off x="6252522" y="382047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71" name="Donut 27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Donut 27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Donut 27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 rot="11272705">
                <a:off x="6269422" y="41974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8" name="Donut 26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Donut 26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Donut 26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 rot="11816487">
                <a:off x="6208563" y="4568158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5" name="Donut 26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Donut 26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Donut 26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 rot="12505101">
                <a:off x="6075531" y="49202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62" name="Donut 26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Donut 26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Donut 26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 rot="13061318">
                <a:off x="5881101" y="523825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9" name="Donut 25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Donut 25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Donut 26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 rot="13962033">
                <a:off x="5626113" y="552061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6" name="Donut 25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Donut 25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Donut 25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 rot="14576303">
                <a:off x="5323600" y="5738914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3" name="Donut 25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Donut 25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Donut 25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 rot="15255296">
                <a:off x="4983381" y="589437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50" name="Donut 24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Donut 25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Donut 25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 rot="15902200">
                <a:off x="4617534" y="5982539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7" name="Donut 246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Donut 247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Donut 248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 rot="16642814">
                <a:off x="4240357" y="5997806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4" name="Donut 243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Donut 244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Donut 245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 rot="17293491">
                <a:off x="3868314" y="5937587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41" name="Donut 240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Donut 241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Donut 242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 rot="17882859">
                <a:off x="3519486" y="58132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8" name="Donut 237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Donut 238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Donut 239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 rot="18640181">
                <a:off x="3201104" y="5616740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5" name="Donut 234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Donut 235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Donut 236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 rot="19408851">
                <a:off x="2923069" y="536476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32" name="Donut 231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Donut 232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Donut 233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 rot="19897281">
                <a:off x="2703971" y="5058411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9" name="Donut 228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Donut 229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Donut 230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 rot="20649421">
                <a:off x="2540357" y="4723143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6" name="Donut 225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Donut 226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Donut 227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 rot="21428143">
                <a:off x="2452652" y="4356685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3" name="Donut 222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Donut 223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Donut 224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 rot="480043">
                <a:off x="2446270" y="3983502"/>
                <a:ext cx="346883" cy="365761"/>
                <a:chOff x="3776472" y="3483865"/>
                <a:chExt cx="1344168" cy="1417320"/>
              </a:xfrm>
              <a:grpFill/>
            </p:grpSpPr>
            <p:sp>
              <p:nvSpPr>
                <p:cNvPr id="220" name="Donut 219"/>
                <p:cNvSpPr/>
                <p:nvPr/>
              </p:nvSpPr>
              <p:spPr>
                <a:xfrm>
                  <a:off x="3776472" y="3867912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Donut 220"/>
                <p:cNvSpPr/>
                <p:nvPr/>
              </p:nvSpPr>
              <p:spPr>
                <a:xfrm>
                  <a:off x="4358640" y="3483865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Donut 221"/>
                <p:cNvSpPr/>
                <p:nvPr/>
              </p:nvSpPr>
              <p:spPr>
                <a:xfrm>
                  <a:off x="4407408" y="4187953"/>
                  <a:ext cx="713232" cy="713232"/>
                </a:xfrm>
                <a:prstGeom prst="donu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6" name="TextBox 185"/>
            <p:cNvSpPr txBox="1"/>
            <p:nvPr/>
          </p:nvSpPr>
          <p:spPr>
            <a:xfrm>
              <a:off x="4188940" y="1021181"/>
              <a:ext cx="338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</a:t>
              </a:r>
              <a:endPara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52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929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Aakanksha</dc:creator>
  <cp:lastModifiedBy>Smarth Behl</cp:lastModifiedBy>
  <cp:revision>78</cp:revision>
  <dcterms:created xsi:type="dcterms:W3CDTF">2014-01-26T07:13:02Z</dcterms:created>
  <dcterms:modified xsi:type="dcterms:W3CDTF">2014-12-11T13:58:21Z</dcterms:modified>
</cp:coreProperties>
</file>