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907272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907272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907272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907272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907272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907272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907272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287640"/>
            <a:ext cx="907272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907272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907272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907272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907272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907272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907272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907272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907272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907272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907272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907272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907272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87640"/>
            <a:ext cx="907272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907272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907272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907272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907272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907272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907272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907272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907272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87640"/>
            <a:ext cx="907272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907272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907272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907272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360" cy="7559640"/>
          </a:xfrm>
          <a:prstGeom prst="rect">
            <a:avLst/>
          </a:prstGeom>
          <a:ln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907272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8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3040">
                <a:latin typeface="Arial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 sz="2170">
                <a:latin typeface="Arial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 sz="217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17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170">
                <a:latin typeface="Arial"/>
              </a:rPr>
              <a:t>Seventh Outline Level</a:t>
            </a:r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dt"/>
          </p:nvPr>
        </p:nvSpPr>
        <p:spPr>
          <a:xfrm>
            <a:off x="504000" y="688608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solidFill>
                  <a:srgbClr val="ffffff"/>
                </a:solidFill>
                <a:latin typeface="Times New Roman"/>
              </a:rPr>
              <a:t>&lt;date/time&gt;</a:t>
            </a:r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ftr"/>
          </p:nvPr>
        </p:nvSpPr>
        <p:spPr>
          <a:xfrm>
            <a:off x="3447000" y="6886080"/>
            <a:ext cx="319536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solidFill>
                  <a:srgbClr val="ffffff"/>
                </a:solidFill>
                <a:latin typeface="Times New Roman"/>
              </a:rPr>
              <a:t>&lt;footer&gt;</a:t>
            </a:r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sldNum"/>
          </p:nvPr>
        </p:nvSpPr>
        <p:spPr>
          <a:xfrm>
            <a:off x="7227360" y="688608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B67216F5-7225-4895-82A3-70A1AF989032}" type="slidenum">
              <a:rPr lang="en-US" sz="1400">
                <a:solidFill>
                  <a:srgbClr val="ffffff"/>
                </a:solidFill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Agilni plan za prve tri nedelje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548640" y="182880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Arial"/>
              </a:rPr>
              <a:t>Una Stanković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Arial"/>
              </a:rPr>
              <a:t>mi13127@alas.matf.bg.ac.rs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Resursi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Prostorije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Računari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Internet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Kancelarijski materijal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Serveri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Prevozna sredstva</a:t>
            </a:r>
            <a:endParaRPr/>
          </a:p>
        </p:txBody>
      </p:sp>
      <p:sp>
        <p:nvSpPr>
          <p:cNvPr id="116" name="CustomShape 3"/>
          <p:cNvSpPr/>
          <p:nvPr/>
        </p:nvSpPr>
        <p:spPr>
          <a:xfrm>
            <a:off x="8778240" y="6675120"/>
            <a:ext cx="587520" cy="38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75119FBE-1A23-415F-BF14-82425D0D24F7}" type="slidenum">
              <a:rPr lang="en-US" sz="1100">
                <a:solidFill>
                  <a:srgbClr val="b13f9a"/>
                </a:solidFill>
                <a:latin typeface="Trebuchet MS"/>
              </a:rPr>
              <a:t>&lt;number&gt;</a:t>
            </a:fld>
            <a:r>
              <a:rPr lang="en-US" sz="1100">
                <a:solidFill>
                  <a:srgbClr val="b13f9a"/>
                </a:solidFill>
                <a:latin typeface="Trebuchet MS"/>
              </a:rPr>
              <a:t>/6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SPRINT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Naručivanje kancelarijskog materijala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Izvršavanje istraživanja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Izrada ugovora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Podela kurseva I zadataka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Početak medijske kampanje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8778600" y="6675480"/>
            <a:ext cx="587520" cy="38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AA369F03-502F-45E9-990A-AF65E3D3EC6A}" type="slidenum">
              <a:rPr lang="en-US" sz="1100">
                <a:solidFill>
                  <a:srgbClr val="b13f9a"/>
                </a:solidFill>
                <a:latin typeface="Trebuchet MS"/>
              </a:rPr>
              <a:t>&lt;number&gt;</a:t>
            </a:fld>
            <a:r>
              <a:rPr lang="en-US" sz="1100">
                <a:solidFill>
                  <a:srgbClr val="b13f9a"/>
                </a:solidFill>
                <a:latin typeface="Trebuchet MS"/>
              </a:rPr>
              <a:t>/6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092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PRVA NEDELJA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274320" y="173736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Naručiti kancelarijski materijal (01.01.2018.)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Kreirati ugovore za sve učesnike I proslediti ga (03.01.2018)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Napraviti okvirni plan zaduženja I ovlašćenja (03.01.2018.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Pripremiti anketu za istraživanje (04.01.2018.)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Oglasiti anketu preko različitih izvora (05.01.2018.)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Kreirati odgovarajuću bazu podataka za sve učesnike projekta I informacije koje služe za istraživanje (05.01.2018.)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2" name="CustomShape 3"/>
          <p:cNvSpPr/>
          <p:nvPr/>
        </p:nvSpPr>
        <p:spPr>
          <a:xfrm>
            <a:off x="8778600" y="6675480"/>
            <a:ext cx="587520" cy="38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6C45FE31-124B-46C9-9101-FA4FA0F6F68C}" type="slidenum">
              <a:rPr lang="en-US" sz="1100">
                <a:solidFill>
                  <a:srgbClr val="b13f9a"/>
                </a:solidFill>
                <a:latin typeface="Trebuchet MS"/>
              </a:rPr>
              <a:t>&lt;number&gt;</a:t>
            </a:fld>
            <a:r>
              <a:rPr lang="en-US" sz="1100">
                <a:solidFill>
                  <a:srgbClr val="b13f9a"/>
                </a:solidFill>
                <a:latin typeface="Trebuchet MS"/>
              </a:rPr>
              <a:t>/6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907092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DRUGA NEDELJA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529920" y="210312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Primiti pristigle materijale I distribuirati ih prema potrebama (08.01.2018.)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Sazvati odbor I izvršiti potpisivanje ugovora (08.01.2018.)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Napraviti tačan plan zaduženja I ovlašćenja (08.01.2018.)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Započeti osmišljavanje reklamne kampanje (09.01.2018.)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Prikupiti podatake iz ankete I sortirati ih (12.01.2018)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5" name="CustomShape 3"/>
          <p:cNvSpPr/>
          <p:nvPr/>
        </p:nvSpPr>
        <p:spPr>
          <a:xfrm>
            <a:off x="8778600" y="6675480"/>
            <a:ext cx="587520" cy="38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976D2501-ACE0-45CC-A677-BE49739C96A7}" type="slidenum">
              <a:rPr lang="en-US" sz="1100">
                <a:solidFill>
                  <a:srgbClr val="b13f9a"/>
                </a:solidFill>
                <a:latin typeface="Trebuchet MS"/>
              </a:rPr>
              <a:t>&lt;number&gt;</a:t>
            </a:fld>
            <a:r>
              <a:rPr lang="en-US" sz="1100">
                <a:solidFill>
                  <a:srgbClr val="b13f9a"/>
                </a:solidFill>
                <a:latin typeface="Trebuchet MS"/>
              </a:rPr>
              <a:t>/6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301320"/>
            <a:ext cx="907092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TRECA NEDELJA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374760" y="240552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Analizirati podatke prikupljene anketom (15.01.2018.)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Sazvati odbor I odrediti skup kurseva I podeliti ih prema različitim kriterijumima (16.01.2018.)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Napraviti tačan plan zaduženja (17.01.2018.)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Započeti osmišljavanje kurseva (18.01.2018.)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8" name="CustomShape 3"/>
          <p:cNvSpPr/>
          <p:nvPr/>
        </p:nvSpPr>
        <p:spPr>
          <a:xfrm>
            <a:off x="8778600" y="6675480"/>
            <a:ext cx="587520" cy="38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422E3263-5026-4907-8B48-7FFFF33FDEDD}" type="slidenum">
              <a:rPr lang="en-US" sz="1100">
                <a:solidFill>
                  <a:srgbClr val="b13f9a"/>
                </a:solidFill>
                <a:latin typeface="Trebuchet MS"/>
              </a:rPr>
              <a:t>&lt;number&gt;</a:t>
            </a:fld>
            <a:r>
              <a:rPr lang="en-US" sz="1100">
                <a:solidFill>
                  <a:srgbClr val="b13f9a"/>
                </a:solidFill>
                <a:latin typeface="Trebuchet MS"/>
              </a:rPr>
              <a:t>/6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