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8" r:id="rId6"/>
    <p:sldId id="276" r:id="rId7"/>
    <p:sldId id="279" r:id="rId8"/>
    <p:sldId id="280" r:id="rId9"/>
    <p:sldId id="275" r:id="rId10"/>
    <p:sldId id="272" r:id="rId11"/>
    <p:sldId id="281" r:id="rId12"/>
    <p:sldId id="282"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68" d="100"/>
          <a:sy n="68" d="100"/>
        </p:scale>
        <p:origin x="2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Profit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Profit</c:v>
                </c:pt>
              </c:strCache>
            </c:strRef>
          </c:tx>
          <c:spPr>
            <a:solidFill>
              <a:schemeClr val="accent4"/>
            </a:solidFill>
          </c:spPr>
          <c:dPt>
            <c:idx val="0"/>
            <c:bubble3D val="0"/>
            <c:spPr>
              <a:solidFill>
                <a:srgbClr val="FF3399"/>
              </a:solidFill>
              <a:ln w="19050">
                <a:solidFill>
                  <a:schemeClr val="lt1"/>
                </a:solidFill>
              </a:ln>
              <a:effectLst/>
            </c:spPr>
            <c:extLst>
              <c:ext xmlns:c16="http://schemas.microsoft.com/office/drawing/2014/chart" uri="{C3380CC4-5D6E-409C-BE32-E72D297353CC}">
                <c16:uniqueId val="{00000001-B25A-448B-8278-252993D06190}"/>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CCF1-4F70-AF11-792181BCD894}"/>
              </c:ext>
            </c:extLst>
          </c:dPt>
          <c:cat>
            <c:strRef>
              <c:f>Sheet1!$A$2:$A$3</c:f>
              <c:strCache>
                <c:ptCount val="2"/>
                <c:pt idx="0">
                  <c:v>Pink Cab</c:v>
                </c:pt>
                <c:pt idx="1">
                  <c:v>Yellow Cab</c:v>
                </c:pt>
              </c:strCache>
            </c:strRef>
          </c:cat>
          <c:val>
            <c:numRef>
              <c:f>Sheet1!$B$2:$B$3</c:f>
              <c:numCache>
                <c:formatCode>General</c:formatCode>
                <c:ptCount val="2"/>
                <c:pt idx="0">
                  <c:v>5.3</c:v>
                </c:pt>
                <c:pt idx="1">
                  <c:v>44</c:v>
                </c:pt>
              </c:numCache>
            </c:numRef>
          </c:val>
          <c:extLst>
            <c:ext xmlns:c16="http://schemas.microsoft.com/office/drawing/2014/chart" uri="{C3380CC4-5D6E-409C-BE32-E72D297353CC}">
              <c16:uniqueId val="{00000000-B25A-448B-8278-252993D0619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Unique Customers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Customers</c:v>
                </c:pt>
              </c:strCache>
            </c:strRef>
          </c:tx>
          <c:spPr>
            <a:solidFill>
              <a:schemeClr val="accent4"/>
            </a:solidFill>
          </c:spPr>
          <c:dPt>
            <c:idx val="0"/>
            <c:bubble3D val="0"/>
            <c:spPr>
              <a:solidFill>
                <a:srgbClr val="FF3399"/>
              </a:solidFill>
              <a:ln w="19050">
                <a:solidFill>
                  <a:schemeClr val="lt1"/>
                </a:solidFill>
              </a:ln>
              <a:effectLst/>
            </c:spPr>
            <c:extLst>
              <c:ext xmlns:c16="http://schemas.microsoft.com/office/drawing/2014/chart" uri="{C3380CC4-5D6E-409C-BE32-E72D297353CC}">
                <c16:uniqueId val="{00000001-1BC9-4BAA-B52C-46D0EAEBE7C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1BC9-4BAA-B52C-46D0EAEBE7C7}"/>
              </c:ext>
            </c:extLst>
          </c:dPt>
          <c:cat>
            <c:strRef>
              <c:f>Sheet1!$A$2:$A$3</c:f>
              <c:strCache>
                <c:ptCount val="2"/>
                <c:pt idx="0">
                  <c:v>Pink Cab</c:v>
                </c:pt>
                <c:pt idx="1">
                  <c:v>Yellow Cab</c:v>
                </c:pt>
              </c:strCache>
            </c:strRef>
          </c:cat>
          <c:val>
            <c:numRef>
              <c:f>Sheet1!$B$2:$B$3</c:f>
              <c:numCache>
                <c:formatCode>General</c:formatCode>
                <c:ptCount val="2"/>
                <c:pt idx="0">
                  <c:v>32330</c:v>
                </c:pt>
                <c:pt idx="1">
                  <c:v>39896</c:v>
                </c:pt>
              </c:numCache>
            </c:numRef>
          </c:val>
          <c:extLst>
            <c:ext xmlns:c16="http://schemas.microsoft.com/office/drawing/2014/chart" uri="{C3380CC4-5D6E-409C-BE32-E72D297353CC}">
              <c16:uniqueId val="{00000004-1BC9-4BAA-B52C-46D0EAEBE7C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Case Study</a:t>
            </a:r>
          </a:p>
          <a:p>
            <a:endParaRPr lang="en-US" sz="4000" dirty="0"/>
          </a:p>
          <a:p>
            <a:endParaRPr lang="en-US" sz="2800" b="1" dirty="0">
              <a:solidFill>
                <a:srgbClr val="FF6600"/>
              </a:solidFill>
            </a:endParaRPr>
          </a:p>
          <a:p>
            <a:r>
              <a:rPr lang="en-US" sz="2800" b="1" dirty="0">
                <a:solidFill>
                  <a:srgbClr val="FF6600"/>
                </a:solidFill>
              </a:rPr>
              <a:t>Nov 2022</a:t>
            </a:r>
          </a:p>
          <a:p>
            <a:r>
              <a:rPr lang="en-US" sz="2800" b="1" dirty="0">
                <a:solidFill>
                  <a:srgbClr val="FF6600"/>
                </a:solidFill>
              </a:rPr>
              <a:t>John Wu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312F9-9F39-48F5-0ED8-5DAB5EA9A47A}"/>
              </a:ext>
            </a:extLst>
          </p:cNvPr>
          <p:cNvSpPr>
            <a:spLocks noGrp="1"/>
          </p:cNvSpPr>
          <p:nvPr>
            <p:ph type="title"/>
          </p:nvPr>
        </p:nvSpPr>
        <p:spPr>
          <a:xfrm>
            <a:off x="643129" y="1002244"/>
            <a:ext cx="3419856" cy="766043"/>
          </a:xfrm>
        </p:spPr>
        <p:txBody>
          <a:bodyPr anchor="ctr">
            <a:normAutofit fontScale="90000"/>
          </a:bodyPr>
          <a:lstStyle/>
          <a:p>
            <a:r>
              <a:rPr lang="en-US" sz="2800" dirty="0"/>
              <a:t>EDA: Profit seasonality between both companies</a:t>
            </a:r>
            <a:br>
              <a:rPr lang="en-US" sz="4800" dirty="0"/>
            </a:br>
            <a:endParaRPr lang="en-US" sz="4800" dirty="0"/>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1F25C59-7DC6-84AC-038A-90FC5C8075CA}"/>
              </a:ext>
            </a:extLst>
          </p:cNvPr>
          <p:cNvSpPr>
            <a:spLocks noGrp="1"/>
          </p:cNvSpPr>
          <p:nvPr>
            <p:ph idx="1"/>
          </p:nvPr>
        </p:nvSpPr>
        <p:spPr>
          <a:xfrm>
            <a:off x="4654295" y="502920"/>
            <a:ext cx="6894576" cy="1463040"/>
          </a:xfrm>
        </p:spPr>
        <p:txBody>
          <a:bodyPr anchor="ctr">
            <a:normAutofit/>
          </a:bodyPr>
          <a:lstStyle/>
          <a:p>
            <a:r>
              <a:rPr lang="en-US" sz="2200" dirty="0"/>
              <a:t>Seasonal peaks appear between both companies. However, Yellow Cab has less predictable profits that do not correspond to December spikes.</a:t>
            </a:r>
          </a:p>
        </p:txBody>
      </p:sp>
      <p:pic>
        <p:nvPicPr>
          <p:cNvPr id="5" name="Content Placeholder 4">
            <a:extLst>
              <a:ext uri="{FF2B5EF4-FFF2-40B4-BE49-F238E27FC236}">
                <a16:creationId xmlns:a16="http://schemas.microsoft.com/office/drawing/2014/main" id="{32001329-422E-30D3-A7EA-0E7397485980}"/>
              </a:ext>
            </a:extLst>
          </p:cNvPr>
          <p:cNvPicPr>
            <a:picLocks noChangeAspect="1"/>
          </p:cNvPicPr>
          <p:nvPr/>
        </p:nvPicPr>
        <p:blipFill>
          <a:blip r:embed="rId2"/>
          <a:stretch>
            <a:fillRect/>
          </a:stretch>
        </p:blipFill>
        <p:spPr>
          <a:xfrm>
            <a:off x="1231804" y="2290936"/>
            <a:ext cx="9716199" cy="3959352"/>
          </a:xfrm>
          <a:prstGeom prst="rect">
            <a:avLst/>
          </a:prstGeom>
        </p:spPr>
      </p:pic>
    </p:spTree>
    <p:extLst>
      <p:ext uri="{BB962C8B-B14F-4D97-AF65-F5344CB8AC3E}">
        <p14:creationId xmlns:p14="http://schemas.microsoft.com/office/powerpoint/2010/main" val="10339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357CF0A0-96F5-5CE9-0E93-373CE07AF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0615"/>
            <a:ext cx="12192000" cy="5729752"/>
          </a:xfrm>
          <a:prstGeom prst="rect">
            <a:avLst/>
          </a:prstGeom>
        </p:spPr>
      </p:pic>
      <p:sp>
        <p:nvSpPr>
          <p:cNvPr id="4" name="TextBox 3">
            <a:extLst>
              <a:ext uri="{FF2B5EF4-FFF2-40B4-BE49-F238E27FC236}">
                <a16:creationId xmlns:a16="http://schemas.microsoft.com/office/drawing/2014/main" id="{65F66707-592F-2D68-C4BE-339E36B1E9D5}"/>
              </a:ext>
            </a:extLst>
          </p:cNvPr>
          <p:cNvSpPr txBox="1"/>
          <p:nvPr/>
        </p:nvSpPr>
        <p:spPr>
          <a:xfrm>
            <a:off x="643812" y="130629"/>
            <a:ext cx="8780106" cy="523220"/>
          </a:xfrm>
          <a:prstGeom prst="rect">
            <a:avLst/>
          </a:prstGeom>
          <a:noFill/>
        </p:spPr>
        <p:txBody>
          <a:bodyPr wrap="square" rtlCol="0">
            <a:spAutoFit/>
          </a:bodyPr>
          <a:lstStyle/>
          <a:p>
            <a:r>
              <a:rPr lang="en-US" sz="2800" dirty="0"/>
              <a:t>EDA: Forecast of monthly profits</a:t>
            </a:r>
          </a:p>
        </p:txBody>
      </p:sp>
      <p:sp>
        <p:nvSpPr>
          <p:cNvPr id="5" name="TextBox 4">
            <a:extLst>
              <a:ext uri="{FF2B5EF4-FFF2-40B4-BE49-F238E27FC236}">
                <a16:creationId xmlns:a16="http://schemas.microsoft.com/office/drawing/2014/main" id="{17A2B700-B604-1285-296F-8D2749B90853}"/>
              </a:ext>
            </a:extLst>
          </p:cNvPr>
          <p:cNvSpPr txBox="1"/>
          <p:nvPr/>
        </p:nvSpPr>
        <p:spPr>
          <a:xfrm>
            <a:off x="643812" y="685423"/>
            <a:ext cx="8780106" cy="523220"/>
          </a:xfrm>
          <a:prstGeom prst="rect">
            <a:avLst/>
          </a:prstGeom>
          <a:noFill/>
        </p:spPr>
        <p:txBody>
          <a:bodyPr wrap="square" rtlCol="0">
            <a:spAutoFit/>
          </a:bodyPr>
          <a:lstStyle/>
          <a:p>
            <a:r>
              <a:rPr lang="en-US" sz="1400" dirty="0"/>
              <a:t>This is the profit forecast for both companies with 95% confidence intervals. Although the profits for Yellow Cab are higher, Pink Cab has less volatility. </a:t>
            </a:r>
          </a:p>
        </p:txBody>
      </p:sp>
    </p:spTree>
    <p:extLst>
      <p:ext uri="{BB962C8B-B14F-4D97-AF65-F5344CB8AC3E}">
        <p14:creationId xmlns:p14="http://schemas.microsoft.com/office/powerpoint/2010/main" val="91929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FEBDE-376F-B8FF-D5BA-F8FF99B863C8}"/>
              </a:ext>
            </a:extLst>
          </p:cNvPr>
          <p:cNvSpPr>
            <a:spLocks noGrp="1"/>
          </p:cNvSpPr>
          <p:nvPr>
            <p:ph type="title"/>
          </p:nvPr>
        </p:nvSpPr>
        <p:spPr>
          <a:xfrm>
            <a:off x="411480" y="987552"/>
            <a:ext cx="4485861" cy="1088136"/>
          </a:xfrm>
        </p:spPr>
        <p:txBody>
          <a:bodyPr anchor="b">
            <a:normAutofit/>
          </a:bodyPr>
          <a:lstStyle/>
          <a:p>
            <a:r>
              <a:rPr lang="en-US" sz="3400" dirty="0"/>
              <a:t>EDA: Distance vs Profit</a:t>
            </a:r>
          </a:p>
        </p:txBody>
      </p:sp>
      <p:sp>
        <p:nvSpPr>
          <p:cNvPr id="14"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descr="Chart, line chart&#10;&#10;Description automatically generated">
            <a:extLst>
              <a:ext uri="{FF2B5EF4-FFF2-40B4-BE49-F238E27FC236}">
                <a16:creationId xmlns:a16="http://schemas.microsoft.com/office/drawing/2014/main" id="{6A9A768B-AB3F-AE8F-655E-4AFA4DB3C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8821" y="625683"/>
            <a:ext cx="6510349" cy="4774992"/>
          </a:xfrm>
        </p:spPr>
      </p:pic>
      <p:sp>
        <p:nvSpPr>
          <p:cNvPr id="11" name="TextBox 10">
            <a:extLst>
              <a:ext uri="{FF2B5EF4-FFF2-40B4-BE49-F238E27FC236}">
                <a16:creationId xmlns:a16="http://schemas.microsoft.com/office/drawing/2014/main" id="{1E764620-C78C-9BA8-0653-1DD76D728EAE}"/>
              </a:ext>
            </a:extLst>
          </p:cNvPr>
          <p:cNvSpPr txBox="1"/>
          <p:nvPr/>
        </p:nvSpPr>
        <p:spPr>
          <a:xfrm>
            <a:off x="411479" y="2809875"/>
            <a:ext cx="4485862" cy="2585323"/>
          </a:xfrm>
          <a:prstGeom prst="rect">
            <a:avLst/>
          </a:prstGeom>
          <a:noFill/>
        </p:spPr>
        <p:txBody>
          <a:bodyPr wrap="square" rtlCol="0">
            <a:spAutoFit/>
          </a:bodyPr>
          <a:lstStyle/>
          <a:p>
            <a:r>
              <a:rPr lang="en-US" dirty="0"/>
              <a:t>The red line is a linear regression of distance vs profit, and the black line splits the graph between gains and losses.</a:t>
            </a:r>
          </a:p>
          <a:p>
            <a:endParaRPr lang="en-US" dirty="0"/>
          </a:p>
          <a:p>
            <a:r>
              <a:rPr lang="en-US" dirty="0"/>
              <a:t>Profit increases with distance traveled. As obvious as this is, there are also many outliers in profit with greater distance. Additionally, losses in profit also increase with distance but not as much as the gain.</a:t>
            </a:r>
          </a:p>
        </p:txBody>
      </p:sp>
    </p:spTree>
    <p:extLst>
      <p:ext uri="{BB962C8B-B14F-4D97-AF65-F5344CB8AC3E}">
        <p14:creationId xmlns:p14="http://schemas.microsoft.com/office/powerpoint/2010/main" val="283703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46D2-FCF8-1567-9168-09FF0DE7CA8C}"/>
              </a:ext>
            </a:extLst>
          </p:cNvPr>
          <p:cNvSpPr>
            <a:spLocks noGrp="1"/>
          </p:cNvSpPr>
          <p:nvPr>
            <p:ph type="title"/>
          </p:nvPr>
        </p:nvSpPr>
        <p:spPr/>
        <p:txBody>
          <a:bodyPr/>
          <a:lstStyle/>
          <a:p>
            <a:r>
              <a:rPr lang="en-US" sz="4400" dirty="0">
                <a:solidFill>
                  <a:srgbClr val="FF6600"/>
                </a:solidFill>
              </a:rPr>
              <a:t>EDA Summary &amp; Recommendations</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9F855182-4C04-A15A-C8D0-60F778B415CB}"/>
              </a:ext>
            </a:extLst>
          </p:cNvPr>
          <p:cNvSpPr>
            <a:spLocks noGrp="1"/>
          </p:cNvSpPr>
          <p:nvPr>
            <p:ph idx="1"/>
          </p:nvPr>
        </p:nvSpPr>
        <p:spPr>
          <a:xfrm>
            <a:off x="838200" y="1163782"/>
            <a:ext cx="10515600" cy="5013181"/>
          </a:xfrm>
        </p:spPr>
        <p:txBody>
          <a:bodyPr>
            <a:normAutofit/>
          </a:bodyPr>
          <a:lstStyle/>
          <a:p>
            <a:pPr marL="0" indent="0">
              <a:buNone/>
            </a:pPr>
            <a:r>
              <a:rPr lang="en-US" sz="2000" dirty="0"/>
              <a:t>Data that is not given:</a:t>
            </a:r>
          </a:p>
          <a:p>
            <a:r>
              <a:rPr lang="en-US" sz="2000" dirty="0"/>
              <a:t>Time of day data is important, as variable cab fare for busier times may ensure better profit.</a:t>
            </a:r>
          </a:p>
          <a:p>
            <a:r>
              <a:rPr lang="en-US" sz="2000" dirty="0"/>
              <a:t>For the best outcome, we should analyze what makes Pink Cab so stable with its user base (advertising, loyalty rewards, etc.) and seasonal usage, along with what makes Yellow Cab so profitable.</a:t>
            </a:r>
          </a:p>
          <a:p>
            <a:pPr marL="0" indent="0">
              <a:buNone/>
            </a:pPr>
            <a:endParaRPr lang="en-US" sz="2000" dirty="0"/>
          </a:p>
          <a:p>
            <a:pPr marL="0" indent="0">
              <a:buNone/>
            </a:pPr>
            <a:r>
              <a:rPr lang="en-US" sz="2000" dirty="0"/>
              <a:t>Based on EDA:</a:t>
            </a:r>
          </a:p>
          <a:p>
            <a:r>
              <a:rPr lang="en-US" sz="2000" dirty="0"/>
              <a:t>Yellow Cab is more profitable based on profit per user and so should be invested in more.</a:t>
            </a:r>
          </a:p>
          <a:p>
            <a:r>
              <a:rPr lang="en-US" sz="2000" dirty="0"/>
              <a:t>New York City is the most profitable city.</a:t>
            </a:r>
          </a:p>
          <a:p>
            <a:endParaRPr lang="en-US" sz="2000" dirty="0"/>
          </a:p>
        </p:txBody>
      </p:sp>
    </p:spTree>
    <p:extLst>
      <p:ext uri="{BB962C8B-B14F-4D97-AF65-F5344CB8AC3E}">
        <p14:creationId xmlns:p14="http://schemas.microsoft.com/office/powerpoint/2010/main" val="337117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3228-4531-32BD-BFF3-A9F14C41BC54}"/>
              </a:ext>
            </a:extLst>
          </p:cNvPr>
          <p:cNvSpPr>
            <a:spLocks noGrp="1"/>
          </p:cNvSpPr>
          <p:nvPr>
            <p:ph type="title"/>
          </p:nvPr>
        </p:nvSpPr>
        <p:spPr/>
        <p:txBody>
          <a:bodyPr/>
          <a:lstStyle/>
          <a:p>
            <a:r>
              <a:rPr lang="en-US" sz="4400" dirty="0">
                <a:solidFill>
                  <a:srgbClr val="FF6600"/>
                </a:solidFill>
              </a:rPr>
              <a:t>Executive Summary &amp; Problem Statement</a:t>
            </a:r>
            <a:endParaRPr lang="en-US" dirty="0"/>
          </a:p>
        </p:txBody>
      </p:sp>
      <p:sp>
        <p:nvSpPr>
          <p:cNvPr id="3" name="Content Placeholder 2">
            <a:extLst>
              <a:ext uri="{FF2B5EF4-FFF2-40B4-BE49-F238E27FC236}">
                <a16:creationId xmlns:a16="http://schemas.microsoft.com/office/drawing/2014/main" id="{AFD00D8A-5467-D03D-0298-E95653D347C7}"/>
              </a:ext>
            </a:extLst>
          </p:cNvPr>
          <p:cNvSpPr>
            <a:spLocks noGrp="1"/>
          </p:cNvSpPr>
          <p:nvPr>
            <p:ph idx="1"/>
          </p:nvPr>
        </p:nvSpPr>
        <p:spPr/>
        <p:txBody>
          <a:bodyPr>
            <a:normAutofit/>
          </a:bodyPr>
          <a:lstStyle/>
          <a:p>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2000" dirty="0"/>
              <a:t>Objective : Provide actionable insights to help XYZ firm in identifying the right company for making investment.</a:t>
            </a:r>
          </a:p>
          <a:p>
            <a:pPr marL="0" indent="0">
              <a:buNone/>
            </a:pPr>
            <a:endParaRPr lang="en-US" sz="2000" dirty="0"/>
          </a:p>
        </p:txBody>
      </p:sp>
    </p:spTree>
    <p:extLst>
      <p:ext uri="{BB962C8B-B14F-4D97-AF65-F5344CB8AC3E}">
        <p14:creationId xmlns:p14="http://schemas.microsoft.com/office/powerpoint/2010/main" val="303319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3EDB4-5588-4380-DB89-4A735C6EC844}"/>
              </a:ext>
            </a:extLst>
          </p:cNvPr>
          <p:cNvSpPr>
            <a:spLocks noGrp="1"/>
          </p:cNvSpPr>
          <p:nvPr>
            <p:ph type="title"/>
          </p:nvPr>
        </p:nvSpPr>
        <p:spPr>
          <a:xfrm>
            <a:off x="630936" y="457200"/>
            <a:ext cx="4343400" cy="1929384"/>
          </a:xfrm>
        </p:spPr>
        <p:txBody>
          <a:bodyPr anchor="ctr">
            <a:normAutofit/>
          </a:bodyPr>
          <a:lstStyle/>
          <a:p>
            <a:r>
              <a:rPr lang="en-US" sz="4800" dirty="0">
                <a:solidFill>
                  <a:srgbClr val="FF6600"/>
                </a:solidFill>
              </a:rPr>
              <a:t>Approach</a:t>
            </a:r>
            <a:br>
              <a:rPr lang="en-US" sz="4800" dirty="0"/>
            </a:br>
            <a:endParaRPr lang="en-US" sz="4800" dirty="0"/>
          </a:p>
        </p:txBody>
      </p:sp>
      <p:sp>
        <p:nvSpPr>
          <p:cNvPr id="5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FCA9B0C0-4B20-E9FF-6122-BC0D23BF401A}"/>
              </a:ext>
            </a:extLst>
          </p:cNvPr>
          <p:cNvPicPr>
            <a:picLocks noGrp="1" noChangeAspect="1"/>
          </p:cNvPicPr>
          <p:nvPr>
            <p:ph idx="1"/>
          </p:nvPr>
        </p:nvPicPr>
        <p:blipFill>
          <a:blip r:embed="rId2"/>
          <a:stretch>
            <a:fillRect/>
          </a:stretch>
        </p:blipFill>
        <p:spPr>
          <a:xfrm>
            <a:off x="5541963" y="665679"/>
            <a:ext cx="6007100" cy="1511854"/>
          </a:xfrm>
        </p:spPr>
      </p:pic>
      <p:sp>
        <p:nvSpPr>
          <p:cNvPr id="20" name="TextBox 19">
            <a:extLst>
              <a:ext uri="{FF2B5EF4-FFF2-40B4-BE49-F238E27FC236}">
                <a16:creationId xmlns:a16="http://schemas.microsoft.com/office/drawing/2014/main" id="{D78CF4CB-B3DB-6318-FBAE-FBB1C317600C}"/>
              </a:ext>
            </a:extLst>
          </p:cNvPr>
          <p:cNvSpPr txBox="1"/>
          <p:nvPr/>
        </p:nvSpPr>
        <p:spPr>
          <a:xfrm>
            <a:off x="630936" y="2386583"/>
            <a:ext cx="10930128" cy="2862322"/>
          </a:xfrm>
          <a:prstGeom prst="rect">
            <a:avLst/>
          </a:prstGeom>
          <a:noFill/>
        </p:spPr>
        <p:txBody>
          <a:bodyPr wrap="square" rtlCol="0">
            <a:spAutoFit/>
          </a:bodyPr>
          <a:lstStyle/>
          <a:p>
            <a:r>
              <a:rPr lang="en-US" dirty="0"/>
              <a:t>Time frame: </a:t>
            </a:r>
            <a:r>
              <a:rPr lang="en-US" b="1" dirty="0"/>
              <a:t>31/01/2016 </a:t>
            </a:r>
            <a:r>
              <a:rPr lang="en-US" dirty="0"/>
              <a:t>to</a:t>
            </a:r>
            <a:r>
              <a:rPr lang="en-US" b="1" dirty="0"/>
              <a:t> 31/12/2018</a:t>
            </a:r>
          </a:p>
          <a:p>
            <a:r>
              <a:rPr lang="en-US" dirty="0"/>
              <a:t>848681 Observations, 14 Features</a:t>
            </a:r>
          </a:p>
          <a:p>
            <a:endParaRPr lang="en-US" dirty="0"/>
          </a:p>
          <a:p>
            <a:r>
              <a:rPr lang="en-US" dirty="0"/>
              <a:t>Assumptions: Mismatched user count data that does not belong to either company are inactive customers during the timeframe.</a:t>
            </a:r>
          </a:p>
          <a:p>
            <a:endParaRPr lang="en-US" dirty="0"/>
          </a:p>
          <a:p>
            <a:pPr marL="285750" indent="-285750">
              <a:buFont typeface="Arial" panose="020B0604020202020204" pitchFamily="34" charset="0"/>
              <a:buChar char="•"/>
            </a:pPr>
            <a:r>
              <a:rPr lang="en-US" dirty="0"/>
              <a:t>Preprocessing was done to find missing or null data as well as outliers. </a:t>
            </a:r>
          </a:p>
          <a:p>
            <a:pPr marL="285750" indent="-285750">
              <a:buFont typeface="Arial" panose="020B0604020202020204" pitchFamily="34" charset="0"/>
              <a:buChar char="•"/>
            </a:pPr>
            <a:r>
              <a:rPr lang="en-US" dirty="0"/>
              <a:t>Making </a:t>
            </a:r>
            <a:r>
              <a:rPr lang="en-US" dirty="0" err="1"/>
              <a:t>Cab_Data</a:t>
            </a:r>
            <a:r>
              <a:rPr lang="en-US" dirty="0"/>
              <a:t> the master dataset with the others will be the main analysis. </a:t>
            </a:r>
          </a:p>
          <a:p>
            <a:pPr marL="285750" indent="-285750">
              <a:buFont typeface="Arial" panose="020B0604020202020204" pitchFamily="34" charset="0"/>
              <a:buChar char="•"/>
            </a:pPr>
            <a:r>
              <a:rPr lang="en-US" dirty="0"/>
              <a:t>Tableau, matplotlib, and seaborn were used to generate charts and graphs. </a:t>
            </a:r>
          </a:p>
          <a:p>
            <a:pPr marL="285750" indent="-285750">
              <a:buFont typeface="Arial" panose="020B0604020202020204" pitchFamily="34" charset="0"/>
              <a:buChar char="•"/>
            </a:pPr>
            <a:r>
              <a:rPr lang="en-US" dirty="0"/>
              <a:t>Linear regression and Tableau’s forecasting were used to derive insight into future data.</a:t>
            </a:r>
          </a:p>
        </p:txBody>
      </p:sp>
    </p:spTree>
    <p:extLst>
      <p:ext uri="{BB962C8B-B14F-4D97-AF65-F5344CB8AC3E}">
        <p14:creationId xmlns:p14="http://schemas.microsoft.com/office/powerpoint/2010/main" val="232991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7AB8-FB59-23A0-F493-1F624590CBA8}"/>
              </a:ext>
            </a:extLst>
          </p:cNvPr>
          <p:cNvSpPr>
            <a:spLocks noGrp="1"/>
          </p:cNvSpPr>
          <p:nvPr>
            <p:ph type="title"/>
          </p:nvPr>
        </p:nvSpPr>
        <p:spPr/>
        <p:txBody>
          <a:bodyPr/>
          <a:lstStyle/>
          <a:p>
            <a:r>
              <a:rPr lang="en-US" dirty="0"/>
              <a:t>ETA: Important Stats of Cab Data and Customers</a:t>
            </a:r>
          </a:p>
        </p:txBody>
      </p:sp>
      <p:pic>
        <p:nvPicPr>
          <p:cNvPr id="5" name="Content Placeholder 4">
            <a:extLst>
              <a:ext uri="{FF2B5EF4-FFF2-40B4-BE49-F238E27FC236}">
                <a16:creationId xmlns:a16="http://schemas.microsoft.com/office/drawing/2014/main" id="{97F022F0-752B-D6E0-BDFD-F0AB0FB6A66A}"/>
              </a:ext>
            </a:extLst>
          </p:cNvPr>
          <p:cNvPicPr>
            <a:picLocks noGrp="1" noChangeAspect="1"/>
          </p:cNvPicPr>
          <p:nvPr>
            <p:ph idx="1"/>
          </p:nvPr>
        </p:nvPicPr>
        <p:blipFill>
          <a:blip r:embed="rId2"/>
          <a:stretch>
            <a:fillRect/>
          </a:stretch>
        </p:blipFill>
        <p:spPr>
          <a:xfrm>
            <a:off x="2167128" y="1670844"/>
            <a:ext cx="3263503" cy="4351338"/>
          </a:xfrm>
        </p:spPr>
      </p:pic>
      <p:pic>
        <p:nvPicPr>
          <p:cNvPr id="7" name="Picture 6">
            <a:extLst>
              <a:ext uri="{FF2B5EF4-FFF2-40B4-BE49-F238E27FC236}">
                <a16:creationId xmlns:a16="http://schemas.microsoft.com/office/drawing/2014/main" id="{17EAD2F5-1278-CEF8-69E9-6127DDC470B3}"/>
              </a:ext>
            </a:extLst>
          </p:cNvPr>
          <p:cNvPicPr>
            <a:picLocks noChangeAspect="1"/>
          </p:cNvPicPr>
          <p:nvPr/>
        </p:nvPicPr>
        <p:blipFill>
          <a:blip r:embed="rId3"/>
          <a:stretch>
            <a:fillRect/>
          </a:stretch>
        </p:blipFill>
        <p:spPr>
          <a:xfrm>
            <a:off x="7624684" y="2905665"/>
            <a:ext cx="2619375" cy="676275"/>
          </a:xfrm>
          <a:prstGeom prst="rect">
            <a:avLst/>
          </a:prstGeom>
        </p:spPr>
      </p:pic>
      <p:pic>
        <p:nvPicPr>
          <p:cNvPr id="9" name="Picture 8">
            <a:extLst>
              <a:ext uri="{FF2B5EF4-FFF2-40B4-BE49-F238E27FC236}">
                <a16:creationId xmlns:a16="http://schemas.microsoft.com/office/drawing/2014/main" id="{C788389C-56E6-584D-858B-C17A82ACC865}"/>
              </a:ext>
            </a:extLst>
          </p:cNvPr>
          <p:cNvPicPr>
            <a:picLocks noChangeAspect="1"/>
          </p:cNvPicPr>
          <p:nvPr/>
        </p:nvPicPr>
        <p:blipFill>
          <a:blip r:embed="rId4"/>
          <a:stretch>
            <a:fillRect/>
          </a:stretch>
        </p:blipFill>
        <p:spPr>
          <a:xfrm>
            <a:off x="7543927" y="1670845"/>
            <a:ext cx="4067175" cy="828675"/>
          </a:xfrm>
          <a:prstGeom prst="rect">
            <a:avLst/>
          </a:prstGeom>
        </p:spPr>
      </p:pic>
      <p:sp>
        <p:nvSpPr>
          <p:cNvPr id="10" name="TextBox 9">
            <a:extLst>
              <a:ext uri="{FF2B5EF4-FFF2-40B4-BE49-F238E27FC236}">
                <a16:creationId xmlns:a16="http://schemas.microsoft.com/office/drawing/2014/main" id="{29A4464C-5569-3D77-6527-A3F0230EED5A}"/>
              </a:ext>
            </a:extLst>
          </p:cNvPr>
          <p:cNvSpPr txBox="1"/>
          <p:nvPr/>
        </p:nvSpPr>
        <p:spPr>
          <a:xfrm>
            <a:off x="838200" y="1670844"/>
            <a:ext cx="1492250" cy="923329"/>
          </a:xfrm>
          <a:prstGeom prst="rect">
            <a:avLst/>
          </a:prstGeom>
          <a:noFill/>
        </p:spPr>
        <p:txBody>
          <a:bodyPr wrap="square" rtlCol="0">
            <a:spAutoFit/>
          </a:bodyPr>
          <a:lstStyle/>
          <a:p>
            <a:r>
              <a:rPr lang="en-US" dirty="0"/>
              <a:t>Summary Stats of Cab Data</a:t>
            </a:r>
          </a:p>
        </p:txBody>
      </p:sp>
      <p:sp>
        <p:nvSpPr>
          <p:cNvPr id="11" name="TextBox 10">
            <a:extLst>
              <a:ext uri="{FF2B5EF4-FFF2-40B4-BE49-F238E27FC236}">
                <a16:creationId xmlns:a16="http://schemas.microsoft.com/office/drawing/2014/main" id="{2F8017F9-0941-7C5B-BF5A-642A4A8D383B}"/>
              </a:ext>
            </a:extLst>
          </p:cNvPr>
          <p:cNvSpPr txBox="1"/>
          <p:nvPr/>
        </p:nvSpPr>
        <p:spPr>
          <a:xfrm>
            <a:off x="838200" y="3846514"/>
            <a:ext cx="1328928" cy="1200329"/>
          </a:xfrm>
          <a:prstGeom prst="rect">
            <a:avLst/>
          </a:prstGeom>
          <a:noFill/>
        </p:spPr>
        <p:txBody>
          <a:bodyPr wrap="square" rtlCol="0">
            <a:spAutoFit/>
          </a:bodyPr>
          <a:lstStyle/>
          <a:p>
            <a:r>
              <a:rPr lang="en-US" dirty="0"/>
              <a:t>Summary Stats of Customer Data</a:t>
            </a:r>
          </a:p>
        </p:txBody>
      </p:sp>
      <p:sp>
        <p:nvSpPr>
          <p:cNvPr id="12" name="TextBox 11">
            <a:extLst>
              <a:ext uri="{FF2B5EF4-FFF2-40B4-BE49-F238E27FC236}">
                <a16:creationId xmlns:a16="http://schemas.microsoft.com/office/drawing/2014/main" id="{FB838D3C-E84E-A3E5-CE36-37F5D1085A50}"/>
              </a:ext>
            </a:extLst>
          </p:cNvPr>
          <p:cNvSpPr txBox="1"/>
          <p:nvPr/>
        </p:nvSpPr>
        <p:spPr>
          <a:xfrm>
            <a:off x="5916168" y="1623517"/>
            <a:ext cx="1370457" cy="923330"/>
          </a:xfrm>
          <a:prstGeom prst="rect">
            <a:avLst/>
          </a:prstGeom>
          <a:noFill/>
        </p:spPr>
        <p:txBody>
          <a:bodyPr wrap="square" rtlCol="0">
            <a:spAutoFit/>
          </a:bodyPr>
          <a:lstStyle/>
          <a:p>
            <a:r>
              <a:rPr lang="en-US" dirty="0"/>
              <a:t>Customers per company</a:t>
            </a:r>
          </a:p>
        </p:txBody>
      </p:sp>
      <p:sp>
        <p:nvSpPr>
          <p:cNvPr id="13" name="TextBox 12">
            <a:extLst>
              <a:ext uri="{FF2B5EF4-FFF2-40B4-BE49-F238E27FC236}">
                <a16:creationId xmlns:a16="http://schemas.microsoft.com/office/drawing/2014/main" id="{BE06FA18-0033-EA91-ABFC-B8ED065ADF81}"/>
              </a:ext>
            </a:extLst>
          </p:cNvPr>
          <p:cNvSpPr txBox="1"/>
          <p:nvPr/>
        </p:nvSpPr>
        <p:spPr>
          <a:xfrm>
            <a:off x="5916168" y="2912243"/>
            <a:ext cx="1370457" cy="646331"/>
          </a:xfrm>
          <a:prstGeom prst="rect">
            <a:avLst/>
          </a:prstGeom>
          <a:noFill/>
        </p:spPr>
        <p:txBody>
          <a:bodyPr wrap="square" rtlCol="0">
            <a:spAutoFit/>
          </a:bodyPr>
          <a:lstStyle/>
          <a:p>
            <a:r>
              <a:rPr lang="en-US" dirty="0"/>
              <a:t>Gender of Customers</a:t>
            </a:r>
          </a:p>
        </p:txBody>
      </p:sp>
    </p:spTree>
    <p:extLst>
      <p:ext uri="{BB962C8B-B14F-4D97-AF65-F5344CB8AC3E}">
        <p14:creationId xmlns:p14="http://schemas.microsoft.com/office/powerpoint/2010/main" val="133057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1A6AB5-C9CB-2997-AAD9-03A3AC2B40B6}"/>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EDA: Profit between both companies</a:t>
            </a:r>
          </a:p>
        </p:txBody>
      </p:sp>
      <p:sp>
        <p:nvSpPr>
          <p:cNvPr id="24" name="Rectangle 2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7E60E7DF-DE16-2D72-AB2C-7E82178FF37D}"/>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Although Yellow Cab has most of the profit, it is recommended that we continue to look at the data in to derive deeper insights</a:t>
            </a:r>
          </a:p>
          <a:p>
            <a:pPr indent="-228600">
              <a:lnSpc>
                <a:spcPct val="90000"/>
              </a:lnSpc>
              <a:spcAft>
                <a:spcPts val="600"/>
              </a:spcAft>
              <a:buFont typeface="Arial" panose="020B0604020202020204" pitchFamily="34" charset="0"/>
              <a:buChar char="•"/>
            </a:pPr>
            <a:r>
              <a:rPr lang="en-US" dirty="0"/>
              <a:t>The number of unique customers, however, is similar between both companies.</a:t>
            </a:r>
          </a:p>
          <a:p>
            <a:pPr indent="-228600">
              <a:lnSpc>
                <a:spcPct val="90000"/>
              </a:lnSpc>
              <a:spcAft>
                <a:spcPts val="600"/>
              </a:spcAft>
              <a:buFont typeface="Arial" panose="020B0604020202020204" pitchFamily="34" charset="0"/>
              <a:buChar char="•"/>
            </a:pPr>
            <a:endParaRPr lang="en-US" dirty="0"/>
          </a:p>
        </p:txBody>
      </p:sp>
      <p:graphicFrame>
        <p:nvGraphicFramePr>
          <p:cNvPr id="6" name="Content Placeholder 5">
            <a:extLst>
              <a:ext uri="{FF2B5EF4-FFF2-40B4-BE49-F238E27FC236}">
                <a16:creationId xmlns:a16="http://schemas.microsoft.com/office/drawing/2014/main" id="{31BAC320-C30C-8E9A-2820-EBC26BB2DD23}"/>
              </a:ext>
            </a:extLst>
          </p:cNvPr>
          <p:cNvGraphicFramePr>
            <a:graphicFrameLocks noGrp="1"/>
          </p:cNvGraphicFramePr>
          <p:nvPr>
            <p:ph idx="1"/>
            <p:extLst>
              <p:ext uri="{D42A27DB-BD31-4B8C-83A1-F6EECF244321}">
                <p14:modId xmlns:p14="http://schemas.microsoft.com/office/powerpoint/2010/main" val="3035658280"/>
              </p:ext>
            </p:extLst>
          </p:nvPr>
        </p:nvGraphicFramePr>
        <p:xfrm>
          <a:off x="1194297" y="2661627"/>
          <a:ext cx="3771620" cy="34838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5">
            <a:extLst>
              <a:ext uri="{FF2B5EF4-FFF2-40B4-BE49-F238E27FC236}">
                <a16:creationId xmlns:a16="http://schemas.microsoft.com/office/drawing/2014/main" id="{5572141B-3853-0321-70D3-445140F8BACC}"/>
              </a:ext>
            </a:extLst>
          </p:cNvPr>
          <p:cNvGraphicFramePr>
            <a:graphicFrameLocks/>
          </p:cNvGraphicFramePr>
          <p:nvPr>
            <p:extLst>
              <p:ext uri="{D42A27DB-BD31-4B8C-83A1-F6EECF244321}">
                <p14:modId xmlns:p14="http://schemas.microsoft.com/office/powerpoint/2010/main" val="3598339551"/>
              </p:ext>
            </p:extLst>
          </p:nvPr>
        </p:nvGraphicFramePr>
        <p:xfrm>
          <a:off x="6096000" y="2676139"/>
          <a:ext cx="3771620" cy="3483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212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A2DD-706F-90F7-C03F-AF6BB617D10A}"/>
              </a:ext>
            </a:extLst>
          </p:cNvPr>
          <p:cNvSpPr>
            <a:spLocks noGrp="1"/>
          </p:cNvSpPr>
          <p:nvPr>
            <p:ph type="title"/>
          </p:nvPr>
        </p:nvSpPr>
        <p:spPr>
          <a:xfrm>
            <a:off x="839788" y="457200"/>
            <a:ext cx="2491241" cy="1600200"/>
          </a:xfrm>
        </p:spPr>
        <p:txBody>
          <a:bodyPr/>
          <a:lstStyle/>
          <a:p>
            <a:r>
              <a:rPr lang="en-US" dirty="0"/>
              <a:t>EDA: Users per city</a:t>
            </a:r>
          </a:p>
        </p:txBody>
      </p:sp>
      <p:pic>
        <p:nvPicPr>
          <p:cNvPr id="10" name="Picture Placeholder 9" descr="Chart, bar chart">
            <a:extLst>
              <a:ext uri="{FF2B5EF4-FFF2-40B4-BE49-F238E27FC236}">
                <a16:creationId xmlns:a16="http://schemas.microsoft.com/office/drawing/2014/main" id="{A72B43CC-54EE-826B-FD2F-75524821D1B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07" b="1407"/>
          <a:stretch>
            <a:fillRect/>
          </a:stretch>
        </p:blipFill>
        <p:spPr>
          <a:xfrm>
            <a:off x="3806825" y="457200"/>
            <a:ext cx="7548563" cy="5867400"/>
          </a:xfrm>
        </p:spPr>
      </p:pic>
      <p:sp>
        <p:nvSpPr>
          <p:cNvPr id="4" name="Text Placeholder 3">
            <a:extLst>
              <a:ext uri="{FF2B5EF4-FFF2-40B4-BE49-F238E27FC236}">
                <a16:creationId xmlns:a16="http://schemas.microsoft.com/office/drawing/2014/main" id="{5AF4D4A7-9191-F12A-AF29-3C58EF331A54}"/>
              </a:ext>
            </a:extLst>
          </p:cNvPr>
          <p:cNvSpPr>
            <a:spLocks noGrp="1"/>
          </p:cNvSpPr>
          <p:nvPr>
            <p:ph type="body" sz="half" idx="2"/>
          </p:nvPr>
        </p:nvSpPr>
        <p:spPr>
          <a:xfrm>
            <a:off x="839788" y="2057400"/>
            <a:ext cx="2491241" cy="3811588"/>
          </a:xfrm>
        </p:spPr>
        <p:txBody>
          <a:bodyPr/>
          <a:lstStyle/>
          <a:p>
            <a:pPr marL="285750" indent="-285750">
              <a:buFont typeface="Arial" panose="020B0604020202020204" pitchFamily="34" charset="0"/>
              <a:buChar char="•"/>
            </a:pPr>
            <a:r>
              <a:rPr lang="en-US" dirty="0"/>
              <a:t>Although Pink Cab has less profit, perhaps its value can be seen in serving underserved cities. However, we see that even in cities with small populations, the number of users between both companies is similar.</a:t>
            </a:r>
          </a:p>
        </p:txBody>
      </p:sp>
    </p:spTree>
    <p:extLst>
      <p:ext uri="{BB962C8B-B14F-4D97-AF65-F5344CB8AC3E}">
        <p14:creationId xmlns:p14="http://schemas.microsoft.com/office/powerpoint/2010/main" val="91180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A2DD-706F-90F7-C03F-AF6BB617D10A}"/>
              </a:ext>
            </a:extLst>
          </p:cNvPr>
          <p:cNvSpPr>
            <a:spLocks noGrp="1"/>
          </p:cNvSpPr>
          <p:nvPr>
            <p:ph type="title"/>
          </p:nvPr>
        </p:nvSpPr>
        <p:spPr>
          <a:xfrm>
            <a:off x="839788" y="457200"/>
            <a:ext cx="2491241" cy="1600200"/>
          </a:xfrm>
        </p:spPr>
        <p:txBody>
          <a:bodyPr/>
          <a:lstStyle/>
          <a:p>
            <a:r>
              <a:rPr lang="en-US" dirty="0"/>
              <a:t>EDA: Holiday Profits</a:t>
            </a:r>
          </a:p>
        </p:txBody>
      </p:sp>
      <p:pic>
        <p:nvPicPr>
          <p:cNvPr id="10" name="Picture Placeholder 9">
            <a:extLst>
              <a:ext uri="{FF2B5EF4-FFF2-40B4-BE49-F238E27FC236}">
                <a16:creationId xmlns:a16="http://schemas.microsoft.com/office/drawing/2014/main" id="{A72B43CC-54EE-826B-FD2F-75524821D1B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4" r="294"/>
          <a:stretch/>
        </p:blipFill>
        <p:spPr>
          <a:xfrm>
            <a:off x="4114719" y="457200"/>
            <a:ext cx="7548563" cy="5867400"/>
          </a:xfrm>
        </p:spPr>
      </p:pic>
      <p:sp>
        <p:nvSpPr>
          <p:cNvPr id="4" name="Text Placeholder 3">
            <a:extLst>
              <a:ext uri="{FF2B5EF4-FFF2-40B4-BE49-F238E27FC236}">
                <a16:creationId xmlns:a16="http://schemas.microsoft.com/office/drawing/2014/main" id="{5AF4D4A7-9191-F12A-AF29-3C58EF331A54}"/>
              </a:ext>
            </a:extLst>
          </p:cNvPr>
          <p:cNvSpPr>
            <a:spLocks noGrp="1"/>
          </p:cNvSpPr>
          <p:nvPr>
            <p:ph type="body" sz="half" idx="2"/>
          </p:nvPr>
        </p:nvSpPr>
        <p:spPr>
          <a:xfrm>
            <a:off x="839788" y="2057400"/>
            <a:ext cx="2491241" cy="3811588"/>
          </a:xfrm>
        </p:spPr>
        <p:txBody>
          <a:bodyPr/>
          <a:lstStyle/>
          <a:p>
            <a:pPr marL="285750" indent="-285750">
              <a:buFont typeface="Arial" panose="020B0604020202020204" pitchFamily="34" charset="0"/>
              <a:buChar char="•"/>
            </a:pPr>
            <a:r>
              <a:rPr lang="en-US" dirty="0"/>
              <a:t>Here “Null” shows profit for days that are not holidays.</a:t>
            </a:r>
          </a:p>
          <a:p>
            <a:pPr marL="285750" indent="-285750">
              <a:buFont typeface="Arial" panose="020B0604020202020204" pitchFamily="34" charset="0"/>
              <a:buChar char="•"/>
            </a:pPr>
            <a:r>
              <a:rPr lang="en-US" dirty="0"/>
              <a:t>Peaks and dips in profits cannot be explained by holiday sales alone as they are only a small portion of profits.</a:t>
            </a:r>
          </a:p>
        </p:txBody>
      </p:sp>
    </p:spTree>
    <p:extLst>
      <p:ext uri="{BB962C8B-B14F-4D97-AF65-F5344CB8AC3E}">
        <p14:creationId xmlns:p14="http://schemas.microsoft.com/office/powerpoint/2010/main" val="377094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8FE79-CF80-9D53-9A4C-3C5DA39EBBC1}"/>
              </a:ext>
            </a:extLst>
          </p:cNvPr>
          <p:cNvSpPr>
            <a:spLocks noGrp="1"/>
          </p:cNvSpPr>
          <p:nvPr>
            <p:ph type="title"/>
          </p:nvPr>
        </p:nvSpPr>
        <p:spPr>
          <a:xfrm>
            <a:off x="411480" y="991443"/>
            <a:ext cx="4443154" cy="613061"/>
          </a:xfrm>
        </p:spPr>
        <p:txBody>
          <a:bodyPr anchor="b">
            <a:normAutofit/>
          </a:bodyPr>
          <a:lstStyle/>
          <a:p>
            <a:r>
              <a:rPr lang="en-US" sz="3400" dirty="0"/>
              <a:t>EDA: NYC vs other cities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7DC29D1-CF71-0258-1683-A7476859A9AA}"/>
              </a:ext>
            </a:extLst>
          </p:cNvPr>
          <p:cNvSpPr>
            <a:spLocks noGrp="1"/>
          </p:cNvSpPr>
          <p:nvPr>
            <p:ph idx="1"/>
          </p:nvPr>
        </p:nvSpPr>
        <p:spPr>
          <a:xfrm>
            <a:off x="411480" y="2684095"/>
            <a:ext cx="4443154" cy="3492868"/>
          </a:xfrm>
        </p:spPr>
        <p:txBody>
          <a:bodyPr>
            <a:normAutofit/>
          </a:bodyPr>
          <a:lstStyle/>
          <a:p>
            <a:r>
              <a:rPr lang="en-US" sz="1800" dirty="0"/>
              <a:t>Since New York City has more than half of the total profit, insights should be derived with NYC separately. </a:t>
            </a:r>
          </a:p>
          <a:p>
            <a:r>
              <a:rPr lang="en-US" sz="1800" dirty="0"/>
              <a:t>Additionally, NY has a historical cab culture, Northeastern weather with 4 distinct seasons, and is the largest American city. This is another reason why New York should be looked at distinctly.</a:t>
            </a:r>
          </a:p>
          <a:p>
            <a:endParaRPr lang="en-US" sz="1800" dirty="0"/>
          </a:p>
          <a:p>
            <a:endParaRPr lang="en-US" sz="1800" dirty="0"/>
          </a:p>
        </p:txBody>
      </p:sp>
      <p:pic>
        <p:nvPicPr>
          <p:cNvPr id="7" name="Picture 6">
            <a:extLst>
              <a:ext uri="{FF2B5EF4-FFF2-40B4-BE49-F238E27FC236}">
                <a16:creationId xmlns:a16="http://schemas.microsoft.com/office/drawing/2014/main" id="{5604E862-8A91-F265-BAA6-98318ACF115E}"/>
              </a:ext>
            </a:extLst>
          </p:cNvPr>
          <p:cNvPicPr>
            <a:picLocks noChangeAspect="1"/>
          </p:cNvPicPr>
          <p:nvPr/>
        </p:nvPicPr>
        <p:blipFill>
          <a:blip r:embed="rId2"/>
          <a:stretch>
            <a:fillRect/>
          </a:stretch>
        </p:blipFill>
        <p:spPr>
          <a:xfrm>
            <a:off x="6246734" y="625683"/>
            <a:ext cx="4718587" cy="5551280"/>
          </a:xfrm>
          <a:prstGeom prst="rect">
            <a:avLst/>
          </a:prstGeom>
        </p:spPr>
      </p:pic>
    </p:spTree>
    <p:extLst>
      <p:ext uri="{BB962C8B-B14F-4D97-AF65-F5344CB8AC3E}">
        <p14:creationId xmlns:p14="http://schemas.microsoft.com/office/powerpoint/2010/main" val="1139945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Week2-3 presentation</Template>
  <TotalTime>409</TotalTime>
  <Words>664</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   Agenda</vt:lpstr>
      <vt:lpstr>Executive Summary &amp; Problem Statement</vt:lpstr>
      <vt:lpstr>Approach </vt:lpstr>
      <vt:lpstr>ETA: Important Stats of Cab Data and Customers</vt:lpstr>
      <vt:lpstr>EDA: Profit between both companies</vt:lpstr>
      <vt:lpstr>EDA: Users per city</vt:lpstr>
      <vt:lpstr>EDA: Holiday Profits</vt:lpstr>
      <vt:lpstr>EDA: NYC vs other cities</vt:lpstr>
      <vt:lpstr>EDA: Profit seasonality between both companies </vt:lpstr>
      <vt:lpstr>PowerPoint Presentation</vt:lpstr>
      <vt:lpstr>EDA: Distance vs Profit</vt:lpstr>
      <vt:lpstr>EDA Summary &amp;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Wu</dc:creator>
  <cp:lastModifiedBy>John Wu</cp:lastModifiedBy>
  <cp:revision>4</cp:revision>
  <dcterms:created xsi:type="dcterms:W3CDTF">2022-11-20T06:50:53Z</dcterms:created>
  <dcterms:modified xsi:type="dcterms:W3CDTF">2022-11-20T13:41:06Z</dcterms:modified>
</cp:coreProperties>
</file>