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82EC4-20AC-407D-8F66-3979D5EE00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61B7D0-DECA-43C6-8500-CA5F02003C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378B79-AA8A-4812-8485-079C2270B5F0}"/>
              </a:ext>
            </a:extLst>
          </p:cNvPr>
          <p:cNvSpPr>
            <a:spLocks noGrp="1"/>
          </p:cNvSpPr>
          <p:nvPr>
            <p:ph type="dt" sz="half" idx="10"/>
          </p:nvPr>
        </p:nvSpPr>
        <p:spPr/>
        <p:txBody>
          <a:bodyPr/>
          <a:lstStyle/>
          <a:p>
            <a:fld id="{D55E346E-C58B-4EB8-9FAF-2850C663A5EC}" type="datetimeFigureOut">
              <a:rPr lang="en-US" smtClean="0"/>
              <a:t>10/21/2023</a:t>
            </a:fld>
            <a:endParaRPr lang="en-US"/>
          </a:p>
        </p:txBody>
      </p:sp>
      <p:sp>
        <p:nvSpPr>
          <p:cNvPr id="5" name="Footer Placeholder 4">
            <a:extLst>
              <a:ext uri="{FF2B5EF4-FFF2-40B4-BE49-F238E27FC236}">
                <a16:creationId xmlns:a16="http://schemas.microsoft.com/office/drawing/2014/main" id="{F8F61FA5-3960-4419-9BF4-292EBFD79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B83736-2EFD-489F-B136-B31A14F01697}"/>
              </a:ext>
            </a:extLst>
          </p:cNvPr>
          <p:cNvSpPr>
            <a:spLocks noGrp="1"/>
          </p:cNvSpPr>
          <p:nvPr>
            <p:ph type="sldNum" sz="quarter" idx="12"/>
          </p:nvPr>
        </p:nvSpPr>
        <p:spPr/>
        <p:txBody>
          <a:bodyPr/>
          <a:lstStyle/>
          <a:p>
            <a:fld id="{2B2FFB2A-6755-47D3-9F9D-64A65FD9C6BE}" type="slidenum">
              <a:rPr lang="en-US" smtClean="0"/>
              <a:t>‹#›</a:t>
            </a:fld>
            <a:endParaRPr lang="en-US"/>
          </a:p>
        </p:txBody>
      </p:sp>
    </p:spTree>
    <p:extLst>
      <p:ext uri="{BB962C8B-B14F-4D97-AF65-F5344CB8AC3E}">
        <p14:creationId xmlns:p14="http://schemas.microsoft.com/office/powerpoint/2010/main" val="534896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21FB-000A-49FC-9E5A-D5383D97D4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BE36D4-D17B-4940-9E02-CFFCC7C910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C1FEC-13FB-4856-A060-D4129E6052AD}"/>
              </a:ext>
            </a:extLst>
          </p:cNvPr>
          <p:cNvSpPr>
            <a:spLocks noGrp="1"/>
          </p:cNvSpPr>
          <p:nvPr>
            <p:ph type="dt" sz="half" idx="10"/>
          </p:nvPr>
        </p:nvSpPr>
        <p:spPr/>
        <p:txBody>
          <a:bodyPr/>
          <a:lstStyle/>
          <a:p>
            <a:fld id="{D55E346E-C58B-4EB8-9FAF-2850C663A5EC}" type="datetimeFigureOut">
              <a:rPr lang="en-US" smtClean="0"/>
              <a:t>10/21/2023</a:t>
            </a:fld>
            <a:endParaRPr lang="en-US"/>
          </a:p>
        </p:txBody>
      </p:sp>
      <p:sp>
        <p:nvSpPr>
          <p:cNvPr id="5" name="Footer Placeholder 4">
            <a:extLst>
              <a:ext uri="{FF2B5EF4-FFF2-40B4-BE49-F238E27FC236}">
                <a16:creationId xmlns:a16="http://schemas.microsoft.com/office/drawing/2014/main" id="{AAFC03F2-9813-40B8-9414-ECED6A3D9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BAFC2-A40E-4DDF-9B1C-B500CDFB2477}"/>
              </a:ext>
            </a:extLst>
          </p:cNvPr>
          <p:cNvSpPr>
            <a:spLocks noGrp="1"/>
          </p:cNvSpPr>
          <p:nvPr>
            <p:ph type="sldNum" sz="quarter" idx="12"/>
          </p:nvPr>
        </p:nvSpPr>
        <p:spPr/>
        <p:txBody>
          <a:bodyPr/>
          <a:lstStyle/>
          <a:p>
            <a:fld id="{2B2FFB2A-6755-47D3-9F9D-64A65FD9C6BE}" type="slidenum">
              <a:rPr lang="en-US" smtClean="0"/>
              <a:t>‹#›</a:t>
            </a:fld>
            <a:endParaRPr lang="en-US"/>
          </a:p>
        </p:txBody>
      </p:sp>
    </p:spTree>
    <p:extLst>
      <p:ext uri="{BB962C8B-B14F-4D97-AF65-F5344CB8AC3E}">
        <p14:creationId xmlns:p14="http://schemas.microsoft.com/office/powerpoint/2010/main" val="1527808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715F7E-C407-46AE-94AE-F7879FB889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2C9CA1-C24C-492B-BC3F-92E1516615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91AFF-AF91-465C-ABDC-86AEC5AB3046}"/>
              </a:ext>
            </a:extLst>
          </p:cNvPr>
          <p:cNvSpPr>
            <a:spLocks noGrp="1"/>
          </p:cNvSpPr>
          <p:nvPr>
            <p:ph type="dt" sz="half" idx="10"/>
          </p:nvPr>
        </p:nvSpPr>
        <p:spPr/>
        <p:txBody>
          <a:bodyPr/>
          <a:lstStyle/>
          <a:p>
            <a:fld id="{D55E346E-C58B-4EB8-9FAF-2850C663A5EC}" type="datetimeFigureOut">
              <a:rPr lang="en-US" smtClean="0"/>
              <a:t>10/21/2023</a:t>
            </a:fld>
            <a:endParaRPr lang="en-US"/>
          </a:p>
        </p:txBody>
      </p:sp>
      <p:sp>
        <p:nvSpPr>
          <p:cNvPr id="5" name="Footer Placeholder 4">
            <a:extLst>
              <a:ext uri="{FF2B5EF4-FFF2-40B4-BE49-F238E27FC236}">
                <a16:creationId xmlns:a16="http://schemas.microsoft.com/office/drawing/2014/main" id="{6B727A1A-1D6D-48ED-BD07-514AB9F7E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8F4D84-58BB-4977-B61A-DEF65BC6B5C7}"/>
              </a:ext>
            </a:extLst>
          </p:cNvPr>
          <p:cNvSpPr>
            <a:spLocks noGrp="1"/>
          </p:cNvSpPr>
          <p:nvPr>
            <p:ph type="sldNum" sz="quarter" idx="12"/>
          </p:nvPr>
        </p:nvSpPr>
        <p:spPr/>
        <p:txBody>
          <a:bodyPr/>
          <a:lstStyle/>
          <a:p>
            <a:fld id="{2B2FFB2A-6755-47D3-9F9D-64A65FD9C6BE}" type="slidenum">
              <a:rPr lang="en-US" smtClean="0"/>
              <a:t>‹#›</a:t>
            </a:fld>
            <a:endParaRPr lang="en-US"/>
          </a:p>
        </p:txBody>
      </p:sp>
    </p:spTree>
    <p:extLst>
      <p:ext uri="{BB962C8B-B14F-4D97-AF65-F5344CB8AC3E}">
        <p14:creationId xmlns:p14="http://schemas.microsoft.com/office/powerpoint/2010/main" val="1064203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8D9FC-B9C6-4E77-952A-53E1A5CDB9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66A0BB-878D-4CBF-9523-41C8C18485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039E0-2A9B-45B3-BF67-8897DD31B05D}"/>
              </a:ext>
            </a:extLst>
          </p:cNvPr>
          <p:cNvSpPr>
            <a:spLocks noGrp="1"/>
          </p:cNvSpPr>
          <p:nvPr>
            <p:ph type="dt" sz="half" idx="10"/>
          </p:nvPr>
        </p:nvSpPr>
        <p:spPr/>
        <p:txBody>
          <a:bodyPr/>
          <a:lstStyle/>
          <a:p>
            <a:fld id="{D55E346E-C58B-4EB8-9FAF-2850C663A5EC}" type="datetimeFigureOut">
              <a:rPr lang="en-US" smtClean="0"/>
              <a:t>10/21/2023</a:t>
            </a:fld>
            <a:endParaRPr lang="en-US"/>
          </a:p>
        </p:txBody>
      </p:sp>
      <p:sp>
        <p:nvSpPr>
          <p:cNvPr id="5" name="Footer Placeholder 4">
            <a:extLst>
              <a:ext uri="{FF2B5EF4-FFF2-40B4-BE49-F238E27FC236}">
                <a16:creationId xmlns:a16="http://schemas.microsoft.com/office/drawing/2014/main" id="{0D0A6A83-F783-468E-9376-22AEA8C4E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770FD-6A7E-48D8-B346-5699E61BC817}"/>
              </a:ext>
            </a:extLst>
          </p:cNvPr>
          <p:cNvSpPr>
            <a:spLocks noGrp="1"/>
          </p:cNvSpPr>
          <p:nvPr>
            <p:ph type="sldNum" sz="quarter" idx="12"/>
          </p:nvPr>
        </p:nvSpPr>
        <p:spPr/>
        <p:txBody>
          <a:bodyPr/>
          <a:lstStyle/>
          <a:p>
            <a:fld id="{2B2FFB2A-6755-47D3-9F9D-64A65FD9C6BE}" type="slidenum">
              <a:rPr lang="en-US" smtClean="0"/>
              <a:t>‹#›</a:t>
            </a:fld>
            <a:endParaRPr lang="en-US"/>
          </a:p>
        </p:txBody>
      </p:sp>
    </p:spTree>
    <p:extLst>
      <p:ext uri="{BB962C8B-B14F-4D97-AF65-F5344CB8AC3E}">
        <p14:creationId xmlns:p14="http://schemas.microsoft.com/office/powerpoint/2010/main" val="273419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59C5-9A8D-4B50-BBE0-7AF472B469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A5C8C-D281-43D0-A8B1-D8372BEF97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26E7DC-5E82-41FA-B7AA-0452A2740AF3}"/>
              </a:ext>
            </a:extLst>
          </p:cNvPr>
          <p:cNvSpPr>
            <a:spLocks noGrp="1"/>
          </p:cNvSpPr>
          <p:nvPr>
            <p:ph type="dt" sz="half" idx="10"/>
          </p:nvPr>
        </p:nvSpPr>
        <p:spPr/>
        <p:txBody>
          <a:bodyPr/>
          <a:lstStyle/>
          <a:p>
            <a:fld id="{D55E346E-C58B-4EB8-9FAF-2850C663A5EC}" type="datetimeFigureOut">
              <a:rPr lang="en-US" smtClean="0"/>
              <a:t>10/21/2023</a:t>
            </a:fld>
            <a:endParaRPr lang="en-US"/>
          </a:p>
        </p:txBody>
      </p:sp>
      <p:sp>
        <p:nvSpPr>
          <p:cNvPr id="5" name="Footer Placeholder 4">
            <a:extLst>
              <a:ext uri="{FF2B5EF4-FFF2-40B4-BE49-F238E27FC236}">
                <a16:creationId xmlns:a16="http://schemas.microsoft.com/office/drawing/2014/main" id="{E167DDFA-9CBF-489A-A18D-EC9F2DC32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3E8E9-AC88-4683-96E3-96B2EA0940B0}"/>
              </a:ext>
            </a:extLst>
          </p:cNvPr>
          <p:cNvSpPr>
            <a:spLocks noGrp="1"/>
          </p:cNvSpPr>
          <p:nvPr>
            <p:ph type="sldNum" sz="quarter" idx="12"/>
          </p:nvPr>
        </p:nvSpPr>
        <p:spPr/>
        <p:txBody>
          <a:bodyPr/>
          <a:lstStyle/>
          <a:p>
            <a:fld id="{2B2FFB2A-6755-47D3-9F9D-64A65FD9C6BE}" type="slidenum">
              <a:rPr lang="en-US" smtClean="0"/>
              <a:t>‹#›</a:t>
            </a:fld>
            <a:endParaRPr lang="en-US"/>
          </a:p>
        </p:txBody>
      </p:sp>
    </p:spTree>
    <p:extLst>
      <p:ext uri="{BB962C8B-B14F-4D97-AF65-F5344CB8AC3E}">
        <p14:creationId xmlns:p14="http://schemas.microsoft.com/office/powerpoint/2010/main" val="2012970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8F4C7-4F21-4C81-A524-A7889FB0B3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96DAF0-F95E-4934-A3D5-092E87A0E8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7C158A-001C-4215-8143-A00CA2E0FD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F8B85A-D3B2-4C50-AB28-304292A6AB1C}"/>
              </a:ext>
            </a:extLst>
          </p:cNvPr>
          <p:cNvSpPr>
            <a:spLocks noGrp="1"/>
          </p:cNvSpPr>
          <p:nvPr>
            <p:ph type="dt" sz="half" idx="10"/>
          </p:nvPr>
        </p:nvSpPr>
        <p:spPr/>
        <p:txBody>
          <a:bodyPr/>
          <a:lstStyle/>
          <a:p>
            <a:fld id="{D55E346E-C58B-4EB8-9FAF-2850C663A5EC}" type="datetimeFigureOut">
              <a:rPr lang="en-US" smtClean="0"/>
              <a:t>10/21/2023</a:t>
            </a:fld>
            <a:endParaRPr lang="en-US"/>
          </a:p>
        </p:txBody>
      </p:sp>
      <p:sp>
        <p:nvSpPr>
          <p:cNvPr id="6" name="Footer Placeholder 5">
            <a:extLst>
              <a:ext uri="{FF2B5EF4-FFF2-40B4-BE49-F238E27FC236}">
                <a16:creationId xmlns:a16="http://schemas.microsoft.com/office/drawing/2014/main" id="{03C23BF3-3CA9-4C52-8146-AE25454376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7F92C2-412F-43FC-9727-FF0E6D132DC3}"/>
              </a:ext>
            </a:extLst>
          </p:cNvPr>
          <p:cNvSpPr>
            <a:spLocks noGrp="1"/>
          </p:cNvSpPr>
          <p:nvPr>
            <p:ph type="sldNum" sz="quarter" idx="12"/>
          </p:nvPr>
        </p:nvSpPr>
        <p:spPr/>
        <p:txBody>
          <a:bodyPr/>
          <a:lstStyle/>
          <a:p>
            <a:fld id="{2B2FFB2A-6755-47D3-9F9D-64A65FD9C6BE}" type="slidenum">
              <a:rPr lang="en-US" smtClean="0"/>
              <a:t>‹#›</a:t>
            </a:fld>
            <a:endParaRPr lang="en-US"/>
          </a:p>
        </p:txBody>
      </p:sp>
    </p:spTree>
    <p:extLst>
      <p:ext uri="{BB962C8B-B14F-4D97-AF65-F5344CB8AC3E}">
        <p14:creationId xmlns:p14="http://schemas.microsoft.com/office/powerpoint/2010/main" val="1152547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3A06-3F00-4A2A-A9BC-9FD972E5A1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5EACB2-7A10-4138-83B7-7FCA9599A9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EC3D0D-3F02-416C-A965-3A8DD8C497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481CD4-02E4-4AF4-955D-5426A9AC68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44386B-6D93-4C6B-8AEF-B42B90A83B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4CBDF9-7BC5-4BFF-8B51-1F5EDF7E145D}"/>
              </a:ext>
            </a:extLst>
          </p:cNvPr>
          <p:cNvSpPr>
            <a:spLocks noGrp="1"/>
          </p:cNvSpPr>
          <p:nvPr>
            <p:ph type="dt" sz="half" idx="10"/>
          </p:nvPr>
        </p:nvSpPr>
        <p:spPr/>
        <p:txBody>
          <a:bodyPr/>
          <a:lstStyle/>
          <a:p>
            <a:fld id="{D55E346E-C58B-4EB8-9FAF-2850C663A5EC}" type="datetimeFigureOut">
              <a:rPr lang="en-US" smtClean="0"/>
              <a:t>10/21/2023</a:t>
            </a:fld>
            <a:endParaRPr lang="en-US"/>
          </a:p>
        </p:txBody>
      </p:sp>
      <p:sp>
        <p:nvSpPr>
          <p:cNvPr id="8" name="Footer Placeholder 7">
            <a:extLst>
              <a:ext uri="{FF2B5EF4-FFF2-40B4-BE49-F238E27FC236}">
                <a16:creationId xmlns:a16="http://schemas.microsoft.com/office/drawing/2014/main" id="{FBD3E520-2E93-4535-85E5-5606B7DF89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A65D06-57E2-4379-A506-10248C13534C}"/>
              </a:ext>
            </a:extLst>
          </p:cNvPr>
          <p:cNvSpPr>
            <a:spLocks noGrp="1"/>
          </p:cNvSpPr>
          <p:nvPr>
            <p:ph type="sldNum" sz="quarter" idx="12"/>
          </p:nvPr>
        </p:nvSpPr>
        <p:spPr/>
        <p:txBody>
          <a:bodyPr/>
          <a:lstStyle/>
          <a:p>
            <a:fld id="{2B2FFB2A-6755-47D3-9F9D-64A65FD9C6BE}" type="slidenum">
              <a:rPr lang="en-US" smtClean="0"/>
              <a:t>‹#›</a:t>
            </a:fld>
            <a:endParaRPr lang="en-US"/>
          </a:p>
        </p:txBody>
      </p:sp>
    </p:spTree>
    <p:extLst>
      <p:ext uri="{BB962C8B-B14F-4D97-AF65-F5344CB8AC3E}">
        <p14:creationId xmlns:p14="http://schemas.microsoft.com/office/powerpoint/2010/main" val="31609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48EA-5365-4E54-8EFE-E4EC15C15D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DF673B-08D6-4039-BE4E-7AAD0AF08685}"/>
              </a:ext>
            </a:extLst>
          </p:cNvPr>
          <p:cNvSpPr>
            <a:spLocks noGrp="1"/>
          </p:cNvSpPr>
          <p:nvPr>
            <p:ph type="dt" sz="half" idx="10"/>
          </p:nvPr>
        </p:nvSpPr>
        <p:spPr/>
        <p:txBody>
          <a:bodyPr/>
          <a:lstStyle/>
          <a:p>
            <a:fld id="{D55E346E-C58B-4EB8-9FAF-2850C663A5EC}" type="datetimeFigureOut">
              <a:rPr lang="en-US" smtClean="0"/>
              <a:t>10/21/2023</a:t>
            </a:fld>
            <a:endParaRPr lang="en-US"/>
          </a:p>
        </p:txBody>
      </p:sp>
      <p:sp>
        <p:nvSpPr>
          <p:cNvPr id="4" name="Footer Placeholder 3">
            <a:extLst>
              <a:ext uri="{FF2B5EF4-FFF2-40B4-BE49-F238E27FC236}">
                <a16:creationId xmlns:a16="http://schemas.microsoft.com/office/drawing/2014/main" id="{E050B510-C800-4E08-A615-E5C8B25834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BCB9A3-0C49-4312-A264-295721F8252C}"/>
              </a:ext>
            </a:extLst>
          </p:cNvPr>
          <p:cNvSpPr>
            <a:spLocks noGrp="1"/>
          </p:cNvSpPr>
          <p:nvPr>
            <p:ph type="sldNum" sz="quarter" idx="12"/>
          </p:nvPr>
        </p:nvSpPr>
        <p:spPr/>
        <p:txBody>
          <a:bodyPr/>
          <a:lstStyle/>
          <a:p>
            <a:fld id="{2B2FFB2A-6755-47D3-9F9D-64A65FD9C6BE}" type="slidenum">
              <a:rPr lang="en-US" smtClean="0"/>
              <a:t>‹#›</a:t>
            </a:fld>
            <a:endParaRPr lang="en-US"/>
          </a:p>
        </p:txBody>
      </p:sp>
    </p:spTree>
    <p:extLst>
      <p:ext uri="{BB962C8B-B14F-4D97-AF65-F5344CB8AC3E}">
        <p14:creationId xmlns:p14="http://schemas.microsoft.com/office/powerpoint/2010/main" val="109996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07D24B-6816-47C2-9706-3D229FA0A0FA}"/>
              </a:ext>
            </a:extLst>
          </p:cNvPr>
          <p:cNvSpPr>
            <a:spLocks noGrp="1"/>
          </p:cNvSpPr>
          <p:nvPr>
            <p:ph type="dt" sz="half" idx="10"/>
          </p:nvPr>
        </p:nvSpPr>
        <p:spPr/>
        <p:txBody>
          <a:bodyPr/>
          <a:lstStyle/>
          <a:p>
            <a:fld id="{D55E346E-C58B-4EB8-9FAF-2850C663A5EC}" type="datetimeFigureOut">
              <a:rPr lang="en-US" smtClean="0"/>
              <a:t>10/21/2023</a:t>
            </a:fld>
            <a:endParaRPr lang="en-US"/>
          </a:p>
        </p:txBody>
      </p:sp>
      <p:sp>
        <p:nvSpPr>
          <p:cNvPr id="3" name="Footer Placeholder 2">
            <a:extLst>
              <a:ext uri="{FF2B5EF4-FFF2-40B4-BE49-F238E27FC236}">
                <a16:creationId xmlns:a16="http://schemas.microsoft.com/office/drawing/2014/main" id="{5CAE2FA2-1B52-4351-A8A5-7AAB3FA07B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454CE1-E4F3-4131-8A63-ACC4203A72B2}"/>
              </a:ext>
            </a:extLst>
          </p:cNvPr>
          <p:cNvSpPr>
            <a:spLocks noGrp="1"/>
          </p:cNvSpPr>
          <p:nvPr>
            <p:ph type="sldNum" sz="quarter" idx="12"/>
          </p:nvPr>
        </p:nvSpPr>
        <p:spPr/>
        <p:txBody>
          <a:bodyPr/>
          <a:lstStyle/>
          <a:p>
            <a:fld id="{2B2FFB2A-6755-47D3-9F9D-64A65FD9C6BE}" type="slidenum">
              <a:rPr lang="en-US" smtClean="0"/>
              <a:t>‹#›</a:t>
            </a:fld>
            <a:endParaRPr lang="en-US"/>
          </a:p>
        </p:txBody>
      </p:sp>
    </p:spTree>
    <p:extLst>
      <p:ext uri="{BB962C8B-B14F-4D97-AF65-F5344CB8AC3E}">
        <p14:creationId xmlns:p14="http://schemas.microsoft.com/office/powerpoint/2010/main" val="69444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D75BC-3F97-4F22-9481-492763EE5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CD6134-4140-49AD-BC6B-22186D1877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B7A165-606E-4088-AC62-4791BDD67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17A1DE-1E86-4973-82A6-ED4A3C78BCF0}"/>
              </a:ext>
            </a:extLst>
          </p:cNvPr>
          <p:cNvSpPr>
            <a:spLocks noGrp="1"/>
          </p:cNvSpPr>
          <p:nvPr>
            <p:ph type="dt" sz="half" idx="10"/>
          </p:nvPr>
        </p:nvSpPr>
        <p:spPr/>
        <p:txBody>
          <a:bodyPr/>
          <a:lstStyle/>
          <a:p>
            <a:fld id="{D55E346E-C58B-4EB8-9FAF-2850C663A5EC}" type="datetimeFigureOut">
              <a:rPr lang="en-US" smtClean="0"/>
              <a:t>10/21/2023</a:t>
            </a:fld>
            <a:endParaRPr lang="en-US"/>
          </a:p>
        </p:txBody>
      </p:sp>
      <p:sp>
        <p:nvSpPr>
          <p:cNvPr id="6" name="Footer Placeholder 5">
            <a:extLst>
              <a:ext uri="{FF2B5EF4-FFF2-40B4-BE49-F238E27FC236}">
                <a16:creationId xmlns:a16="http://schemas.microsoft.com/office/drawing/2014/main" id="{DDE32675-93E0-4E26-AD4D-D0EC4DC11F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EBEBE-E843-43B0-A5BE-D79AC8EC9DDB}"/>
              </a:ext>
            </a:extLst>
          </p:cNvPr>
          <p:cNvSpPr>
            <a:spLocks noGrp="1"/>
          </p:cNvSpPr>
          <p:nvPr>
            <p:ph type="sldNum" sz="quarter" idx="12"/>
          </p:nvPr>
        </p:nvSpPr>
        <p:spPr/>
        <p:txBody>
          <a:bodyPr/>
          <a:lstStyle/>
          <a:p>
            <a:fld id="{2B2FFB2A-6755-47D3-9F9D-64A65FD9C6BE}" type="slidenum">
              <a:rPr lang="en-US" smtClean="0"/>
              <a:t>‹#›</a:t>
            </a:fld>
            <a:endParaRPr lang="en-US"/>
          </a:p>
        </p:txBody>
      </p:sp>
    </p:spTree>
    <p:extLst>
      <p:ext uri="{BB962C8B-B14F-4D97-AF65-F5344CB8AC3E}">
        <p14:creationId xmlns:p14="http://schemas.microsoft.com/office/powerpoint/2010/main" val="1810766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7920-075C-48F9-B271-03698B6EA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2E3561-ABD5-4517-AE34-91E51F7F99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3E7556-AD13-4938-B77C-DE7C8C9C6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23612-7DB9-4DDB-9C48-F511397BCB30}"/>
              </a:ext>
            </a:extLst>
          </p:cNvPr>
          <p:cNvSpPr>
            <a:spLocks noGrp="1"/>
          </p:cNvSpPr>
          <p:nvPr>
            <p:ph type="dt" sz="half" idx="10"/>
          </p:nvPr>
        </p:nvSpPr>
        <p:spPr/>
        <p:txBody>
          <a:bodyPr/>
          <a:lstStyle/>
          <a:p>
            <a:fld id="{D55E346E-C58B-4EB8-9FAF-2850C663A5EC}" type="datetimeFigureOut">
              <a:rPr lang="en-US" smtClean="0"/>
              <a:t>10/21/2023</a:t>
            </a:fld>
            <a:endParaRPr lang="en-US"/>
          </a:p>
        </p:txBody>
      </p:sp>
      <p:sp>
        <p:nvSpPr>
          <p:cNvPr id="6" name="Footer Placeholder 5">
            <a:extLst>
              <a:ext uri="{FF2B5EF4-FFF2-40B4-BE49-F238E27FC236}">
                <a16:creationId xmlns:a16="http://schemas.microsoft.com/office/drawing/2014/main" id="{3D3CE9C8-B804-424F-B8A7-3C45E84912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D42A15-4EC7-4538-B61D-5934970A13FE}"/>
              </a:ext>
            </a:extLst>
          </p:cNvPr>
          <p:cNvSpPr>
            <a:spLocks noGrp="1"/>
          </p:cNvSpPr>
          <p:nvPr>
            <p:ph type="sldNum" sz="quarter" idx="12"/>
          </p:nvPr>
        </p:nvSpPr>
        <p:spPr/>
        <p:txBody>
          <a:bodyPr/>
          <a:lstStyle/>
          <a:p>
            <a:fld id="{2B2FFB2A-6755-47D3-9F9D-64A65FD9C6BE}" type="slidenum">
              <a:rPr lang="en-US" smtClean="0"/>
              <a:t>‹#›</a:t>
            </a:fld>
            <a:endParaRPr lang="en-US"/>
          </a:p>
        </p:txBody>
      </p:sp>
    </p:spTree>
    <p:extLst>
      <p:ext uri="{BB962C8B-B14F-4D97-AF65-F5344CB8AC3E}">
        <p14:creationId xmlns:p14="http://schemas.microsoft.com/office/powerpoint/2010/main" val="286403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494FBF-1ACE-4111-80B1-E16F2BE475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AFF959-4847-484E-BD9E-4BF0185021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7AB1C-05EF-4053-83D0-5A3FEB213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E346E-C58B-4EB8-9FAF-2850C663A5EC}" type="datetimeFigureOut">
              <a:rPr lang="en-US" smtClean="0"/>
              <a:t>10/21/2023</a:t>
            </a:fld>
            <a:endParaRPr lang="en-US"/>
          </a:p>
        </p:txBody>
      </p:sp>
      <p:sp>
        <p:nvSpPr>
          <p:cNvPr id="5" name="Footer Placeholder 4">
            <a:extLst>
              <a:ext uri="{FF2B5EF4-FFF2-40B4-BE49-F238E27FC236}">
                <a16:creationId xmlns:a16="http://schemas.microsoft.com/office/drawing/2014/main" id="{2FDA857E-DAA0-48B2-B106-25E27ABB5C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81619E-78B7-47C7-AA9F-A8E48DA659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FFB2A-6755-47D3-9F9D-64A65FD9C6BE}" type="slidenum">
              <a:rPr lang="en-US" smtClean="0"/>
              <a:t>‹#›</a:t>
            </a:fld>
            <a:endParaRPr lang="en-US"/>
          </a:p>
        </p:txBody>
      </p:sp>
    </p:spTree>
    <p:extLst>
      <p:ext uri="{BB962C8B-B14F-4D97-AF65-F5344CB8AC3E}">
        <p14:creationId xmlns:p14="http://schemas.microsoft.com/office/powerpoint/2010/main" val="534727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5859-5F8C-4904-9CE5-69EE6ED693EA}"/>
              </a:ext>
            </a:extLst>
          </p:cNvPr>
          <p:cNvSpPr>
            <a:spLocks noGrp="1"/>
          </p:cNvSpPr>
          <p:nvPr>
            <p:ph type="ctrTitle"/>
          </p:nvPr>
        </p:nvSpPr>
        <p:spPr/>
        <p:txBody>
          <a:bodyPr>
            <a:noAutofit/>
          </a:bodyPr>
          <a:lstStyle/>
          <a:p>
            <a:br>
              <a:rPr lang="en-US" sz="2800" dirty="0"/>
            </a:br>
            <a:r>
              <a:rPr lang="en-US" sz="2800" dirty="0"/>
              <a:t>    Problem identification (1-2 slides)</a:t>
            </a:r>
            <a:br>
              <a:rPr lang="en-US" sz="2800" dirty="0"/>
            </a:br>
            <a:r>
              <a:rPr lang="en-US" sz="2800" dirty="0"/>
              <a:t>    Recommendation and key findings (1 slide)</a:t>
            </a:r>
            <a:br>
              <a:rPr lang="en-US" sz="2800" dirty="0"/>
            </a:br>
            <a:r>
              <a:rPr lang="en-US" sz="2800" dirty="0"/>
              <a:t>    Modeling results and analysis (3-4 slides)</a:t>
            </a:r>
            <a:br>
              <a:rPr lang="en-US" sz="2800" dirty="0"/>
            </a:br>
            <a:r>
              <a:rPr lang="en-US" sz="2800" dirty="0"/>
              <a:t>    Summary and conclusion (1 slide) </a:t>
            </a:r>
            <a:br>
              <a:rPr lang="en-US" sz="2800" dirty="0"/>
            </a:br>
            <a:endParaRPr lang="en-US" sz="2800" dirty="0"/>
          </a:p>
        </p:txBody>
      </p:sp>
      <p:sp>
        <p:nvSpPr>
          <p:cNvPr id="3" name="Subtitle 2">
            <a:extLst>
              <a:ext uri="{FF2B5EF4-FFF2-40B4-BE49-F238E27FC236}">
                <a16:creationId xmlns:a16="http://schemas.microsoft.com/office/drawing/2014/main" id="{548FA853-D8D5-4806-8112-22A0BE1D53F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72485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97C01-CFED-40B1-8673-37DC0E28301C}"/>
              </a:ext>
            </a:extLst>
          </p:cNvPr>
          <p:cNvSpPr>
            <a:spLocks noGrp="1"/>
          </p:cNvSpPr>
          <p:nvPr>
            <p:ph type="title"/>
          </p:nvPr>
        </p:nvSpPr>
        <p:spPr/>
        <p:txBody>
          <a:bodyPr/>
          <a:lstStyle/>
          <a:p>
            <a:r>
              <a:rPr lang="en-US" sz="4400" dirty="0"/>
              <a:t>Problem identification</a:t>
            </a:r>
            <a:endParaRPr lang="en-US" dirty="0"/>
          </a:p>
        </p:txBody>
      </p:sp>
      <p:sp>
        <p:nvSpPr>
          <p:cNvPr id="3" name="Content Placeholder 2">
            <a:extLst>
              <a:ext uri="{FF2B5EF4-FFF2-40B4-BE49-F238E27FC236}">
                <a16:creationId xmlns:a16="http://schemas.microsoft.com/office/drawing/2014/main" id="{3FE826BD-DAF6-4D0C-99B4-FBEE6559AE16}"/>
              </a:ext>
            </a:extLst>
          </p:cNvPr>
          <p:cNvSpPr>
            <a:spLocks noGrp="1"/>
          </p:cNvSpPr>
          <p:nvPr>
            <p:ph idx="1"/>
          </p:nvPr>
        </p:nvSpPr>
        <p:spPr/>
        <p:txBody>
          <a:bodyPr/>
          <a:lstStyle/>
          <a:p>
            <a:r>
              <a:rPr lang="en-US" dirty="0"/>
              <a:t>How can Big Mountain Resort create a better value ticket price above the average price of other resorts before the start of skiing season to address the operating cost of a chair lift of $1.54 M?</a:t>
            </a:r>
          </a:p>
        </p:txBody>
      </p:sp>
    </p:spTree>
    <p:extLst>
      <p:ext uri="{BB962C8B-B14F-4D97-AF65-F5344CB8AC3E}">
        <p14:creationId xmlns:p14="http://schemas.microsoft.com/office/powerpoint/2010/main" val="1238999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8FC2-9EA1-4944-B340-3AD5765FB5C3}"/>
              </a:ext>
            </a:extLst>
          </p:cNvPr>
          <p:cNvSpPr>
            <a:spLocks noGrp="1"/>
          </p:cNvSpPr>
          <p:nvPr>
            <p:ph type="title"/>
          </p:nvPr>
        </p:nvSpPr>
        <p:spPr/>
        <p:txBody>
          <a:bodyPr/>
          <a:lstStyle/>
          <a:p>
            <a:r>
              <a:rPr lang="en-US" sz="4400" dirty="0"/>
              <a:t>Recommendation and key findings</a:t>
            </a:r>
            <a:endParaRPr lang="en-US" dirty="0"/>
          </a:p>
        </p:txBody>
      </p:sp>
      <p:sp>
        <p:nvSpPr>
          <p:cNvPr id="3" name="Content Placeholder 2">
            <a:extLst>
              <a:ext uri="{FF2B5EF4-FFF2-40B4-BE49-F238E27FC236}">
                <a16:creationId xmlns:a16="http://schemas.microsoft.com/office/drawing/2014/main" id="{FB6B2D60-B15D-4F08-B976-24C1A66AD52E}"/>
              </a:ext>
            </a:extLst>
          </p:cNvPr>
          <p:cNvSpPr>
            <a:spLocks noGrp="1"/>
          </p:cNvSpPr>
          <p:nvPr>
            <p:ph idx="1"/>
          </p:nvPr>
        </p:nvSpPr>
        <p:spPr/>
        <p:txBody>
          <a:bodyPr>
            <a:normAutofit/>
          </a:bodyPr>
          <a:lstStyle/>
          <a:p>
            <a:r>
              <a:rPr lang="en-US" dirty="0"/>
              <a:t>Big Mountain Resort modelled price is $95.87, actual price is $81.00.</a:t>
            </a:r>
          </a:p>
          <a:p>
            <a:r>
              <a:rPr lang="en-US" dirty="0"/>
              <a:t>Even with the expected mean absolute error of $10.39, this suggests there is room for an increase.</a:t>
            </a:r>
          </a:p>
          <a:p>
            <a:r>
              <a:rPr lang="en-US" dirty="0"/>
              <a:t>Based on the 350,000 expected visitors buying 5 day tickets, the recommended scenario to choose is to increase the vertical drop and add a ski lift as it supports increasing the ticket price. If Big Mountain Resort wants to close runs, the model suggests that closing 3-5 runs have the same plateaued revenue change and that closing 6-8 runs have the same plateaued revenue change.</a:t>
            </a:r>
          </a:p>
        </p:txBody>
      </p:sp>
    </p:spTree>
    <p:extLst>
      <p:ext uri="{BB962C8B-B14F-4D97-AF65-F5344CB8AC3E}">
        <p14:creationId xmlns:p14="http://schemas.microsoft.com/office/powerpoint/2010/main" val="138572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C6B8-C9D0-4D82-A5A6-EDDB736762A4}"/>
              </a:ext>
            </a:extLst>
          </p:cNvPr>
          <p:cNvSpPr>
            <a:spLocks noGrp="1"/>
          </p:cNvSpPr>
          <p:nvPr>
            <p:ph type="title"/>
          </p:nvPr>
        </p:nvSpPr>
        <p:spPr/>
        <p:txBody>
          <a:bodyPr/>
          <a:lstStyle/>
          <a:p>
            <a:r>
              <a:rPr lang="en-US" sz="4400" dirty="0"/>
              <a:t>Modeling results and analysis: Target Feature</a:t>
            </a:r>
            <a:endParaRPr lang="en-US" dirty="0"/>
          </a:p>
        </p:txBody>
      </p:sp>
      <p:sp>
        <p:nvSpPr>
          <p:cNvPr id="3" name="Content Placeholder 2">
            <a:extLst>
              <a:ext uri="{FF2B5EF4-FFF2-40B4-BE49-F238E27FC236}">
                <a16:creationId xmlns:a16="http://schemas.microsoft.com/office/drawing/2014/main" id="{D24E7A8F-6B83-470B-AE2D-C0B50744A116}"/>
              </a:ext>
            </a:extLst>
          </p:cNvPr>
          <p:cNvSpPr>
            <a:spLocks noGrp="1"/>
          </p:cNvSpPr>
          <p:nvPr>
            <p:ph idx="1"/>
          </p:nvPr>
        </p:nvSpPr>
        <p:spPr>
          <a:xfrm>
            <a:off x="838200" y="1825625"/>
            <a:ext cx="4920574" cy="4351338"/>
          </a:xfrm>
        </p:spPr>
        <p:txBody>
          <a:bodyPr>
            <a:normAutofit/>
          </a:bodyPr>
          <a:lstStyle/>
          <a:p>
            <a:r>
              <a:rPr lang="en-US" dirty="0"/>
              <a:t>‘</a:t>
            </a:r>
            <a:r>
              <a:rPr lang="en-US" dirty="0" err="1"/>
              <a:t>AdultWeekend</a:t>
            </a:r>
            <a:r>
              <a:rPr lang="en-US" dirty="0"/>
              <a:t>’ and ‘</a:t>
            </a:r>
            <a:r>
              <a:rPr lang="en-US" dirty="0" err="1"/>
              <a:t>AdultWeekday</a:t>
            </a:r>
            <a:r>
              <a:rPr lang="en-US" dirty="0"/>
              <a:t>’ were highly correlated and ‘</a:t>
            </a:r>
            <a:r>
              <a:rPr lang="en-US" dirty="0" err="1"/>
              <a:t>AdultWeekend</a:t>
            </a:r>
            <a:r>
              <a:rPr lang="en-US" dirty="0"/>
              <a:t>’ had fewer missing values. </a:t>
            </a:r>
          </a:p>
          <a:p>
            <a:r>
              <a:rPr lang="en-US" dirty="0"/>
              <a:t>The target feature is ‘</a:t>
            </a:r>
            <a:r>
              <a:rPr lang="en-US" dirty="0" err="1"/>
              <a:t>AdultWeekend</a:t>
            </a:r>
            <a:r>
              <a:rPr lang="en-US" dirty="0"/>
              <a:t>’, which best predicts ticket price.</a:t>
            </a:r>
          </a:p>
        </p:txBody>
      </p:sp>
      <p:pic>
        <p:nvPicPr>
          <p:cNvPr id="5" name="Picture 4" descr="A graph of blue dots&#10;&#10;Description automatically generated">
            <a:extLst>
              <a:ext uri="{FF2B5EF4-FFF2-40B4-BE49-F238E27FC236}">
                <a16:creationId xmlns:a16="http://schemas.microsoft.com/office/drawing/2014/main" id="{F29C2FA1-459C-44BC-ABF1-75B6586AA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8774" y="1825625"/>
            <a:ext cx="5595026" cy="4233015"/>
          </a:xfrm>
          <a:prstGeom prst="rect">
            <a:avLst/>
          </a:prstGeom>
        </p:spPr>
      </p:pic>
    </p:spTree>
    <p:extLst>
      <p:ext uri="{BB962C8B-B14F-4D97-AF65-F5344CB8AC3E}">
        <p14:creationId xmlns:p14="http://schemas.microsoft.com/office/powerpoint/2010/main" val="107030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8BF5-0E7A-46B9-818F-E547E25F4056}"/>
              </a:ext>
            </a:extLst>
          </p:cNvPr>
          <p:cNvSpPr>
            <a:spLocks noGrp="1"/>
          </p:cNvSpPr>
          <p:nvPr>
            <p:ph type="title"/>
          </p:nvPr>
        </p:nvSpPr>
        <p:spPr/>
        <p:txBody>
          <a:bodyPr/>
          <a:lstStyle/>
          <a:p>
            <a:r>
              <a:rPr lang="en-US" sz="4400" dirty="0"/>
              <a:t>Modeling results and analysis: Feature Heat Map</a:t>
            </a:r>
            <a:endParaRPr lang="en-US" dirty="0"/>
          </a:p>
        </p:txBody>
      </p:sp>
      <p:sp>
        <p:nvSpPr>
          <p:cNvPr id="3" name="Content Placeholder 2">
            <a:extLst>
              <a:ext uri="{FF2B5EF4-FFF2-40B4-BE49-F238E27FC236}">
                <a16:creationId xmlns:a16="http://schemas.microsoft.com/office/drawing/2014/main" id="{471C15F0-F976-4963-85EB-3E741D7C3B66}"/>
              </a:ext>
            </a:extLst>
          </p:cNvPr>
          <p:cNvSpPr>
            <a:spLocks noGrp="1"/>
          </p:cNvSpPr>
          <p:nvPr>
            <p:ph idx="1"/>
          </p:nvPr>
        </p:nvSpPr>
        <p:spPr>
          <a:xfrm>
            <a:off x="838200" y="1825625"/>
            <a:ext cx="5134581" cy="4351338"/>
          </a:xfrm>
        </p:spPr>
        <p:txBody>
          <a:bodyPr/>
          <a:lstStyle/>
          <a:p>
            <a:r>
              <a:rPr lang="en-US" dirty="0"/>
              <a:t>We engineered some features as ratios of resort features to total state features and examined a feature correlation heatmap along with scatter plots against the ticket price</a:t>
            </a:r>
          </a:p>
          <a:p>
            <a:r>
              <a:rPr lang="en-US" dirty="0"/>
              <a:t>Some areas of interested include '</a:t>
            </a:r>
            <a:r>
              <a:rPr lang="en-US" dirty="0" err="1"/>
              <a:t>fastQuads</a:t>
            </a:r>
            <a:r>
              <a:rPr lang="en-US" dirty="0"/>
              <a:t>', '</a:t>
            </a:r>
            <a:r>
              <a:rPr lang="en-US" dirty="0" err="1"/>
              <a:t>vertical_drop</a:t>
            </a:r>
            <a:r>
              <a:rPr lang="en-US" dirty="0"/>
              <a:t>', '</a:t>
            </a:r>
            <a:r>
              <a:rPr lang="en-US" dirty="0" err="1"/>
              <a:t>total_chairs</a:t>
            </a:r>
            <a:r>
              <a:rPr lang="en-US" dirty="0"/>
              <a:t>', 'Runs', and 'Snow </a:t>
            </a:r>
            <a:r>
              <a:rPr lang="en-US" dirty="0" err="1"/>
              <a:t>Making_ac</a:t>
            </a:r>
            <a:r>
              <a:rPr lang="en-US" dirty="0"/>
              <a:t>'.</a:t>
            </a:r>
          </a:p>
        </p:txBody>
      </p:sp>
      <p:pic>
        <p:nvPicPr>
          <p:cNvPr id="7" name="Picture 6" descr="A screenshot of a computer screen&#10;&#10;Description automatically generated">
            <a:extLst>
              <a:ext uri="{FF2B5EF4-FFF2-40B4-BE49-F238E27FC236}">
                <a16:creationId xmlns:a16="http://schemas.microsoft.com/office/drawing/2014/main" id="{151328DE-368C-46CC-9C26-9143E1425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2782" y="1690688"/>
            <a:ext cx="5381017" cy="4923960"/>
          </a:xfrm>
          <a:prstGeom prst="rect">
            <a:avLst/>
          </a:prstGeom>
        </p:spPr>
      </p:pic>
    </p:spTree>
    <p:extLst>
      <p:ext uri="{BB962C8B-B14F-4D97-AF65-F5344CB8AC3E}">
        <p14:creationId xmlns:p14="http://schemas.microsoft.com/office/powerpoint/2010/main" val="1131852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BD8AB-D7C5-4706-B4C1-EEFDD4C721F9}"/>
              </a:ext>
            </a:extLst>
          </p:cNvPr>
          <p:cNvSpPr>
            <a:spLocks noGrp="1"/>
          </p:cNvSpPr>
          <p:nvPr>
            <p:ph type="title"/>
          </p:nvPr>
        </p:nvSpPr>
        <p:spPr/>
        <p:txBody>
          <a:bodyPr/>
          <a:lstStyle/>
          <a:p>
            <a:r>
              <a:rPr lang="en-US" sz="4400" dirty="0"/>
              <a:t>Modeling results and analysis: Random Forest Model Vs Linear Regression Model</a:t>
            </a:r>
            <a:endParaRPr lang="en-US" dirty="0"/>
          </a:p>
        </p:txBody>
      </p:sp>
      <p:sp>
        <p:nvSpPr>
          <p:cNvPr id="3" name="Content Placeholder 2">
            <a:extLst>
              <a:ext uri="{FF2B5EF4-FFF2-40B4-BE49-F238E27FC236}">
                <a16:creationId xmlns:a16="http://schemas.microsoft.com/office/drawing/2014/main" id="{4873BBB2-FA28-41F9-90D5-EFF6951A25AB}"/>
              </a:ext>
            </a:extLst>
          </p:cNvPr>
          <p:cNvSpPr>
            <a:spLocks noGrp="1"/>
          </p:cNvSpPr>
          <p:nvPr>
            <p:ph idx="1"/>
          </p:nvPr>
        </p:nvSpPr>
        <p:spPr>
          <a:xfrm>
            <a:off x="838200" y="1825625"/>
            <a:ext cx="4330148" cy="4351338"/>
          </a:xfrm>
        </p:spPr>
        <p:txBody>
          <a:bodyPr>
            <a:normAutofit fontScale="85000" lnSpcReduction="10000"/>
          </a:bodyPr>
          <a:lstStyle/>
          <a:p>
            <a:r>
              <a:rPr lang="en-US" dirty="0"/>
              <a:t>The dominant top four features are in common between the linear and random forest model (‘</a:t>
            </a:r>
            <a:r>
              <a:rPr lang="en-US" dirty="0" err="1"/>
              <a:t>fastQuads</a:t>
            </a:r>
            <a:r>
              <a:rPr lang="en-US" dirty="0"/>
              <a:t>’, ‘Runs’, ‘Snow </a:t>
            </a:r>
            <a:r>
              <a:rPr lang="en-US" dirty="0" err="1"/>
              <a:t>Making_ac</a:t>
            </a:r>
            <a:r>
              <a:rPr lang="en-US" dirty="0"/>
              <a:t>’, ‘</a:t>
            </a:r>
            <a:r>
              <a:rPr lang="en-US" dirty="0" err="1"/>
              <a:t>vertical_drop</a:t>
            </a:r>
            <a:r>
              <a:rPr lang="en-US" dirty="0"/>
              <a:t>’).</a:t>
            </a:r>
          </a:p>
          <a:p>
            <a:r>
              <a:rPr lang="en-US" dirty="0"/>
              <a:t>The random forest model has a lower cross-validation mean absolute error by almost $1. It also exhibits less variability. Verifying performance on the test set produces performance consistent with the cross-validation results.</a:t>
            </a:r>
          </a:p>
        </p:txBody>
      </p:sp>
      <p:pic>
        <p:nvPicPr>
          <p:cNvPr id="5" name="Picture 4" descr="A graph with blue and white text&#10;&#10;Description automatically generated">
            <a:extLst>
              <a:ext uri="{FF2B5EF4-FFF2-40B4-BE49-F238E27FC236}">
                <a16:creationId xmlns:a16="http://schemas.microsoft.com/office/drawing/2014/main" id="{018C9B93-5B19-4DB5-94B0-DEACAD2A9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523" y="1633838"/>
            <a:ext cx="5943277" cy="4852722"/>
          </a:xfrm>
          <a:prstGeom prst="rect">
            <a:avLst/>
          </a:prstGeom>
        </p:spPr>
      </p:pic>
    </p:spTree>
    <p:extLst>
      <p:ext uri="{BB962C8B-B14F-4D97-AF65-F5344CB8AC3E}">
        <p14:creationId xmlns:p14="http://schemas.microsoft.com/office/powerpoint/2010/main" val="3653986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BD8AB-D7C5-4706-B4C1-EEFDD4C721F9}"/>
              </a:ext>
            </a:extLst>
          </p:cNvPr>
          <p:cNvSpPr>
            <a:spLocks noGrp="1"/>
          </p:cNvSpPr>
          <p:nvPr>
            <p:ph type="title"/>
          </p:nvPr>
        </p:nvSpPr>
        <p:spPr/>
        <p:txBody>
          <a:bodyPr/>
          <a:lstStyle/>
          <a:p>
            <a:r>
              <a:rPr lang="en-US" sz="4400" dirty="0"/>
              <a:t>Modeling results and analysis: Scenario 2</a:t>
            </a:r>
            <a:endParaRPr lang="en-US" dirty="0"/>
          </a:p>
        </p:txBody>
      </p:sp>
      <p:sp>
        <p:nvSpPr>
          <p:cNvPr id="3" name="Content Placeholder 2">
            <a:extLst>
              <a:ext uri="{FF2B5EF4-FFF2-40B4-BE49-F238E27FC236}">
                <a16:creationId xmlns:a16="http://schemas.microsoft.com/office/drawing/2014/main" id="{4873BBB2-FA28-41F9-90D5-EFF6951A25AB}"/>
              </a:ext>
            </a:extLst>
          </p:cNvPr>
          <p:cNvSpPr>
            <a:spLocks noGrp="1"/>
          </p:cNvSpPr>
          <p:nvPr>
            <p:ph idx="1"/>
          </p:nvPr>
        </p:nvSpPr>
        <p:spPr/>
        <p:txBody>
          <a:bodyPr/>
          <a:lstStyle/>
          <a:p>
            <a:r>
              <a:rPr lang="en-US" dirty="0"/>
              <a:t>In this scenario, Big Mountain is adding a run, increasing the vertical drop by 150 feet, and installing an additional chair lift.</a:t>
            </a:r>
          </a:p>
          <a:p>
            <a:r>
              <a:rPr lang="en-US" dirty="0"/>
              <a:t>This scenario increases support for ticket price by $1.99</a:t>
            </a:r>
          </a:p>
          <a:p>
            <a:r>
              <a:rPr lang="en-US" dirty="0"/>
              <a:t>Over the season, this could be expected to amount to $3474638</a:t>
            </a:r>
          </a:p>
          <a:p>
            <a:endParaRPr lang="en-US" dirty="0"/>
          </a:p>
        </p:txBody>
      </p:sp>
    </p:spTree>
    <p:extLst>
      <p:ext uri="{BB962C8B-B14F-4D97-AF65-F5344CB8AC3E}">
        <p14:creationId xmlns:p14="http://schemas.microsoft.com/office/powerpoint/2010/main" val="132976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997D-AED2-4E07-B166-6BC061967F00}"/>
              </a:ext>
            </a:extLst>
          </p:cNvPr>
          <p:cNvSpPr>
            <a:spLocks noGrp="1"/>
          </p:cNvSpPr>
          <p:nvPr>
            <p:ph type="title"/>
          </p:nvPr>
        </p:nvSpPr>
        <p:spPr/>
        <p:txBody>
          <a:bodyPr/>
          <a:lstStyle/>
          <a:p>
            <a:r>
              <a:rPr lang="en-US" sz="4400" dirty="0"/>
              <a:t>Summary and conclusion</a:t>
            </a:r>
            <a:endParaRPr lang="en-US" dirty="0"/>
          </a:p>
        </p:txBody>
      </p:sp>
      <p:sp>
        <p:nvSpPr>
          <p:cNvPr id="3" name="Content Placeholder 2">
            <a:extLst>
              <a:ext uri="{FF2B5EF4-FFF2-40B4-BE49-F238E27FC236}">
                <a16:creationId xmlns:a16="http://schemas.microsoft.com/office/drawing/2014/main" id="{FFB1C43E-CA04-4A49-B52F-EE5B8C73E36E}"/>
              </a:ext>
            </a:extLst>
          </p:cNvPr>
          <p:cNvSpPr>
            <a:spLocks noGrp="1"/>
          </p:cNvSpPr>
          <p:nvPr>
            <p:ph idx="1"/>
          </p:nvPr>
        </p:nvSpPr>
        <p:spPr/>
        <p:txBody>
          <a:bodyPr>
            <a:normAutofit fontScale="85000" lnSpcReduction="10000"/>
          </a:bodyPr>
          <a:lstStyle/>
          <a:p>
            <a:r>
              <a:rPr lang="en-US" dirty="0"/>
              <a:t>Big Mountain Resort's current ticket price is 81. We must have more data to help us determine whether competitors are overpricing or underpricing and more data on operating costs. The recommended scenario to choose is to increase the vertical drop and add a ski lift as it supports increasing the ticket price. </a:t>
            </a:r>
          </a:p>
          <a:p>
            <a:r>
              <a:rPr lang="en-US" dirty="0"/>
              <a:t>Even though Big Mountain had high scores on the features used in the model (e.g. snow making area, number of chairs, vertical drop, etc.), the resort is the highest ticket price in Montana, which could explain why the modeled price might be higher than the current price as resorts in other states may simply charge more. We can do more EDA to see if this is true, but it shouldn't come as a surprise to business leaders if Big Mountain is the most expensive in Montana as the chart shows. Using this model, we can avoid shutting down runs to justify increasing the ticket price, but we do not have access to the operating costs of the runs. The model was ultimately helpful in showing that Scenario 2 would be a good way to justify increasing the ticket price.</a:t>
            </a:r>
          </a:p>
        </p:txBody>
      </p:sp>
    </p:spTree>
    <p:extLst>
      <p:ext uri="{BB962C8B-B14F-4D97-AF65-F5344CB8AC3E}">
        <p14:creationId xmlns:p14="http://schemas.microsoft.com/office/powerpoint/2010/main" val="3079606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1203</TotalTime>
  <Words>632</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     Problem identification (1-2 slides)     Recommendation and key findings (1 slide)     Modeling results and analysis (3-4 slides)     Summary and conclusion (1 slide)  </vt:lpstr>
      <vt:lpstr>Problem identification</vt:lpstr>
      <vt:lpstr>Recommendation and key findings</vt:lpstr>
      <vt:lpstr>Modeling results and analysis: Target Feature</vt:lpstr>
      <vt:lpstr>Modeling results and analysis: Feature Heat Map</vt:lpstr>
      <vt:lpstr>Modeling results and analysis: Random Forest Model Vs Linear Regression Model</vt:lpstr>
      <vt:lpstr>Modeling results and analysis: Scenario 2</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identification (1-2 slides)     Recommendation and key findings (1 slide)     Modeling results and analysis (3-4 slides)     Summary and conclusion (1 slide)</dc:title>
  <dc:creator>John Wu</dc:creator>
  <cp:lastModifiedBy>John Wu</cp:lastModifiedBy>
  <cp:revision>4</cp:revision>
  <dcterms:created xsi:type="dcterms:W3CDTF">2023-10-21T08:32:22Z</dcterms:created>
  <dcterms:modified xsi:type="dcterms:W3CDTF">2023-10-22T04:35:48Z</dcterms:modified>
</cp:coreProperties>
</file>