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0" r:id="rId3"/>
    <p:sldId id="259" r:id="rId4"/>
    <p:sldId id="273" r:id="rId5"/>
    <p:sldId id="257" r:id="rId6"/>
    <p:sldId id="258" r:id="rId7"/>
    <p:sldId id="261" r:id="rId8"/>
    <p:sldId id="262" r:id="rId9"/>
    <p:sldId id="264" r:id="rId10"/>
    <p:sldId id="263"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54" autoAdjust="0"/>
  </p:normalViewPr>
  <p:slideViewPr>
    <p:cSldViewPr snapToGrid="0">
      <p:cViewPr varScale="1">
        <p:scale>
          <a:sx n="69" d="100"/>
          <a:sy n="69" d="100"/>
        </p:scale>
        <p:origin x="2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A7D0889-DB8A-42D4-864D-D99F9E38E73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8252D6A-71AD-4EEC-A36D-92A8F9ABFBAD}">
      <dgm:prSet/>
      <dgm:spPr/>
      <dgm:t>
        <a:bodyPr/>
        <a:lstStyle/>
        <a:p>
          <a:r>
            <a:rPr lang="en-US" dirty="0" err="1"/>
            <a:t>DecisionTreeClassifier</a:t>
          </a:r>
          <a:r>
            <a:rPr lang="en-US" dirty="0"/>
            <a:t>: </a:t>
          </a:r>
        </a:p>
        <a:p>
          <a:r>
            <a:rPr lang="en-US" dirty="0"/>
            <a:t>AUC 0.5478</a:t>
          </a:r>
        </a:p>
      </dgm:t>
    </dgm:pt>
    <dgm:pt modelId="{8DEF4348-2F02-4D04-9263-7D1D15CECC9E}" type="parTrans" cxnId="{17A444C9-25C8-446B-A286-6FAE9FD8D912}">
      <dgm:prSet/>
      <dgm:spPr/>
      <dgm:t>
        <a:bodyPr/>
        <a:lstStyle/>
        <a:p>
          <a:endParaRPr lang="en-US"/>
        </a:p>
      </dgm:t>
    </dgm:pt>
    <dgm:pt modelId="{1109582F-6029-4EAA-AAB9-0F7B688AD83C}" type="sibTrans" cxnId="{17A444C9-25C8-446B-A286-6FAE9FD8D912}">
      <dgm:prSet/>
      <dgm:spPr/>
      <dgm:t>
        <a:bodyPr/>
        <a:lstStyle/>
        <a:p>
          <a:endParaRPr lang="en-US"/>
        </a:p>
      </dgm:t>
    </dgm:pt>
    <dgm:pt modelId="{4C49876B-5D58-4C64-B13D-FE184C307AAA}">
      <dgm:prSet/>
      <dgm:spPr/>
      <dgm:t>
        <a:bodyPr/>
        <a:lstStyle/>
        <a:p>
          <a:r>
            <a:rPr lang="en-US" dirty="0" err="1"/>
            <a:t>RandomForestClassifier</a:t>
          </a:r>
          <a:r>
            <a:rPr lang="en-US" dirty="0"/>
            <a:t>: </a:t>
          </a:r>
        </a:p>
        <a:p>
          <a:r>
            <a:rPr lang="en-US" dirty="0"/>
            <a:t>AUC 0.7728</a:t>
          </a:r>
        </a:p>
      </dgm:t>
    </dgm:pt>
    <dgm:pt modelId="{E550F4B8-3153-4870-BEE4-C973E36C74E7}" type="parTrans" cxnId="{19FC5812-A1E5-4F5F-989D-585949B472F2}">
      <dgm:prSet/>
      <dgm:spPr/>
      <dgm:t>
        <a:bodyPr/>
        <a:lstStyle/>
        <a:p>
          <a:endParaRPr lang="en-US"/>
        </a:p>
      </dgm:t>
    </dgm:pt>
    <dgm:pt modelId="{831EA85B-FAF4-47E0-AA05-C9BA473CABE3}" type="sibTrans" cxnId="{19FC5812-A1E5-4F5F-989D-585949B472F2}">
      <dgm:prSet/>
      <dgm:spPr/>
      <dgm:t>
        <a:bodyPr/>
        <a:lstStyle/>
        <a:p>
          <a:endParaRPr lang="en-US"/>
        </a:p>
      </dgm:t>
    </dgm:pt>
    <dgm:pt modelId="{22F43D10-8C1D-425B-9A17-8ACDAAAF9609}">
      <dgm:prSet/>
      <dgm:spPr/>
      <dgm:t>
        <a:bodyPr/>
        <a:lstStyle/>
        <a:p>
          <a:r>
            <a:rPr lang="en-US" dirty="0" err="1"/>
            <a:t>LogisticRegression</a:t>
          </a:r>
          <a:r>
            <a:rPr lang="en-US" dirty="0"/>
            <a:t>: </a:t>
          </a:r>
        </a:p>
        <a:p>
          <a:r>
            <a:rPr lang="en-US" dirty="0"/>
            <a:t>AUC 0.7997</a:t>
          </a:r>
        </a:p>
      </dgm:t>
    </dgm:pt>
    <dgm:pt modelId="{EED85486-90BA-4969-B2B5-506470EA8402}" type="parTrans" cxnId="{DD641DE0-46D8-4A73-B672-28B5DC6AA12A}">
      <dgm:prSet/>
      <dgm:spPr/>
      <dgm:t>
        <a:bodyPr/>
        <a:lstStyle/>
        <a:p>
          <a:endParaRPr lang="en-US"/>
        </a:p>
      </dgm:t>
    </dgm:pt>
    <dgm:pt modelId="{6F8EBA13-E474-42A1-9969-3A6DA5BE205E}" type="sibTrans" cxnId="{DD641DE0-46D8-4A73-B672-28B5DC6AA12A}">
      <dgm:prSet/>
      <dgm:spPr/>
      <dgm:t>
        <a:bodyPr/>
        <a:lstStyle/>
        <a:p>
          <a:endParaRPr lang="en-US"/>
        </a:p>
      </dgm:t>
    </dgm:pt>
    <dgm:pt modelId="{58E7FADE-B8DF-4DF2-BF9A-E2579CE5D261}" type="pres">
      <dgm:prSet presAssocID="{DA7D0889-DB8A-42D4-864D-D99F9E38E73C}" presName="hierChild1" presStyleCnt="0">
        <dgm:presLayoutVars>
          <dgm:chPref val="1"/>
          <dgm:dir/>
          <dgm:animOne val="branch"/>
          <dgm:animLvl val="lvl"/>
          <dgm:resizeHandles/>
        </dgm:presLayoutVars>
      </dgm:prSet>
      <dgm:spPr/>
    </dgm:pt>
    <dgm:pt modelId="{0A830D1C-CE29-4F15-B73B-8C26BF235887}" type="pres">
      <dgm:prSet presAssocID="{98252D6A-71AD-4EEC-A36D-92A8F9ABFBAD}" presName="hierRoot1" presStyleCnt="0"/>
      <dgm:spPr/>
    </dgm:pt>
    <dgm:pt modelId="{84C0FE23-4D2D-4ABF-BFAD-2859CC5E1D7F}" type="pres">
      <dgm:prSet presAssocID="{98252D6A-71AD-4EEC-A36D-92A8F9ABFBAD}" presName="composite" presStyleCnt="0"/>
      <dgm:spPr/>
    </dgm:pt>
    <dgm:pt modelId="{35288AE9-72DA-484D-BF2C-1FC9439EC5D9}" type="pres">
      <dgm:prSet presAssocID="{98252D6A-71AD-4EEC-A36D-92A8F9ABFBAD}" presName="background" presStyleLbl="node0" presStyleIdx="0" presStyleCnt="3"/>
      <dgm:spPr/>
    </dgm:pt>
    <dgm:pt modelId="{BC3F2B24-25F7-43F9-B575-510A477E737E}" type="pres">
      <dgm:prSet presAssocID="{98252D6A-71AD-4EEC-A36D-92A8F9ABFBAD}" presName="text" presStyleLbl="fgAcc0" presStyleIdx="0" presStyleCnt="3">
        <dgm:presLayoutVars>
          <dgm:chPref val="3"/>
        </dgm:presLayoutVars>
      </dgm:prSet>
      <dgm:spPr/>
    </dgm:pt>
    <dgm:pt modelId="{2FE9BD22-2236-4D63-A8FE-DCFC1D1C42E5}" type="pres">
      <dgm:prSet presAssocID="{98252D6A-71AD-4EEC-A36D-92A8F9ABFBAD}" presName="hierChild2" presStyleCnt="0"/>
      <dgm:spPr/>
    </dgm:pt>
    <dgm:pt modelId="{4EC7EECF-183E-4C77-8FD0-BA304FEB9A59}" type="pres">
      <dgm:prSet presAssocID="{4C49876B-5D58-4C64-B13D-FE184C307AAA}" presName="hierRoot1" presStyleCnt="0"/>
      <dgm:spPr/>
    </dgm:pt>
    <dgm:pt modelId="{27A33708-4BC6-4084-AFA5-6CE8FF00CF49}" type="pres">
      <dgm:prSet presAssocID="{4C49876B-5D58-4C64-B13D-FE184C307AAA}" presName="composite" presStyleCnt="0"/>
      <dgm:spPr/>
    </dgm:pt>
    <dgm:pt modelId="{8C65A369-164F-41CD-8F24-ED5011ECDBA8}" type="pres">
      <dgm:prSet presAssocID="{4C49876B-5D58-4C64-B13D-FE184C307AAA}" presName="background" presStyleLbl="node0" presStyleIdx="1" presStyleCnt="3"/>
      <dgm:spPr/>
    </dgm:pt>
    <dgm:pt modelId="{F54E9A69-711E-4AB6-9390-61ABCD6BCFC7}" type="pres">
      <dgm:prSet presAssocID="{4C49876B-5D58-4C64-B13D-FE184C307AAA}" presName="text" presStyleLbl="fgAcc0" presStyleIdx="1" presStyleCnt="3">
        <dgm:presLayoutVars>
          <dgm:chPref val="3"/>
        </dgm:presLayoutVars>
      </dgm:prSet>
      <dgm:spPr/>
    </dgm:pt>
    <dgm:pt modelId="{188949A0-AD12-486F-92D4-B20757FBE992}" type="pres">
      <dgm:prSet presAssocID="{4C49876B-5D58-4C64-B13D-FE184C307AAA}" presName="hierChild2" presStyleCnt="0"/>
      <dgm:spPr/>
    </dgm:pt>
    <dgm:pt modelId="{AB366B31-D532-4A2E-A2D9-B9901A14272F}" type="pres">
      <dgm:prSet presAssocID="{22F43D10-8C1D-425B-9A17-8ACDAAAF9609}" presName="hierRoot1" presStyleCnt="0"/>
      <dgm:spPr/>
    </dgm:pt>
    <dgm:pt modelId="{D24EB737-071A-462E-9DE1-74B196AE9F48}" type="pres">
      <dgm:prSet presAssocID="{22F43D10-8C1D-425B-9A17-8ACDAAAF9609}" presName="composite" presStyleCnt="0"/>
      <dgm:spPr/>
    </dgm:pt>
    <dgm:pt modelId="{799DFEB7-7235-480F-9E66-879EAC0D18C7}" type="pres">
      <dgm:prSet presAssocID="{22F43D10-8C1D-425B-9A17-8ACDAAAF9609}" presName="background" presStyleLbl="node0" presStyleIdx="2" presStyleCnt="3"/>
      <dgm:spPr/>
    </dgm:pt>
    <dgm:pt modelId="{2EA8A85C-9852-4D9D-8003-56CE1A4C07D6}" type="pres">
      <dgm:prSet presAssocID="{22F43D10-8C1D-425B-9A17-8ACDAAAF9609}" presName="text" presStyleLbl="fgAcc0" presStyleIdx="2" presStyleCnt="3">
        <dgm:presLayoutVars>
          <dgm:chPref val="3"/>
        </dgm:presLayoutVars>
      </dgm:prSet>
      <dgm:spPr/>
    </dgm:pt>
    <dgm:pt modelId="{2857157B-AC5F-4FDE-94B9-7FAB217F9EBB}" type="pres">
      <dgm:prSet presAssocID="{22F43D10-8C1D-425B-9A17-8ACDAAAF9609}" presName="hierChild2" presStyleCnt="0"/>
      <dgm:spPr/>
    </dgm:pt>
  </dgm:ptLst>
  <dgm:cxnLst>
    <dgm:cxn modelId="{6342B902-F2AC-48B6-98D7-3764DE140CF0}" type="presOf" srcId="{98252D6A-71AD-4EEC-A36D-92A8F9ABFBAD}" destId="{BC3F2B24-25F7-43F9-B575-510A477E737E}" srcOrd="0" destOrd="0" presId="urn:microsoft.com/office/officeart/2005/8/layout/hierarchy1"/>
    <dgm:cxn modelId="{6AC9F210-F028-4B1C-B81F-5040CB79F762}" type="presOf" srcId="{22F43D10-8C1D-425B-9A17-8ACDAAAF9609}" destId="{2EA8A85C-9852-4D9D-8003-56CE1A4C07D6}" srcOrd="0" destOrd="0" presId="urn:microsoft.com/office/officeart/2005/8/layout/hierarchy1"/>
    <dgm:cxn modelId="{19FC5812-A1E5-4F5F-989D-585949B472F2}" srcId="{DA7D0889-DB8A-42D4-864D-D99F9E38E73C}" destId="{4C49876B-5D58-4C64-B13D-FE184C307AAA}" srcOrd="1" destOrd="0" parTransId="{E550F4B8-3153-4870-BEE4-C973E36C74E7}" sibTransId="{831EA85B-FAF4-47E0-AA05-C9BA473CABE3}"/>
    <dgm:cxn modelId="{D4874917-C329-4B61-BB78-887712EEEF63}" type="presOf" srcId="{4C49876B-5D58-4C64-B13D-FE184C307AAA}" destId="{F54E9A69-711E-4AB6-9390-61ABCD6BCFC7}" srcOrd="0" destOrd="0" presId="urn:microsoft.com/office/officeart/2005/8/layout/hierarchy1"/>
    <dgm:cxn modelId="{61C26759-3701-4EFE-8848-513D77B53AB2}" type="presOf" srcId="{DA7D0889-DB8A-42D4-864D-D99F9E38E73C}" destId="{58E7FADE-B8DF-4DF2-BF9A-E2579CE5D261}" srcOrd="0" destOrd="0" presId="urn:microsoft.com/office/officeart/2005/8/layout/hierarchy1"/>
    <dgm:cxn modelId="{17A444C9-25C8-446B-A286-6FAE9FD8D912}" srcId="{DA7D0889-DB8A-42D4-864D-D99F9E38E73C}" destId="{98252D6A-71AD-4EEC-A36D-92A8F9ABFBAD}" srcOrd="0" destOrd="0" parTransId="{8DEF4348-2F02-4D04-9263-7D1D15CECC9E}" sibTransId="{1109582F-6029-4EAA-AAB9-0F7B688AD83C}"/>
    <dgm:cxn modelId="{DD641DE0-46D8-4A73-B672-28B5DC6AA12A}" srcId="{DA7D0889-DB8A-42D4-864D-D99F9E38E73C}" destId="{22F43D10-8C1D-425B-9A17-8ACDAAAF9609}" srcOrd="2" destOrd="0" parTransId="{EED85486-90BA-4969-B2B5-506470EA8402}" sibTransId="{6F8EBA13-E474-42A1-9969-3A6DA5BE205E}"/>
    <dgm:cxn modelId="{8F202A2D-177C-4A16-9E5A-AA0E940E7400}" type="presParOf" srcId="{58E7FADE-B8DF-4DF2-BF9A-E2579CE5D261}" destId="{0A830D1C-CE29-4F15-B73B-8C26BF235887}" srcOrd="0" destOrd="0" presId="urn:microsoft.com/office/officeart/2005/8/layout/hierarchy1"/>
    <dgm:cxn modelId="{A6233C00-EE18-49C7-A75E-8F0643737F0F}" type="presParOf" srcId="{0A830D1C-CE29-4F15-B73B-8C26BF235887}" destId="{84C0FE23-4D2D-4ABF-BFAD-2859CC5E1D7F}" srcOrd="0" destOrd="0" presId="urn:microsoft.com/office/officeart/2005/8/layout/hierarchy1"/>
    <dgm:cxn modelId="{6FFFB627-A71E-4A5C-B9B7-F31134494237}" type="presParOf" srcId="{84C0FE23-4D2D-4ABF-BFAD-2859CC5E1D7F}" destId="{35288AE9-72DA-484D-BF2C-1FC9439EC5D9}" srcOrd="0" destOrd="0" presId="urn:microsoft.com/office/officeart/2005/8/layout/hierarchy1"/>
    <dgm:cxn modelId="{11497021-2E6E-44C1-ADA7-BA01106FE0FF}" type="presParOf" srcId="{84C0FE23-4D2D-4ABF-BFAD-2859CC5E1D7F}" destId="{BC3F2B24-25F7-43F9-B575-510A477E737E}" srcOrd="1" destOrd="0" presId="urn:microsoft.com/office/officeart/2005/8/layout/hierarchy1"/>
    <dgm:cxn modelId="{D3386D5B-EB29-47CD-83C3-BF7D2AA7F1FB}" type="presParOf" srcId="{0A830D1C-CE29-4F15-B73B-8C26BF235887}" destId="{2FE9BD22-2236-4D63-A8FE-DCFC1D1C42E5}" srcOrd="1" destOrd="0" presId="urn:microsoft.com/office/officeart/2005/8/layout/hierarchy1"/>
    <dgm:cxn modelId="{AD4AF563-3E4D-463D-A628-E548BD34DB91}" type="presParOf" srcId="{58E7FADE-B8DF-4DF2-BF9A-E2579CE5D261}" destId="{4EC7EECF-183E-4C77-8FD0-BA304FEB9A59}" srcOrd="1" destOrd="0" presId="urn:microsoft.com/office/officeart/2005/8/layout/hierarchy1"/>
    <dgm:cxn modelId="{B8BFE773-C29E-4962-954E-7AFB71959B67}" type="presParOf" srcId="{4EC7EECF-183E-4C77-8FD0-BA304FEB9A59}" destId="{27A33708-4BC6-4084-AFA5-6CE8FF00CF49}" srcOrd="0" destOrd="0" presId="urn:microsoft.com/office/officeart/2005/8/layout/hierarchy1"/>
    <dgm:cxn modelId="{3BFF82C4-1AD9-471E-9178-0492FAA7C4EB}" type="presParOf" srcId="{27A33708-4BC6-4084-AFA5-6CE8FF00CF49}" destId="{8C65A369-164F-41CD-8F24-ED5011ECDBA8}" srcOrd="0" destOrd="0" presId="urn:microsoft.com/office/officeart/2005/8/layout/hierarchy1"/>
    <dgm:cxn modelId="{0A8BBA7E-3850-453A-9F16-1A1A9DF7539B}" type="presParOf" srcId="{27A33708-4BC6-4084-AFA5-6CE8FF00CF49}" destId="{F54E9A69-711E-4AB6-9390-61ABCD6BCFC7}" srcOrd="1" destOrd="0" presId="urn:microsoft.com/office/officeart/2005/8/layout/hierarchy1"/>
    <dgm:cxn modelId="{FAA25F70-73E6-4076-9032-A44016A70D1B}" type="presParOf" srcId="{4EC7EECF-183E-4C77-8FD0-BA304FEB9A59}" destId="{188949A0-AD12-486F-92D4-B20757FBE992}" srcOrd="1" destOrd="0" presId="urn:microsoft.com/office/officeart/2005/8/layout/hierarchy1"/>
    <dgm:cxn modelId="{C1D65046-BCF4-4F3E-9DA3-8C8214FBC001}" type="presParOf" srcId="{58E7FADE-B8DF-4DF2-BF9A-E2579CE5D261}" destId="{AB366B31-D532-4A2E-A2D9-B9901A14272F}" srcOrd="2" destOrd="0" presId="urn:microsoft.com/office/officeart/2005/8/layout/hierarchy1"/>
    <dgm:cxn modelId="{A968612A-519E-4CDE-8549-35129A62DF42}" type="presParOf" srcId="{AB366B31-D532-4A2E-A2D9-B9901A14272F}" destId="{D24EB737-071A-462E-9DE1-74B196AE9F48}" srcOrd="0" destOrd="0" presId="urn:microsoft.com/office/officeart/2005/8/layout/hierarchy1"/>
    <dgm:cxn modelId="{1D35431C-8126-44C2-990C-89CB645CF020}" type="presParOf" srcId="{D24EB737-071A-462E-9DE1-74B196AE9F48}" destId="{799DFEB7-7235-480F-9E66-879EAC0D18C7}" srcOrd="0" destOrd="0" presId="urn:microsoft.com/office/officeart/2005/8/layout/hierarchy1"/>
    <dgm:cxn modelId="{99A512CD-8557-4B25-896E-31AEB674B889}" type="presParOf" srcId="{D24EB737-071A-462E-9DE1-74B196AE9F48}" destId="{2EA8A85C-9852-4D9D-8003-56CE1A4C07D6}" srcOrd="1" destOrd="0" presId="urn:microsoft.com/office/officeart/2005/8/layout/hierarchy1"/>
    <dgm:cxn modelId="{79214225-FD0A-4BA9-A34B-C24F226BCC37}" type="presParOf" srcId="{AB366B31-D532-4A2E-A2D9-B9901A14272F}" destId="{2857157B-AC5F-4FDE-94B9-7FAB217F9EB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7D49A-82BF-4A33-9686-C6AC54E285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D93BFB-B358-4BA8-866F-B5AF489320BF}">
      <dgm:prSet/>
      <dgm:spPr/>
      <dgm:t>
        <a:bodyPr/>
        <a:lstStyle/>
        <a:p>
          <a:r>
            <a:rPr lang="en-US" dirty="0"/>
            <a:t>1.	Prioritizing Complaint Response</a:t>
          </a:r>
        </a:p>
      </dgm:t>
    </dgm:pt>
    <dgm:pt modelId="{A98B2F69-6BA0-437A-A205-12624DA34D5B}" type="parTrans" cxnId="{26905C84-859B-4953-897E-FF03EFCF7F43}">
      <dgm:prSet/>
      <dgm:spPr/>
      <dgm:t>
        <a:bodyPr/>
        <a:lstStyle/>
        <a:p>
          <a:endParaRPr lang="en-US"/>
        </a:p>
      </dgm:t>
    </dgm:pt>
    <dgm:pt modelId="{ED330052-5012-4E83-8FAF-272DEFD72232}" type="sibTrans" cxnId="{26905C84-859B-4953-897E-FF03EFCF7F43}">
      <dgm:prSet/>
      <dgm:spPr/>
      <dgm:t>
        <a:bodyPr/>
        <a:lstStyle/>
        <a:p>
          <a:endParaRPr lang="en-US"/>
        </a:p>
      </dgm:t>
    </dgm:pt>
    <dgm:pt modelId="{68BF6E2D-E806-4294-A003-5D0A90CFFF6D}">
      <dgm:prSet/>
      <dgm:spPr/>
      <dgm:t>
        <a:bodyPr/>
        <a:lstStyle/>
        <a:p>
          <a:r>
            <a:rPr lang="en-US" dirty="0"/>
            <a:t>2.	Identifying </a:t>
          </a:r>
          <a:r>
            <a:rPr lang="en-US"/>
            <a:t>Systemic Issues</a:t>
          </a:r>
          <a:endParaRPr lang="en-US" dirty="0"/>
        </a:p>
      </dgm:t>
    </dgm:pt>
    <dgm:pt modelId="{569236AA-27D6-4B89-A64E-461521796F2C}" type="parTrans" cxnId="{A19055CD-0451-492D-BDC7-7A70E813EDEE}">
      <dgm:prSet/>
      <dgm:spPr/>
      <dgm:t>
        <a:bodyPr/>
        <a:lstStyle/>
        <a:p>
          <a:endParaRPr lang="en-US"/>
        </a:p>
      </dgm:t>
    </dgm:pt>
    <dgm:pt modelId="{BDC81F30-867E-4F86-AB6E-1D5672B86EF7}" type="sibTrans" cxnId="{A19055CD-0451-492D-BDC7-7A70E813EDEE}">
      <dgm:prSet/>
      <dgm:spPr/>
      <dgm:t>
        <a:bodyPr/>
        <a:lstStyle/>
        <a:p>
          <a:endParaRPr lang="en-US"/>
        </a:p>
      </dgm:t>
    </dgm:pt>
    <dgm:pt modelId="{57B9D8BD-DB1C-4D19-B326-15FAFBBFCDB3}">
      <dgm:prSet/>
      <dgm:spPr/>
      <dgm:t>
        <a:bodyPr/>
        <a:lstStyle/>
        <a:p>
          <a:r>
            <a:rPr lang="en-US" dirty="0"/>
            <a:t>3.	Improving Consumer Experience</a:t>
          </a:r>
        </a:p>
      </dgm:t>
    </dgm:pt>
    <dgm:pt modelId="{37005FBB-80A4-4470-8E51-DF2F91A272CC}" type="parTrans" cxnId="{043C26C8-365F-4C7F-A650-D9537ECE5346}">
      <dgm:prSet/>
      <dgm:spPr/>
      <dgm:t>
        <a:bodyPr/>
        <a:lstStyle/>
        <a:p>
          <a:endParaRPr lang="en-US"/>
        </a:p>
      </dgm:t>
    </dgm:pt>
    <dgm:pt modelId="{C2B9F559-2C80-4FDB-BE7B-9AB4DCC64DCA}" type="sibTrans" cxnId="{043C26C8-365F-4C7F-A650-D9537ECE5346}">
      <dgm:prSet/>
      <dgm:spPr/>
      <dgm:t>
        <a:bodyPr/>
        <a:lstStyle/>
        <a:p>
          <a:endParaRPr lang="en-US"/>
        </a:p>
      </dgm:t>
    </dgm:pt>
    <dgm:pt modelId="{082E7251-33FB-4EF0-BAA7-0A97C48CC2B8}" type="pres">
      <dgm:prSet presAssocID="{5A67D49A-82BF-4A33-9686-C6AC54E285A7}" presName="root" presStyleCnt="0">
        <dgm:presLayoutVars>
          <dgm:dir/>
          <dgm:resizeHandles val="exact"/>
        </dgm:presLayoutVars>
      </dgm:prSet>
      <dgm:spPr/>
    </dgm:pt>
    <dgm:pt modelId="{4F9A0CB3-3E9A-4F6E-9559-BF53B02FBDFF}" type="pres">
      <dgm:prSet presAssocID="{DDD93BFB-B358-4BA8-866F-B5AF489320BF}" presName="compNode" presStyleCnt="0"/>
      <dgm:spPr/>
    </dgm:pt>
    <dgm:pt modelId="{4833D74A-A0EB-4C39-9FB6-922FDF25681D}" type="pres">
      <dgm:prSet presAssocID="{DDD93BFB-B358-4BA8-866F-B5AF489320BF}" presName="bgRect" presStyleLbl="bgShp" presStyleIdx="0" presStyleCnt="3"/>
      <dgm:spPr/>
    </dgm:pt>
    <dgm:pt modelId="{D094636E-F634-4077-9415-416BEAE93D2E}" type="pres">
      <dgm:prSet presAssocID="{DDD93BFB-B358-4BA8-866F-B5AF489320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22006FE1-048F-4055-B119-05ADA0D6622D}" type="pres">
      <dgm:prSet presAssocID="{DDD93BFB-B358-4BA8-866F-B5AF489320BF}" presName="spaceRect" presStyleCnt="0"/>
      <dgm:spPr/>
    </dgm:pt>
    <dgm:pt modelId="{5E840113-A71C-4363-9A9D-D68DD32CD453}" type="pres">
      <dgm:prSet presAssocID="{DDD93BFB-B358-4BA8-866F-B5AF489320BF}" presName="parTx" presStyleLbl="revTx" presStyleIdx="0" presStyleCnt="3">
        <dgm:presLayoutVars>
          <dgm:chMax val="0"/>
          <dgm:chPref val="0"/>
        </dgm:presLayoutVars>
      </dgm:prSet>
      <dgm:spPr/>
    </dgm:pt>
    <dgm:pt modelId="{BDFC0FFC-BC31-4A0F-B6D4-05F3B336333B}" type="pres">
      <dgm:prSet presAssocID="{ED330052-5012-4E83-8FAF-272DEFD72232}" presName="sibTrans" presStyleCnt="0"/>
      <dgm:spPr/>
    </dgm:pt>
    <dgm:pt modelId="{3E6311CA-12C4-4AAA-BB22-EAF6732BC763}" type="pres">
      <dgm:prSet presAssocID="{68BF6E2D-E806-4294-A003-5D0A90CFFF6D}" presName="compNode" presStyleCnt="0"/>
      <dgm:spPr/>
    </dgm:pt>
    <dgm:pt modelId="{29F8747D-76E1-42F9-A07C-2A25221F2882}" type="pres">
      <dgm:prSet presAssocID="{68BF6E2D-E806-4294-A003-5D0A90CFFF6D}" presName="bgRect" presStyleLbl="bgShp" presStyleIdx="1" presStyleCnt="3" custLinFactNeighborX="-16136" custLinFactNeighborY="-1342"/>
      <dgm:spPr/>
    </dgm:pt>
    <dgm:pt modelId="{0038E37F-233C-43FA-92D8-80EE4DB08E14}" type="pres">
      <dgm:prSet presAssocID="{68BF6E2D-E806-4294-A003-5D0A90CFFF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753A12C0-5982-465A-A5FD-A9FDCCCC5472}" type="pres">
      <dgm:prSet presAssocID="{68BF6E2D-E806-4294-A003-5D0A90CFFF6D}" presName="spaceRect" presStyleCnt="0"/>
      <dgm:spPr/>
    </dgm:pt>
    <dgm:pt modelId="{79360E35-117D-44DC-B319-89CEDFB945D4}" type="pres">
      <dgm:prSet presAssocID="{68BF6E2D-E806-4294-A003-5D0A90CFFF6D}" presName="parTx" presStyleLbl="revTx" presStyleIdx="1" presStyleCnt="3">
        <dgm:presLayoutVars>
          <dgm:chMax val="0"/>
          <dgm:chPref val="0"/>
        </dgm:presLayoutVars>
      </dgm:prSet>
      <dgm:spPr/>
    </dgm:pt>
    <dgm:pt modelId="{705A5640-2B31-467E-84F4-6E8BF78AF9C7}" type="pres">
      <dgm:prSet presAssocID="{BDC81F30-867E-4F86-AB6E-1D5672B86EF7}" presName="sibTrans" presStyleCnt="0"/>
      <dgm:spPr/>
    </dgm:pt>
    <dgm:pt modelId="{3B63D95A-1D72-455B-A5CB-632476126531}" type="pres">
      <dgm:prSet presAssocID="{57B9D8BD-DB1C-4D19-B326-15FAFBBFCDB3}" presName="compNode" presStyleCnt="0"/>
      <dgm:spPr/>
    </dgm:pt>
    <dgm:pt modelId="{B1998E6F-FFA8-413B-B871-640AFA28CBD1}" type="pres">
      <dgm:prSet presAssocID="{57B9D8BD-DB1C-4D19-B326-15FAFBBFCDB3}" presName="bgRect" presStyleLbl="bgShp" presStyleIdx="2" presStyleCnt="3"/>
      <dgm:spPr/>
    </dgm:pt>
    <dgm:pt modelId="{817A00A8-3478-4051-80C4-8CC56DCA4B7E}" type="pres">
      <dgm:prSet presAssocID="{57B9D8BD-DB1C-4D19-B326-15FAFBBFCD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FAC9160B-5275-43A2-AB9F-39A95B8E5F86}" type="pres">
      <dgm:prSet presAssocID="{57B9D8BD-DB1C-4D19-B326-15FAFBBFCDB3}" presName="spaceRect" presStyleCnt="0"/>
      <dgm:spPr/>
    </dgm:pt>
    <dgm:pt modelId="{9472E201-9FC0-4EA4-964B-A6CC38AB4DE2}" type="pres">
      <dgm:prSet presAssocID="{57B9D8BD-DB1C-4D19-B326-15FAFBBFCDB3}" presName="parTx" presStyleLbl="revTx" presStyleIdx="2" presStyleCnt="3">
        <dgm:presLayoutVars>
          <dgm:chMax val="0"/>
          <dgm:chPref val="0"/>
        </dgm:presLayoutVars>
      </dgm:prSet>
      <dgm:spPr/>
    </dgm:pt>
  </dgm:ptLst>
  <dgm:cxnLst>
    <dgm:cxn modelId="{40B5AE03-B1A5-423E-B17A-0C2A275B2A15}" type="presOf" srcId="{DDD93BFB-B358-4BA8-866F-B5AF489320BF}" destId="{5E840113-A71C-4363-9A9D-D68DD32CD453}" srcOrd="0" destOrd="0" presId="urn:microsoft.com/office/officeart/2018/2/layout/IconVerticalSolidList"/>
    <dgm:cxn modelId="{FBB0E11D-7AF3-45B8-BFB8-9561DA1A21C7}" type="presOf" srcId="{57B9D8BD-DB1C-4D19-B326-15FAFBBFCDB3}" destId="{9472E201-9FC0-4EA4-964B-A6CC38AB4DE2}" srcOrd="0" destOrd="0" presId="urn:microsoft.com/office/officeart/2018/2/layout/IconVerticalSolidList"/>
    <dgm:cxn modelId="{5EC31E67-D691-4D18-912D-3806D7303AD6}" type="presOf" srcId="{5A67D49A-82BF-4A33-9686-C6AC54E285A7}" destId="{082E7251-33FB-4EF0-BAA7-0A97C48CC2B8}" srcOrd="0" destOrd="0" presId="urn:microsoft.com/office/officeart/2018/2/layout/IconVerticalSolidList"/>
    <dgm:cxn modelId="{2B1AEB48-8C34-4EFF-ADBE-39E145745D84}" type="presOf" srcId="{68BF6E2D-E806-4294-A003-5D0A90CFFF6D}" destId="{79360E35-117D-44DC-B319-89CEDFB945D4}" srcOrd="0" destOrd="0" presId="urn:microsoft.com/office/officeart/2018/2/layout/IconVerticalSolidList"/>
    <dgm:cxn modelId="{26905C84-859B-4953-897E-FF03EFCF7F43}" srcId="{5A67D49A-82BF-4A33-9686-C6AC54E285A7}" destId="{DDD93BFB-B358-4BA8-866F-B5AF489320BF}" srcOrd="0" destOrd="0" parTransId="{A98B2F69-6BA0-437A-A205-12624DA34D5B}" sibTransId="{ED330052-5012-4E83-8FAF-272DEFD72232}"/>
    <dgm:cxn modelId="{043C26C8-365F-4C7F-A650-D9537ECE5346}" srcId="{5A67D49A-82BF-4A33-9686-C6AC54E285A7}" destId="{57B9D8BD-DB1C-4D19-B326-15FAFBBFCDB3}" srcOrd="2" destOrd="0" parTransId="{37005FBB-80A4-4470-8E51-DF2F91A272CC}" sibTransId="{C2B9F559-2C80-4FDB-BE7B-9AB4DCC64DCA}"/>
    <dgm:cxn modelId="{A19055CD-0451-492D-BDC7-7A70E813EDEE}" srcId="{5A67D49A-82BF-4A33-9686-C6AC54E285A7}" destId="{68BF6E2D-E806-4294-A003-5D0A90CFFF6D}" srcOrd="1" destOrd="0" parTransId="{569236AA-27D6-4B89-A64E-461521796F2C}" sibTransId="{BDC81F30-867E-4F86-AB6E-1D5672B86EF7}"/>
    <dgm:cxn modelId="{BA6441E1-DFBB-4E09-9BA2-9E144EB69CB5}" type="presParOf" srcId="{082E7251-33FB-4EF0-BAA7-0A97C48CC2B8}" destId="{4F9A0CB3-3E9A-4F6E-9559-BF53B02FBDFF}" srcOrd="0" destOrd="0" presId="urn:microsoft.com/office/officeart/2018/2/layout/IconVerticalSolidList"/>
    <dgm:cxn modelId="{C4BE8B7E-800A-412F-85E2-CED520CA841E}" type="presParOf" srcId="{4F9A0CB3-3E9A-4F6E-9559-BF53B02FBDFF}" destId="{4833D74A-A0EB-4C39-9FB6-922FDF25681D}" srcOrd="0" destOrd="0" presId="urn:microsoft.com/office/officeart/2018/2/layout/IconVerticalSolidList"/>
    <dgm:cxn modelId="{967DD063-34FD-48DA-BF90-178DBDD07C53}" type="presParOf" srcId="{4F9A0CB3-3E9A-4F6E-9559-BF53B02FBDFF}" destId="{D094636E-F634-4077-9415-416BEAE93D2E}" srcOrd="1" destOrd="0" presId="urn:microsoft.com/office/officeart/2018/2/layout/IconVerticalSolidList"/>
    <dgm:cxn modelId="{615DC4E0-F356-42D5-899A-2D11129F3120}" type="presParOf" srcId="{4F9A0CB3-3E9A-4F6E-9559-BF53B02FBDFF}" destId="{22006FE1-048F-4055-B119-05ADA0D6622D}" srcOrd="2" destOrd="0" presId="urn:microsoft.com/office/officeart/2018/2/layout/IconVerticalSolidList"/>
    <dgm:cxn modelId="{B8710B4B-FEFB-404E-BF56-2F72BDDE181E}" type="presParOf" srcId="{4F9A0CB3-3E9A-4F6E-9559-BF53B02FBDFF}" destId="{5E840113-A71C-4363-9A9D-D68DD32CD453}" srcOrd="3" destOrd="0" presId="urn:microsoft.com/office/officeart/2018/2/layout/IconVerticalSolidList"/>
    <dgm:cxn modelId="{091F3939-E49C-46DF-96FD-990554FE416B}" type="presParOf" srcId="{082E7251-33FB-4EF0-BAA7-0A97C48CC2B8}" destId="{BDFC0FFC-BC31-4A0F-B6D4-05F3B336333B}" srcOrd="1" destOrd="0" presId="urn:microsoft.com/office/officeart/2018/2/layout/IconVerticalSolidList"/>
    <dgm:cxn modelId="{B7A84E07-3040-43AD-8768-299DAE92E0BB}" type="presParOf" srcId="{082E7251-33FB-4EF0-BAA7-0A97C48CC2B8}" destId="{3E6311CA-12C4-4AAA-BB22-EAF6732BC763}" srcOrd="2" destOrd="0" presId="urn:microsoft.com/office/officeart/2018/2/layout/IconVerticalSolidList"/>
    <dgm:cxn modelId="{B03D7A4C-D173-42EB-A449-5217583991C9}" type="presParOf" srcId="{3E6311CA-12C4-4AAA-BB22-EAF6732BC763}" destId="{29F8747D-76E1-42F9-A07C-2A25221F2882}" srcOrd="0" destOrd="0" presId="urn:microsoft.com/office/officeart/2018/2/layout/IconVerticalSolidList"/>
    <dgm:cxn modelId="{5ECD6FA8-F74D-4E71-BDED-C2C1AC23F6E5}" type="presParOf" srcId="{3E6311CA-12C4-4AAA-BB22-EAF6732BC763}" destId="{0038E37F-233C-43FA-92D8-80EE4DB08E14}" srcOrd="1" destOrd="0" presId="urn:microsoft.com/office/officeart/2018/2/layout/IconVerticalSolidList"/>
    <dgm:cxn modelId="{AD449C16-6218-4E3B-A6DF-BA810DD171ED}" type="presParOf" srcId="{3E6311CA-12C4-4AAA-BB22-EAF6732BC763}" destId="{753A12C0-5982-465A-A5FD-A9FDCCCC5472}" srcOrd="2" destOrd="0" presId="urn:microsoft.com/office/officeart/2018/2/layout/IconVerticalSolidList"/>
    <dgm:cxn modelId="{14391380-ADF0-458A-A6F0-9BD85E37A6CD}" type="presParOf" srcId="{3E6311CA-12C4-4AAA-BB22-EAF6732BC763}" destId="{79360E35-117D-44DC-B319-89CEDFB945D4}" srcOrd="3" destOrd="0" presId="urn:microsoft.com/office/officeart/2018/2/layout/IconVerticalSolidList"/>
    <dgm:cxn modelId="{62383A77-7F22-45E0-8D50-69125FC48527}" type="presParOf" srcId="{082E7251-33FB-4EF0-BAA7-0A97C48CC2B8}" destId="{705A5640-2B31-467E-84F4-6E8BF78AF9C7}" srcOrd="3" destOrd="0" presId="urn:microsoft.com/office/officeart/2018/2/layout/IconVerticalSolidList"/>
    <dgm:cxn modelId="{35CB282A-5C38-420C-9B54-0988DCDD26E3}" type="presParOf" srcId="{082E7251-33FB-4EF0-BAA7-0A97C48CC2B8}" destId="{3B63D95A-1D72-455B-A5CB-632476126531}" srcOrd="4" destOrd="0" presId="urn:microsoft.com/office/officeart/2018/2/layout/IconVerticalSolidList"/>
    <dgm:cxn modelId="{9E029EAE-0DC8-431B-8D38-47532EBB5226}" type="presParOf" srcId="{3B63D95A-1D72-455B-A5CB-632476126531}" destId="{B1998E6F-FFA8-413B-B871-640AFA28CBD1}" srcOrd="0" destOrd="0" presId="urn:microsoft.com/office/officeart/2018/2/layout/IconVerticalSolidList"/>
    <dgm:cxn modelId="{B719E09A-7D51-4BC0-BC70-E20586C0CBBF}" type="presParOf" srcId="{3B63D95A-1D72-455B-A5CB-632476126531}" destId="{817A00A8-3478-4051-80C4-8CC56DCA4B7E}" srcOrd="1" destOrd="0" presId="urn:microsoft.com/office/officeart/2018/2/layout/IconVerticalSolidList"/>
    <dgm:cxn modelId="{E6419E9B-8E4C-4033-903B-D4CB9DF64D25}" type="presParOf" srcId="{3B63D95A-1D72-455B-A5CB-632476126531}" destId="{FAC9160B-5275-43A2-AB9F-39A95B8E5F86}" srcOrd="2" destOrd="0" presId="urn:microsoft.com/office/officeart/2018/2/layout/IconVerticalSolidList"/>
    <dgm:cxn modelId="{E7864F92-9883-48E9-90E2-A157A428CFB8}" type="presParOf" srcId="{3B63D95A-1D72-455B-A5CB-632476126531}" destId="{9472E201-9FC0-4EA4-964B-A6CC38AB4DE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88AE9-72DA-484D-BF2C-1FC9439EC5D9}">
      <dsp:nvSpPr>
        <dsp:cNvPr id="0" name=""/>
        <dsp:cNvSpPr/>
      </dsp:nvSpPr>
      <dsp:spPr>
        <a:xfrm>
          <a:off x="0" y="574671"/>
          <a:ext cx="2911971" cy="1849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F2B24-25F7-43F9-B575-510A477E737E}">
      <dsp:nvSpPr>
        <dsp:cNvPr id="0" name=""/>
        <dsp:cNvSpPr/>
      </dsp:nvSpPr>
      <dsp:spPr>
        <a:xfrm>
          <a:off x="323552"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DecisionTreeClassifier</a:t>
          </a:r>
          <a:r>
            <a:rPr lang="en-US" sz="1800" kern="1200" dirty="0"/>
            <a:t>: </a:t>
          </a:r>
        </a:p>
        <a:p>
          <a:pPr marL="0" lvl="0" indent="0" algn="ctr" defTabSz="800100">
            <a:lnSpc>
              <a:spcPct val="90000"/>
            </a:lnSpc>
            <a:spcBef>
              <a:spcPct val="0"/>
            </a:spcBef>
            <a:spcAft>
              <a:spcPct val="35000"/>
            </a:spcAft>
            <a:buNone/>
          </a:pPr>
          <a:r>
            <a:rPr lang="en-US" sz="1800" kern="1200" dirty="0"/>
            <a:t>AUC 0.5478</a:t>
          </a:r>
        </a:p>
      </dsp:txBody>
      <dsp:txXfrm>
        <a:off x="377710" y="936204"/>
        <a:ext cx="2803655" cy="1740785"/>
      </dsp:txXfrm>
    </dsp:sp>
    <dsp:sp modelId="{8C65A369-164F-41CD-8F24-ED5011ECDBA8}">
      <dsp:nvSpPr>
        <dsp:cNvPr id="0" name=""/>
        <dsp:cNvSpPr/>
      </dsp:nvSpPr>
      <dsp:spPr>
        <a:xfrm>
          <a:off x="3559075" y="574671"/>
          <a:ext cx="2911971" cy="1849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4E9A69-711E-4AB6-9390-61ABCD6BCFC7}">
      <dsp:nvSpPr>
        <dsp:cNvPr id="0" name=""/>
        <dsp:cNvSpPr/>
      </dsp:nvSpPr>
      <dsp:spPr>
        <a:xfrm>
          <a:off x="3882628"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RandomForestClassifier</a:t>
          </a:r>
          <a:r>
            <a:rPr lang="en-US" sz="1800" kern="1200" dirty="0"/>
            <a:t>: </a:t>
          </a:r>
        </a:p>
        <a:p>
          <a:pPr marL="0" lvl="0" indent="0" algn="ctr" defTabSz="800100">
            <a:lnSpc>
              <a:spcPct val="90000"/>
            </a:lnSpc>
            <a:spcBef>
              <a:spcPct val="0"/>
            </a:spcBef>
            <a:spcAft>
              <a:spcPct val="35000"/>
            </a:spcAft>
            <a:buNone/>
          </a:pPr>
          <a:r>
            <a:rPr lang="en-US" sz="1800" kern="1200" dirty="0"/>
            <a:t>AUC 0.7728</a:t>
          </a:r>
        </a:p>
      </dsp:txBody>
      <dsp:txXfrm>
        <a:off x="3936786" y="936204"/>
        <a:ext cx="2803655" cy="1740785"/>
      </dsp:txXfrm>
    </dsp:sp>
    <dsp:sp modelId="{799DFEB7-7235-480F-9E66-879EAC0D18C7}">
      <dsp:nvSpPr>
        <dsp:cNvPr id="0" name=""/>
        <dsp:cNvSpPr/>
      </dsp:nvSpPr>
      <dsp:spPr>
        <a:xfrm>
          <a:off x="7118151" y="574671"/>
          <a:ext cx="2911971" cy="18491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8A85C-9852-4D9D-8003-56CE1A4C07D6}">
      <dsp:nvSpPr>
        <dsp:cNvPr id="0" name=""/>
        <dsp:cNvSpPr/>
      </dsp:nvSpPr>
      <dsp:spPr>
        <a:xfrm>
          <a:off x="7441703" y="882046"/>
          <a:ext cx="2911971" cy="18491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LogisticRegression</a:t>
          </a:r>
          <a:r>
            <a:rPr lang="en-US" sz="1800" kern="1200" dirty="0"/>
            <a:t>: </a:t>
          </a:r>
        </a:p>
        <a:p>
          <a:pPr marL="0" lvl="0" indent="0" algn="ctr" defTabSz="800100">
            <a:lnSpc>
              <a:spcPct val="90000"/>
            </a:lnSpc>
            <a:spcBef>
              <a:spcPct val="0"/>
            </a:spcBef>
            <a:spcAft>
              <a:spcPct val="35000"/>
            </a:spcAft>
            <a:buNone/>
          </a:pPr>
          <a:r>
            <a:rPr lang="en-US" sz="1800" kern="1200" dirty="0"/>
            <a:t>AUC 0.7997</a:t>
          </a:r>
        </a:p>
      </dsp:txBody>
      <dsp:txXfrm>
        <a:off x="7495861" y="936204"/>
        <a:ext cx="2803655" cy="1740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3D74A-A0EB-4C39-9FB6-922FDF25681D}">
      <dsp:nvSpPr>
        <dsp:cNvPr id="0" name=""/>
        <dsp:cNvSpPr/>
      </dsp:nvSpPr>
      <dsp:spPr>
        <a:xfrm>
          <a:off x="0" y="565"/>
          <a:ext cx="5924550" cy="13222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4636E-F634-4077-9415-416BEAE93D2E}">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840113-A71C-4363-9A9D-D68DD32CD453}">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1111250">
            <a:lnSpc>
              <a:spcPct val="90000"/>
            </a:lnSpc>
            <a:spcBef>
              <a:spcPct val="0"/>
            </a:spcBef>
            <a:spcAft>
              <a:spcPct val="35000"/>
            </a:spcAft>
            <a:buNone/>
          </a:pPr>
          <a:r>
            <a:rPr lang="en-US" sz="2500" kern="1200" dirty="0"/>
            <a:t>1.	Prioritizing Complaint Response</a:t>
          </a:r>
        </a:p>
      </dsp:txBody>
      <dsp:txXfrm>
        <a:off x="1527246" y="565"/>
        <a:ext cx="4397303" cy="1322291"/>
      </dsp:txXfrm>
    </dsp:sp>
    <dsp:sp modelId="{29F8747D-76E1-42F9-A07C-2A25221F2882}">
      <dsp:nvSpPr>
        <dsp:cNvPr id="0" name=""/>
        <dsp:cNvSpPr/>
      </dsp:nvSpPr>
      <dsp:spPr>
        <a:xfrm>
          <a:off x="0" y="1635684"/>
          <a:ext cx="5924550" cy="13222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8E37F-233C-43FA-92D8-80EE4DB08E14}">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360E35-117D-44DC-B319-89CEDFB945D4}">
      <dsp:nvSpPr>
        <dsp:cNvPr id="0" name=""/>
        <dsp:cNvSpPr/>
      </dsp:nvSpPr>
      <dsp:spPr>
        <a:xfrm>
          <a:off x="1527246"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1111250">
            <a:lnSpc>
              <a:spcPct val="90000"/>
            </a:lnSpc>
            <a:spcBef>
              <a:spcPct val="0"/>
            </a:spcBef>
            <a:spcAft>
              <a:spcPct val="35000"/>
            </a:spcAft>
            <a:buNone/>
          </a:pPr>
          <a:r>
            <a:rPr lang="en-US" sz="2500" kern="1200" dirty="0"/>
            <a:t>2.	Identifying </a:t>
          </a:r>
          <a:r>
            <a:rPr lang="en-US" sz="2500" kern="1200"/>
            <a:t>Systemic Issues</a:t>
          </a:r>
          <a:endParaRPr lang="en-US" sz="2500" kern="1200" dirty="0"/>
        </a:p>
      </dsp:txBody>
      <dsp:txXfrm>
        <a:off x="1527246" y="1653429"/>
        <a:ext cx="4397303" cy="1322291"/>
      </dsp:txXfrm>
    </dsp:sp>
    <dsp:sp modelId="{B1998E6F-FFA8-413B-B871-640AFA28CBD1}">
      <dsp:nvSpPr>
        <dsp:cNvPr id="0" name=""/>
        <dsp:cNvSpPr/>
      </dsp:nvSpPr>
      <dsp:spPr>
        <a:xfrm>
          <a:off x="0" y="3306293"/>
          <a:ext cx="5924550" cy="13222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A00A8-3478-4051-80C4-8CC56DCA4B7E}">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72E201-9FC0-4EA4-964B-A6CC38AB4DE2}">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1111250">
            <a:lnSpc>
              <a:spcPct val="90000"/>
            </a:lnSpc>
            <a:spcBef>
              <a:spcPct val="0"/>
            </a:spcBef>
            <a:spcAft>
              <a:spcPct val="35000"/>
            </a:spcAft>
            <a:buNone/>
          </a:pPr>
          <a:r>
            <a:rPr lang="en-US" sz="2500" kern="1200" dirty="0"/>
            <a:t>3.	Improving Consumer Experience</a:t>
          </a:r>
        </a:p>
      </dsp:txBody>
      <dsp:txXfrm>
        <a:off x="1527246" y="3306293"/>
        <a:ext cx="4397303" cy="1322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1:37.3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54,'90'-4,"108"-19,-111 11,126-3,547 17,-737-2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1:39.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57,'403'-13,"32"0,-428 13,72 2,-1-5,78-11,-70 4,0 5,120 6,-63 2,165-3,-279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1:43.6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28,'30'-1,"50"-9,10-2,455 8,-305 6,132 24,16 0,-126-13,-31 0,323 26,-539-38,332 12,8 0,130 67,-464-77,0-1,1-1,-1 0,0-2,0-1,0 0,35-10,-47 11,43-10,-19 3,57-5,-69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8T10:02:02.0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0 131,'55'-20,"-24"15,52 1,-55 3,-1-1,46-8,108-16,-151 21,-1 1,1 1,36 2,-36 2,0-2,0-2,37-7,104-16,-113 20,1 2,68 4,-60 1,-45-1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0:02:27.115"/>
    </inkml:context>
    <inkml:brush xml:id="br0">
      <inkml:brushProperty name="width" value="0.05" units="cm"/>
      <inkml:brushProperty name="height" value="0.05" units="cm"/>
      <inkml:brushProperty name="color" value="#E71224"/>
    </inkml:brush>
  </inkml:definitions>
  <inkml:trace contextRef="#ctx0" brushRef="#br0">291 727 24575,'136'3'0,"144"-6"0,-210-10 0,-52 9 0,1 0 0,29-2 0,435 8 0,-326 11 0,169 36 0,-136-17 0,72-7 0,-165-16 0,1-3 0,102-9 0,-45 0 0,-64 5 0,-52 1 0,-1-2 0,1-2 0,0-1 0,-1-2 0,43-11 0,-60 7 0,0-1 0,-1 0 0,0-2 0,32-23 0,-12 8 0,-27 17 0,0-1 0,-1 0 0,0-1 0,-1 0 0,0 0 0,-1-1 0,0-1 0,-1 0 0,0 0 0,-1-1 0,-1 1 0,0-2 0,-1 1 0,0-1 0,-1 0 0,-1 0 0,0-1 0,-1 1 0,-1-1 0,-1 0 0,0 0 0,-1 0 0,0 1 0,-5-30 0,1 33 0,0 0 0,0 0 0,-1 1 0,-1-1 0,0 1 0,0 1 0,-1-1 0,-1 1 0,1 1 0,-2-1 0,-11-11 0,-2 2 0,0 1 0,0 0 0,-47-25 0,36 25 0,-1 2 0,-1 1 0,0 2 0,-1 2 0,0 1 0,-1 1 0,0 2 0,0 2 0,-1 2 0,-62 1 0,-1042 5 0,617-4 0,465 5 0,0 3 0,0 2 0,-109 33 0,105-25 0,-309 91 0,327-94 0,2-2 0,-52 24 0,81-29 0,1 1 0,0 0 0,0 1 0,0 0 0,2 1 0,-1 1 0,-13 14 0,17-14 0,0 0 0,1 0 0,0 1 0,1-1 0,0 2 0,1-1 0,1 1 0,0 0 0,0 0 0,-4 26 0,5-13 0,1 0 0,1 0 0,2 0 0,5 48 0,-4-67 0,1 0 0,-1 0 0,1 0 0,1 0 0,0-1 0,0 1 0,0-1 0,0 0 0,1 0 0,0 0 0,1 0 0,-1-1 0,1 1 0,0-1 0,0-1 0,1 1 0,-1-1 0,1 0 0,0 0 0,0 0 0,1-1 0,-1 0 0,1 0 0,11 3 0,2 0 0,-1-1 0,1-1 0,0 0 0,0-2 0,0 0 0,0-1 0,32-3 0,-38 0-227,1 0-1,-1-1 1,0-1-1,0 0 1,18-9-1,-18 5-6598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3E35F-E4CC-4E2A-8526-0DACFF2CC3DB}"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202E3-3BB7-40F4-8260-DF247007A5D0}" type="slidenum">
              <a:rPr lang="en-US" smtClean="0"/>
              <a:t>‹#›</a:t>
            </a:fld>
            <a:endParaRPr lang="en-US"/>
          </a:p>
        </p:txBody>
      </p:sp>
    </p:spTree>
    <p:extLst>
      <p:ext uri="{BB962C8B-B14F-4D97-AF65-F5344CB8AC3E}">
        <p14:creationId xmlns:p14="http://schemas.microsoft.com/office/powerpoint/2010/main" val="148447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Bank" TargetMode="External"/><Relationship Id="rId7" Type="http://schemas.openxmlformats.org/officeDocument/2006/relationships/hyperlink" Target="https://en.wikipedia.org/wiki/Debt_collector"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Foreclosure" TargetMode="External"/><Relationship Id="rId5" Type="http://schemas.openxmlformats.org/officeDocument/2006/relationships/hyperlink" Target="https://en.wikipedia.org/wiki/Payday_loans_in_the_United_States" TargetMode="External"/><Relationship Id="rId4" Type="http://schemas.openxmlformats.org/officeDocument/2006/relationships/hyperlink" Target="https://en.wikipedia.org/wiki/Credit_un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ortal.consumerfinance.gov/consumer/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consumerfinance.gov/complaint/data-us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CFPB's jurisdiction includes </a:t>
            </a:r>
            <a:r>
              <a:rPr lang="en-US" dirty="0">
                <a:hlinkClick r:id="rId3" tooltip="Bank"/>
              </a:rPr>
              <a:t>banks</a:t>
            </a:r>
            <a:r>
              <a:rPr lang="en-US" dirty="0"/>
              <a:t>, </a:t>
            </a:r>
            <a:r>
              <a:rPr lang="en-US" dirty="0">
                <a:hlinkClick r:id="rId4" tooltip="Credit union"/>
              </a:rPr>
              <a:t>credit unions</a:t>
            </a:r>
            <a:r>
              <a:rPr lang="en-US" dirty="0"/>
              <a:t>, securities firms, </a:t>
            </a:r>
            <a:r>
              <a:rPr lang="en-US" dirty="0">
                <a:hlinkClick r:id="rId5" tooltip="Payday loans in the United States"/>
              </a:rPr>
              <a:t>payday lenders</a:t>
            </a:r>
            <a:r>
              <a:rPr lang="en-US" dirty="0"/>
              <a:t>, mortgage-servicing operations, </a:t>
            </a:r>
            <a:r>
              <a:rPr lang="en-US" dirty="0">
                <a:hlinkClick r:id="rId6" tooltip="Foreclosure"/>
              </a:rPr>
              <a:t>foreclosure</a:t>
            </a:r>
            <a:r>
              <a:rPr lang="en-US" dirty="0"/>
              <a:t> relief services, </a:t>
            </a:r>
            <a:r>
              <a:rPr lang="en-US" dirty="0">
                <a:hlinkClick r:id="rId7" tooltip="Debt collector"/>
              </a:rPr>
              <a:t>debt collectors</a:t>
            </a:r>
            <a:r>
              <a:rPr lang="en-US" dirty="0"/>
              <a:t>, and other financial companies operating in the United States. Since its founding, the CFPB has used technology tools to monitor how financial entities used social media and algorithms to target consumers.</a:t>
            </a:r>
          </a:p>
        </p:txBody>
      </p:sp>
      <p:sp>
        <p:nvSpPr>
          <p:cNvPr id="4" name="Slide Number Placeholder 3"/>
          <p:cNvSpPr>
            <a:spLocks noGrp="1"/>
          </p:cNvSpPr>
          <p:nvPr>
            <p:ph type="sldNum" sz="quarter" idx="5"/>
          </p:nvPr>
        </p:nvSpPr>
        <p:spPr/>
        <p:txBody>
          <a:bodyPr/>
          <a:lstStyle/>
          <a:p>
            <a:fld id="{11A202E3-3BB7-40F4-8260-DF247007A5D0}" type="slidenum">
              <a:rPr lang="en-US" smtClean="0"/>
              <a:t>3</a:t>
            </a:fld>
            <a:endParaRPr lang="en-US"/>
          </a:p>
        </p:txBody>
      </p:sp>
    </p:spTree>
    <p:extLst>
      <p:ext uri="{BB962C8B-B14F-4D97-AF65-F5344CB8AC3E}">
        <p14:creationId xmlns:p14="http://schemas.microsoft.com/office/powerpoint/2010/main" val="178041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Because Logistic Regression was the most promising, I decided to do a grid search in order to hyperparameter tune it. I also tried </a:t>
            </a:r>
            <a:r>
              <a:rPr lang="en-US" sz="1800" dirty="0" err="1">
                <a:effectLst/>
                <a:latin typeface="Aptos" panose="020B0004020202020204" pitchFamily="34" charset="0"/>
                <a:ea typeface="Aptos" panose="020B0004020202020204" pitchFamily="34" charset="0"/>
                <a:cs typeface="Times New Roman" panose="02020603050405020304" pitchFamily="18" charset="0"/>
              </a:rPr>
              <a:t>undersampling</a:t>
            </a:r>
            <a:r>
              <a:rPr lang="en-US" sz="1800" dirty="0">
                <a:effectLst/>
                <a:latin typeface="Aptos" panose="020B0004020202020204" pitchFamily="34" charset="0"/>
                <a:ea typeface="Aptos" panose="020B0004020202020204" pitchFamily="34" charset="0"/>
                <a:cs typeface="Times New Roman" panose="02020603050405020304" pitchFamily="18" charset="0"/>
              </a:rPr>
              <a:t> to deal with the imbalanced data.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We would need to balance having a complex model which has the chance to overfit and using the simpler model which may not capture all important features. Here it seems that the simple Logistic Regression model with default parameters (aside from balanced class weight) is the best choice.</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16</a:t>
            </a:fld>
            <a:endParaRPr lang="en-US"/>
          </a:p>
        </p:txBody>
      </p:sp>
    </p:spTree>
    <p:extLst>
      <p:ext uri="{BB962C8B-B14F-4D97-AF65-F5344CB8AC3E}">
        <p14:creationId xmlns:p14="http://schemas.microsoft.com/office/powerpoint/2010/main" val="37471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Prioritizing Complaint Response: </a:t>
            </a:r>
            <a:r>
              <a:rPr lang="en-US" sz="1800" dirty="0">
                <a:effectLst/>
                <a:latin typeface="Aptos" panose="020B0004020202020204" pitchFamily="34" charset="0"/>
                <a:ea typeface="Aptos" panose="020B0004020202020204" pitchFamily="34" charset="0"/>
                <a:cs typeface="Times New Roman" panose="02020603050405020304" pitchFamily="18" charset="0"/>
              </a:rPr>
              <a:t>The Consumer Financial Protection Bureau can use this model to automatically prioritize incoming consumer complaints based on the likelihood of a timely response.</a:t>
            </a:r>
          </a:p>
          <a:p>
            <a:pPr lvl="0"/>
            <a:endParaRPr lang="en-US"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Identifying Systemic Issues: By analyzing patterns in the complaints and their response times, the model can identify systemic issues within the companies or specific products that frequently result in delays.  </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Improving Consumer Experience: By providing insights into the factors that influence timely responses, organizations can develop strategies to improve overall response times and enhance the consumer experience.</a:t>
            </a:r>
          </a:p>
          <a:p>
            <a:pPr lvl="0"/>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17</a:t>
            </a:fld>
            <a:endParaRPr lang="en-US"/>
          </a:p>
        </p:txBody>
      </p:sp>
    </p:spTree>
    <p:extLst>
      <p:ext uri="{BB962C8B-B14F-4D97-AF65-F5344CB8AC3E}">
        <p14:creationId xmlns:p14="http://schemas.microsoft.com/office/powerpoint/2010/main" val="271452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narratives can be broken down into more keyboards that extract phrases that indicate urgency, complexity, emotional tone, and specific requests. </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models can be applied to more years in the range of complaints to the Consumer Financial Protection Bureau. Complaints with narratives only account for 42% of all complaints in 2022, so we may want to consider the remaining data. This would point to particular companies or products that are more likely to have untimely responses, although this may not require machine learning as NLP is not required for 58% of the data.</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Outside this dataset, we can look at whether or not the dates could be related to why some companies did not offer a timely response. Perhaps some companies were going through bankruptcy and so did not have consumer complaints as a priority. </a:t>
            </a:r>
            <a:r>
              <a:rPr lang="en-US" sz="1800" dirty="0">
                <a:effectLst/>
                <a:latin typeface="Aptos" panose="020B0004020202020204" pitchFamily="34" charset="0"/>
                <a:ea typeface="Aptos" panose="020B0004020202020204" pitchFamily="34" charset="0"/>
                <a:cs typeface="Times New Roman" panose="02020603050405020304" pitchFamily="18" charset="0"/>
              </a:rPr>
              <a:t>Additionally, logistics data from companies as well as other historical data can contribute to better predictions.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18</a:t>
            </a:fld>
            <a:endParaRPr lang="en-US"/>
          </a:p>
        </p:txBody>
      </p:sp>
    </p:spTree>
    <p:extLst>
      <p:ext uri="{BB962C8B-B14F-4D97-AF65-F5344CB8AC3E}">
        <p14:creationId xmlns:p14="http://schemas.microsoft.com/office/powerpoint/2010/main" val="385906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Complaint submitted</a:t>
            </a:r>
          </a:p>
          <a:p>
            <a:r>
              <a:rPr lang="en-US" dirty="0"/>
              <a:t>You submit a complaint, or another government agency forwards your complaint to us. You will receive email updates and can </a:t>
            </a:r>
            <a:r>
              <a:rPr lang="en-US" dirty="0">
                <a:hlinkClick r:id="rId3"/>
              </a:rPr>
              <a:t>check the status</a:t>
            </a:r>
            <a:r>
              <a:rPr lang="en-US" dirty="0"/>
              <a:t> of your complaint.</a:t>
            </a:r>
          </a:p>
          <a:p>
            <a:r>
              <a:rPr lang="en-US" b="1" dirty="0"/>
              <a:t>2. Route</a:t>
            </a:r>
          </a:p>
          <a:p>
            <a:r>
              <a:rPr lang="en-US" dirty="0"/>
              <a:t>The complaint is sent directly to the company so it can review the issues in your complaint.  OR is sent to another government agency if they deem it more useful.</a:t>
            </a:r>
          </a:p>
          <a:p>
            <a:r>
              <a:rPr lang="en-US" b="1" dirty="0"/>
              <a:t>3. Company response</a:t>
            </a:r>
          </a:p>
          <a:p>
            <a:r>
              <a:rPr lang="en-US" dirty="0"/>
              <a:t>The company will communicate with you as needed and respond to the issues in your complaint. Companies generally respond in 15 days. In some cases, the company will let you know their response is in progress and provide a final response in 60 days.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where the narrative and the timely response interact the most.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Many of the narratives contain legal language, specific requests, or convey a sense of urgency. NLP should be able to grasp some of this complexity in the narratives and help us evaluate how much it contributes to timely response. </a:t>
            </a:r>
          </a:p>
          <a:p>
            <a:endParaRPr lang="en-US" dirty="0"/>
          </a:p>
          <a:p>
            <a:endParaRPr lang="en-US" dirty="0"/>
          </a:p>
          <a:p>
            <a:r>
              <a:rPr lang="en-US" b="1" dirty="0"/>
              <a:t>4. Complaint published</a:t>
            </a:r>
          </a:p>
          <a:p>
            <a:r>
              <a:rPr lang="en-US" dirty="0"/>
              <a:t>We publish information about your complaint (without information that directly identifies you) in our public Consumer Complaint Database. With your consent we also publish your description of what happened, after taking steps to remove personal information. Learn more about </a:t>
            </a:r>
            <a:r>
              <a:rPr lang="en-US" dirty="0">
                <a:hlinkClick r:id="rId4"/>
              </a:rPr>
              <a:t>how we share complaint data</a:t>
            </a:r>
            <a:r>
              <a:rPr lang="en-US" dirty="0"/>
              <a:t>.</a:t>
            </a:r>
          </a:p>
          <a:p>
            <a:r>
              <a:rPr lang="en-US" b="1" dirty="0"/>
              <a:t>5. Consumer review</a:t>
            </a:r>
          </a:p>
          <a:p>
            <a:r>
              <a:rPr lang="en-US" dirty="0"/>
              <a:t>We will let you know when the company responds. You’ll be able to review the company’s response and will have 60 days to provide feedback about the company's response.</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4</a:t>
            </a:fld>
            <a:endParaRPr lang="en-US"/>
          </a:p>
        </p:txBody>
      </p:sp>
    </p:spTree>
    <p:extLst>
      <p:ext uri="{BB962C8B-B14F-4D97-AF65-F5344CB8AC3E}">
        <p14:creationId xmlns:p14="http://schemas.microsoft.com/office/powerpoint/2010/main" val="365604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consumerfinace.gov, 98% of complaints sent to companies get timely responses .</a:t>
            </a:r>
          </a:p>
        </p:txBody>
      </p:sp>
      <p:sp>
        <p:nvSpPr>
          <p:cNvPr id="4" name="Slide Number Placeholder 3"/>
          <p:cNvSpPr>
            <a:spLocks noGrp="1"/>
          </p:cNvSpPr>
          <p:nvPr>
            <p:ph type="sldNum" sz="quarter" idx="5"/>
          </p:nvPr>
        </p:nvSpPr>
        <p:spPr/>
        <p:txBody>
          <a:bodyPr/>
          <a:lstStyle/>
          <a:p>
            <a:fld id="{11A202E3-3BB7-40F4-8260-DF247007A5D0}" type="slidenum">
              <a:rPr lang="en-US" smtClean="0"/>
              <a:t>6</a:t>
            </a:fld>
            <a:endParaRPr lang="en-US"/>
          </a:p>
        </p:txBody>
      </p:sp>
    </p:spTree>
    <p:extLst>
      <p:ext uri="{BB962C8B-B14F-4D97-AF65-F5344CB8AC3E}">
        <p14:creationId xmlns:p14="http://schemas.microsoft.com/office/powerpoint/2010/main" val="32133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highlighted fields will eventually be our features and timely response will be our label.</a:t>
            </a:r>
          </a:p>
        </p:txBody>
      </p:sp>
      <p:sp>
        <p:nvSpPr>
          <p:cNvPr id="4" name="Slide Number Placeholder 3"/>
          <p:cNvSpPr>
            <a:spLocks noGrp="1"/>
          </p:cNvSpPr>
          <p:nvPr>
            <p:ph type="sldNum" sz="quarter" idx="5"/>
          </p:nvPr>
        </p:nvSpPr>
        <p:spPr/>
        <p:txBody>
          <a:bodyPr/>
          <a:lstStyle/>
          <a:p>
            <a:fld id="{11A202E3-3BB7-40F4-8260-DF247007A5D0}" type="slidenum">
              <a:rPr lang="en-US" smtClean="0"/>
              <a:t>7</a:t>
            </a:fld>
            <a:endParaRPr lang="en-US"/>
          </a:p>
        </p:txBody>
      </p:sp>
    </p:spTree>
    <p:extLst>
      <p:ext uri="{BB962C8B-B14F-4D97-AF65-F5344CB8AC3E}">
        <p14:creationId xmlns:p14="http://schemas.microsoft.com/office/powerpoint/2010/main" val="114696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'Date received', 'Submitted via', 'Date sent to company': how and when should be irrelevant</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'Company public response', 'Company response to consumer': this is optional on the company's end</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'State', 'ZIP code': where is irrelevant</a:t>
            </a: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'Tags', 'Consumer consent provided?', 'Consumer disputed?', 'Complaint ID': this customer identification is irrelevant</a:t>
            </a:r>
          </a:p>
          <a:p>
            <a:endParaRPr lang="en-US" dirty="0"/>
          </a:p>
          <a:p>
            <a:r>
              <a:rPr lang="en-US" dirty="0"/>
              <a:t>The missing data is handled by putting in placeholder text.</a:t>
            </a:r>
          </a:p>
        </p:txBody>
      </p:sp>
      <p:sp>
        <p:nvSpPr>
          <p:cNvPr id="4" name="Slide Number Placeholder 3"/>
          <p:cNvSpPr>
            <a:spLocks noGrp="1"/>
          </p:cNvSpPr>
          <p:nvPr>
            <p:ph type="sldNum" sz="quarter" idx="5"/>
          </p:nvPr>
        </p:nvSpPr>
        <p:spPr/>
        <p:txBody>
          <a:bodyPr/>
          <a:lstStyle/>
          <a:p>
            <a:fld id="{11A202E3-3BB7-40F4-8260-DF247007A5D0}" type="slidenum">
              <a:rPr lang="en-US" smtClean="0"/>
              <a:t>8</a:t>
            </a:fld>
            <a:endParaRPr lang="en-US"/>
          </a:p>
        </p:txBody>
      </p:sp>
    </p:spTree>
    <p:extLst>
      <p:ext uri="{BB962C8B-B14F-4D97-AF65-F5344CB8AC3E}">
        <p14:creationId xmlns:p14="http://schemas.microsoft.com/office/powerpoint/2010/main" val="84444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t>
            </a:r>
            <a:r>
              <a:rPr lang="en-US" b="1" dirty="0"/>
              <a:t>800,356 </a:t>
            </a:r>
            <a:r>
              <a:rPr lang="en-US" b="0" dirty="0"/>
              <a:t>complaints without narratives. So around 42% have narratives.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Timely response above 99% for 2022. The website says more conservatively 98%.</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10</a:t>
            </a:fld>
            <a:endParaRPr lang="en-US"/>
          </a:p>
        </p:txBody>
      </p:sp>
    </p:spTree>
    <p:extLst>
      <p:ext uri="{BB962C8B-B14F-4D97-AF65-F5344CB8AC3E}">
        <p14:creationId xmlns:p14="http://schemas.microsoft.com/office/powerpoint/2010/main" val="102811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Chi-square analysis was done on the categorical features to find the most influential features on timely response. The top 3 categorical features are 'Product', 'Company', and 'Sub-product'.</a:t>
            </a:r>
          </a:p>
          <a:p>
            <a:endParaRPr lang="en-US" dirty="0"/>
          </a:p>
        </p:txBody>
      </p:sp>
      <p:sp>
        <p:nvSpPr>
          <p:cNvPr id="4" name="Slide Number Placeholder 3"/>
          <p:cNvSpPr>
            <a:spLocks noGrp="1"/>
          </p:cNvSpPr>
          <p:nvPr>
            <p:ph type="sldNum" sz="quarter" idx="5"/>
          </p:nvPr>
        </p:nvSpPr>
        <p:spPr/>
        <p:txBody>
          <a:bodyPr/>
          <a:lstStyle/>
          <a:p>
            <a:fld id="{11A202E3-3BB7-40F4-8260-DF247007A5D0}" type="slidenum">
              <a:rPr lang="en-US" smtClean="0"/>
              <a:t>11</a:t>
            </a:fld>
            <a:endParaRPr lang="en-US"/>
          </a:p>
        </p:txBody>
      </p:sp>
    </p:spTree>
    <p:extLst>
      <p:ext uri="{BB962C8B-B14F-4D97-AF65-F5344CB8AC3E}">
        <p14:creationId xmlns:p14="http://schemas.microsoft.com/office/powerpoint/2010/main" val="161313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NLP I did was </a:t>
            </a:r>
            <a:r>
              <a:rPr lang="en-US" b="1" i="0" dirty="0">
                <a:solidFill>
                  <a:srgbClr val="FFFFFF"/>
                </a:solidFill>
                <a:effectLst/>
                <a:highlight>
                  <a:srgbClr val="131417"/>
                </a:highlight>
                <a:latin typeface="Source Sans 3"/>
              </a:rPr>
              <a:t>Term Frequency-Inverse Document Frequency,</a:t>
            </a:r>
            <a:r>
              <a:rPr lang="en-US" b="0" i="0" dirty="0">
                <a:solidFill>
                  <a:srgbClr val="FFFFFF"/>
                </a:solidFill>
                <a:effectLst/>
                <a:highlight>
                  <a:srgbClr val="131417"/>
                </a:highlight>
                <a:latin typeface="Nunito" panose="020F0502020204030204" pitchFamily="2" charset="0"/>
              </a:rPr>
              <a:t> can be defined as the calculation of how relevant a word in a series or corpus is to a text. The meaning increases proportionally to the number of times in the text a word appears but is compensated by the word frequency in the corpus (data-set).</a:t>
            </a:r>
            <a:endParaRPr lang="en-US" dirty="0"/>
          </a:p>
          <a:p>
            <a:endParaRPr lang="en-US" dirty="0"/>
          </a:p>
          <a:p>
            <a:r>
              <a:rPr lang="en-US" dirty="0"/>
              <a:t>I choose ordinal instead of one hot encoding because there were over 2000 unique companies.</a:t>
            </a:r>
          </a:p>
        </p:txBody>
      </p:sp>
      <p:sp>
        <p:nvSpPr>
          <p:cNvPr id="4" name="Slide Number Placeholder 3"/>
          <p:cNvSpPr>
            <a:spLocks noGrp="1"/>
          </p:cNvSpPr>
          <p:nvPr>
            <p:ph type="sldNum" sz="quarter" idx="5"/>
          </p:nvPr>
        </p:nvSpPr>
        <p:spPr/>
        <p:txBody>
          <a:bodyPr/>
          <a:lstStyle/>
          <a:p>
            <a:fld id="{11A202E3-3BB7-40F4-8260-DF247007A5D0}" type="slidenum">
              <a:rPr lang="en-US" smtClean="0"/>
              <a:t>13</a:t>
            </a:fld>
            <a:endParaRPr lang="en-US"/>
          </a:p>
        </p:txBody>
      </p:sp>
    </p:spTree>
    <p:extLst>
      <p:ext uri="{BB962C8B-B14F-4D97-AF65-F5344CB8AC3E}">
        <p14:creationId xmlns:p14="http://schemas.microsoft.com/office/powerpoint/2010/main" val="1974091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a binary classification problem, 3 models were considered: Decision Tree, Random Forest, and Logistic Regression. Since there is a significant different between Decision Tree and the other two models, I decided to move on ahead and refine Random Forest and Logistic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used AUC because most models would give 98% accuracy because we have imbalanced data.</a:t>
            </a:r>
          </a:p>
          <a:p>
            <a:endParaRPr lang="en-US" dirty="0"/>
          </a:p>
          <a:p>
            <a:r>
              <a:rPr lang="en-US" dirty="0"/>
              <a:t>Recall that the Area Under the ROC curve is a value between 0 and 1 that summarizes the ROC curve (plot of the true positive rate against the false positive rate), where 0.5 AUC represents a model that is random.</a:t>
            </a:r>
          </a:p>
        </p:txBody>
      </p:sp>
      <p:sp>
        <p:nvSpPr>
          <p:cNvPr id="4" name="Slide Number Placeholder 3"/>
          <p:cNvSpPr>
            <a:spLocks noGrp="1"/>
          </p:cNvSpPr>
          <p:nvPr>
            <p:ph type="sldNum" sz="quarter" idx="5"/>
          </p:nvPr>
        </p:nvSpPr>
        <p:spPr/>
        <p:txBody>
          <a:bodyPr/>
          <a:lstStyle/>
          <a:p>
            <a:fld id="{11A202E3-3BB7-40F4-8260-DF247007A5D0}" type="slidenum">
              <a:rPr lang="en-US" smtClean="0"/>
              <a:t>15</a:t>
            </a:fld>
            <a:endParaRPr lang="en-US"/>
          </a:p>
        </p:txBody>
      </p:sp>
    </p:spTree>
    <p:extLst>
      <p:ext uri="{BB962C8B-B14F-4D97-AF65-F5344CB8AC3E}">
        <p14:creationId xmlns:p14="http://schemas.microsoft.com/office/powerpoint/2010/main" val="15496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8228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63914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53319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403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173522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EBE05D-EF41-4C96-89D8-AFEBC9152A4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53991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EBE05D-EF41-4C96-89D8-AFEBC9152A4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804024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3250426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11273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99635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BE05D-EF41-4C96-89D8-AFEBC9152A4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159142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93499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BE05D-EF41-4C96-89D8-AFEBC9152A4B}"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81695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BE05D-EF41-4C96-89D8-AFEBC9152A4B}"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31545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BE05D-EF41-4C96-89D8-AFEBC9152A4B}"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97526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245349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EBE05D-EF41-4C96-89D8-AFEBC9152A4B}"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D4E78-9AAA-41BD-8183-969A933C637F}" type="slidenum">
              <a:rPr lang="en-US" smtClean="0"/>
              <a:t>‹#›</a:t>
            </a:fld>
            <a:endParaRPr lang="en-US"/>
          </a:p>
        </p:txBody>
      </p:sp>
    </p:spTree>
    <p:extLst>
      <p:ext uri="{BB962C8B-B14F-4D97-AF65-F5344CB8AC3E}">
        <p14:creationId xmlns:p14="http://schemas.microsoft.com/office/powerpoint/2010/main" val="326410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EBE05D-EF41-4C96-89D8-AFEBC9152A4B}" type="datetimeFigureOut">
              <a:rPr lang="en-US" smtClean="0"/>
              <a:t>7/18/2024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1D4E78-9AAA-41BD-8183-969A933C637F}" type="slidenum">
              <a:rPr lang="en-US" smtClean="0"/>
              <a:t>‹#›</a:t>
            </a:fld>
            <a:endParaRPr lang="en-US"/>
          </a:p>
        </p:txBody>
      </p:sp>
    </p:spTree>
    <p:extLst>
      <p:ext uri="{BB962C8B-B14F-4D97-AF65-F5344CB8AC3E}">
        <p14:creationId xmlns:p14="http://schemas.microsoft.com/office/powerpoint/2010/main" val="3309001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xml"/><Relationship Id="rId3" Type="http://schemas.openxmlformats.org/officeDocument/2006/relationships/image" Target="../media/image1.jpeg"/><Relationship Id="rId7" Type="http://schemas.openxmlformats.org/officeDocument/2006/relationships/customXml" Target="../ink/ink2.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xml"/><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F6864-C4D0-10D6-B233-48128CFA9BF1}"/>
              </a:ext>
            </a:extLst>
          </p:cNvPr>
          <p:cNvSpPr>
            <a:spLocks noGrp="1"/>
          </p:cNvSpPr>
          <p:nvPr>
            <p:ph type="ctrTitle"/>
          </p:nvPr>
        </p:nvSpPr>
        <p:spPr>
          <a:xfrm>
            <a:off x="4549063" y="1060110"/>
            <a:ext cx="6801998" cy="4737780"/>
          </a:xfrm>
        </p:spPr>
        <p:txBody>
          <a:bodyPr anchor="ctr">
            <a:normAutofit/>
          </a:bodyPr>
          <a:lstStyle/>
          <a:p>
            <a:pPr algn="l"/>
            <a:r>
              <a:rPr lang="en-US" sz="5400" b="1"/>
              <a:t>Predicting Timely Response To Consumer Complaints</a:t>
            </a:r>
            <a:br>
              <a:rPr lang="en-US" sz="5400" b="1"/>
            </a:br>
            <a:endParaRPr lang="en-US" sz="5400"/>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A534E60-4736-E01A-7E57-5D6C4B5190D5}"/>
              </a:ext>
            </a:extLst>
          </p:cNvPr>
          <p:cNvSpPr>
            <a:spLocks noGrp="1"/>
          </p:cNvSpPr>
          <p:nvPr>
            <p:ph type="subTitle" idx="1"/>
          </p:nvPr>
        </p:nvSpPr>
        <p:spPr>
          <a:xfrm>
            <a:off x="1043075" y="1060110"/>
            <a:ext cx="2540787" cy="4737780"/>
          </a:xfrm>
        </p:spPr>
        <p:txBody>
          <a:bodyPr anchor="ctr">
            <a:normAutofit/>
          </a:bodyPr>
          <a:lstStyle/>
          <a:p>
            <a:pPr algn="l"/>
            <a:r>
              <a:rPr lang="en-US">
                <a:solidFill>
                  <a:schemeClr val="bg2"/>
                </a:solidFill>
              </a:rPr>
              <a:t>Springboard</a:t>
            </a:r>
          </a:p>
          <a:p>
            <a:pPr algn="l"/>
            <a:r>
              <a:rPr lang="en-US">
                <a:solidFill>
                  <a:schemeClr val="bg2"/>
                </a:solidFill>
              </a:rPr>
              <a:t>John Wu</a:t>
            </a:r>
          </a:p>
        </p:txBody>
      </p:sp>
    </p:spTree>
    <p:extLst>
      <p:ext uri="{BB962C8B-B14F-4D97-AF65-F5344CB8AC3E}">
        <p14:creationId xmlns:p14="http://schemas.microsoft.com/office/powerpoint/2010/main" val="17701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8B987-A31B-FEB5-7DC9-D60DCA1F0136}"/>
              </a:ext>
            </a:extLst>
          </p:cNvPr>
          <p:cNvSpPr>
            <a:spLocks noGrp="1"/>
          </p:cNvSpPr>
          <p:nvPr>
            <p:ph type="title"/>
          </p:nvPr>
        </p:nvSpPr>
        <p:spPr>
          <a:xfrm>
            <a:off x="913795" y="609600"/>
            <a:ext cx="10353761" cy="1326321"/>
          </a:xfrm>
        </p:spPr>
        <p:txBody>
          <a:bodyPr>
            <a:normAutofit/>
          </a:bodyPr>
          <a:lstStyle/>
          <a:p>
            <a:r>
              <a:rPr lang="en-US" dirty="0"/>
              <a:t>Facts</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CBE280-99F1-5AE2-D164-97CC49EFF7EC}"/>
              </a:ext>
            </a:extLst>
          </p:cNvPr>
          <p:cNvSpPr>
            <a:spLocks noGrp="1"/>
          </p:cNvSpPr>
          <p:nvPr>
            <p:ph idx="1"/>
          </p:nvPr>
        </p:nvSpPr>
        <p:spPr>
          <a:xfrm>
            <a:off x="1466850" y="2463800"/>
            <a:ext cx="9247652" cy="3327400"/>
          </a:xfrm>
        </p:spPr>
        <p:txBody>
          <a:bodyPr>
            <a:normAutofit/>
          </a:bodyPr>
          <a:lstStyle/>
          <a:p>
            <a:r>
              <a:rPr lang="en-US" dirty="0"/>
              <a:t>328213 entries</a:t>
            </a:r>
          </a:p>
          <a:p>
            <a:pPr lvl="1"/>
            <a:r>
              <a:rPr lang="en-US" dirty="0"/>
              <a:t>6 features (down to 4 features). 5 categorical, 1 text.</a:t>
            </a:r>
          </a:p>
          <a:p>
            <a:pPr lvl="1"/>
            <a:r>
              <a:rPr lang="en-US" dirty="0"/>
              <a:t>Label is timely response</a:t>
            </a:r>
          </a:p>
          <a:p>
            <a:r>
              <a:rPr lang="en-US" dirty="0"/>
              <a:t>Timely response rates are 325534 Yes vs 2679 No. </a:t>
            </a:r>
          </a:p>
        </p:txBody>
      </p:sp>
    </p:spTree>
    <p:extLst>
      <p:ext uri="{BB962C8B-B14F-4D97-AF65-F5344CB8AC3E}">
        <p14:creationId xmlns:p14="http://schemas.microsoft.com/office/powerpoint/2010/main" val="75542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59CEF83-3B17-8B80-3DF6-94AEEA93BCD1}"/>
                  </a:ext>
                </a:extLst>
              </p:cNvPr>
              <p:cNvSpPr>
                <a:spLocks noGrp="1"/>
              </p:cNvSpPr>
              <p:nvPr>
                <p:ph type="title"/>
              </p:nvPr>
            </p:nvSpPr>
            <p:spPr>
              <a:xfrm>
                <a:off x="7908392" y="733425"/>
                <a:ext cx="3583953" cy="3500246"/>
              </a:xfrm>
            </p:spPr>
            <p:txBody>
              <a:bodyPr vert="horz" lIns="91440" tIns="45720" rIns="91440" bIns="45720" rtlCol="0" anchor="b">
                <a:normAutofit/>
              </a:bodyPr>
              <a:lstStyle/>
              <a:p>
                <a:pPr algn="l"/>
                <a14:m>
                  <m:oMath xmlns:m="http://schemas.openxmlformats.org/officeDocument/2006/math">
                    <m:sSup>
                      <m:sSupPr>
                        <m:ctrlPr>
                          <a:rPr lang="en-US" sz="3200" i="1">
                            <a:latin typeface="Cambria Math" panose="02040503050406030204" pitchFamily="18" charset="0"/>
                          </a:rPr>
                        </m:ctrlPr>
                      </m:sSupPr>
                      <m:e>
                        <m:r>
                          <a:rPr lang="en-US" sz="3200">
                            <a:latin typeface="Cambria Math" panose="02040503050406030204" pitchFamily="18" charset="0"/>
                          </a:rPr>
                          <m:t>𝝌</m:t>
                        </m:r>
                      </m:e>
                      <m:sup>
                        <m:r>
                          <a:rPr lang="en-US" sz="3200">
                            <a:latin typeface="Cambria Math" panose="02040503050406030204" pitchFamily="18" charset="0"/>
                          </a:rPr>
                          <m:t>𝟐</m:t>
                        </m:r>
                      </m:sup>
                    </m:sSup>
                  </m:oMath>
                </a14:m>
                <a:r>
                  <a:rPr lang="en-US" sz="3200" dirty="0"/>
                  <a:t>-Analysis of Categorical Variables</a:t>
                </a:r>
              </a:p>
            </p:txBody>
          </p:sp>
        </mc:Choice>
        <mc:Fallback xmlns="">
          <p:sp>
            <p:nvSpPr>
              <p:cNvPr id="2" name="Title 1">
                <a:extLst>
                  <a:ext uri="{FF2B5EF4-FFF2-40B4-BE49-F238E27FC236}">
                    <a16:creationId xmlns:a16="http://schemas.microsoft.com/office/drawing/2014/main" id="{359CEF83-3B17-8B80-3DF6-94AEEA93BCD1}"/>
                  </a:ext>
                </a:extLst>
              </p:cNvPr>
              <p:cNvSpPr>
                <a:spLocks noGrp="1" noRot="1" noChangeAspect="1" noMove="1" noResize="1" noEditPoints="1" noAdjustHandles="1" noChangeArrowheads="1" noChangeShapeType="1" noTextEdit="1"/>
              </p:cNvSpPr>
              <p:nvPr>
                <p:ph type="title"/>
              </p:nvPr>
            </p:nvSpPr>
            <p:spPr>
              <a:xfrm>
                <a:off x="7908392" y="733425"/>
                <a:ext cx="3583953" cy="3500246"/>
              </a:xfrm>
              <a:blipFill>
                <a:blip r:embed="rId4"/>
                <a:stretch>
                  <a:fillRect l="-4422" r="-2551" b="-7317"/>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E4678CAD-B4A1-B5BA-FB2E-7F72B7747BB2}"/>
              </a:ext>
            </a:extLst>
          </p:cNvPr>
          <p:cNvPicPr>
            <a:picLocks noGrp="1" noChangeAspect="1"/>
          </p:cNvPicPr>
          <p:nvPr>
            <p:ph idx="1"/>
          </p:nvPr>
        </p:nvPicPr>
        <p:blipFill>
          <a:blip r:embed="rId5"/>
          <a:stretch>
            <a:fillRect/>
          </a:stretch>
        </p:blipFill>
        <p:spPr>
          <a:xfrm>
            <a:off x="1164613" y="1830206"/>
            <a:ext cx="5895257" cy="3227950"/>
          </a:xfrm>
          <a:prstGeom prst="rect">
            <a:avLst/>
          </a:prstGeom>
        </p:spPr>
      </p:pic>
    </p:spTree>
    <p:extLst>
      <p:ext uri="{BB962C8B-B14F-4D97-AF65-F5344CB8AC3E}">
        <p14:creationId xmlns:p14="http://schemas.microsoft.com/office/powerpoint/2010/main" val="181610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82BB-8D53-A3B7-365B-7FBB282AFD36}"/>
              </a:ext>
            </a:extLst>
          </p:cNvPr>
          <p:cNvSpPr>
            <a:spLocks noGrp="1"/>
          </p:cNvSpPr>
          <p:nvPr>
            <p:ph type="ctrTitle"/>
          </p:nvPr>
        </p:nvSpPr>
        <p:spPr>
          <a:xfrm>
            <a:off x="913794" y="643467"/>
            <a:ext cx="9600217" cy="3585834"/>
          </a:xfrm>
        </p:spPr>
        <p:txBody>
          <a:bodyPr>
            <a:normAutofit/>
          </a:bodyPr>
          <a:lstStyle/>
          <a:p>
            <a:pPr algn="l"/>
            <a:r>
              <a:rPr lang="en-US" sz="7200" dirty="0"/>
              <a:t>Preprocessing</a:t>
            </a:r>
          </a:p>
        </p:txBody>
      </p:sp>
    </p:spTree>
    <p:extLst>
      <p:ext uri="{BB962C8B-B14F-4D97-AF65-F5344CB8AC3E}">
        <p14:creationId xmlns:p14="http://schemas.microsoft.com/office/powerpoint/2010/main" val="250916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9162E-7026-6464-5974-5FC404C69BCE}"/>
              </a:ext>
            </a:extLst>
          </p:cNvPr>
          <p:cNvSpPr>
            <a:spLocks noGrp="1"/>
          </p:cNvSpPr>
          <p:nvPr>
            <p:ph type="title"/>
          </p:nvPr>
        </p:nvSpPr>
        <p:spPr>
          <a:xfrm>
            <a:off x="913796" y="927100"/>
            <a:ext cx="3418766" cy="4616450"/>
          </a:xfrm>
        </p:spPr>
        <p:txBody>
          <a:bodyPr>
            <a:normAutofit/>
          </a:bodyPr>
          <a:lstStyle/>
          <a:p>
            <a:r>
              <a:rPr lang="en-US" dirty="0"/>
              <a:t>Methods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9328E0-204F-49F4-E57E-F1AD9C415E28}"/>
              </a:ext>
            </a:extLst>
          </p:cNvPr>
          <p:cNvSpPr>
            <a:spLocks noGrp="1"/>
          </p:cNvSpPr>
          <p:nvPr>
            <p:ph idx="1"/>
          </p:nvPr>
        </p:nvSpPr>
        <p:spPr>
          <a:xfrm>
            <a:off x="4976029" y="971549"/>
            <a:ext cx="6291528" cy="4616450"/>
          </a:xfrm>
        </p:spPr>
        <p:txBody>
          <a:bodyPr anchor="ctr">
            <a:normAutofit/>
          </a:bodyPr>
          <a:lstStyle/>
          <a:p>
            <a:pPr marL="342900" marR="0" lvl="0" indent="-342900">
              <a:spcBef>
                <a:spcPts val="0"/>
              </a:spcBef>
              <a:spcAft>
                <a:spcPts val="0"/>
              </a:spcAft>
              <a:buFont typeface="Symbol" panose="05050102010706020507" pitchFamily="18"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'Consumer complaint narrative': Remove redacted text and handle dates. Then apply TF-IDF Vectorization.</a:t>
            </a:r>
          </a:p>
          <a:p>
            <a:pPr marL="342900" marR="0" lvl="0" indent="-342900">
              <a:spcBef>
                <a:spcPts val="0"/>
              </a:spcBef>
              <a:spcAft>
                <a:spcPts val="0"/>
              </a:spcAft>
              <a:buFont typeface="Symbol" panose="05050102010706020507" pitchFamily="18"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'Company', 'Product', 'Sub-product': Replace the 4 null rows of ‘Sub-product’ with placeholder text. Then use ordinal encoding for these categorical variables.</a:t>
            </a:r>
          </a:p>
          <a:p>
            <a:pPr marL="342900" marR="0" lvl="0" indent="-342900">
              <a:spcBef>
                <a:spcPts val="0"/>
              </a:spcBef>
              <a:spcAft>
                <a:spcPts val="800"/>
              </a:spcAft>
              <a:buFont typeface="Symbol" panose="05050102010706020507" pitchFamily="18"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'Timely response?': Replace “Yes” with 1 and “No” with 0.</a:t>
            </a:r>
          </a:p>
          <a:p>
            <a:pPr marL="0" indent="0">
              <a:buNone/>
            </a:pPr>
            <a:endParaRPr lang="en-US" dirty="0"/>
          </a:p>
        </p:txBody>
      </p:sp>
    </p:spTree>
    <p:extLst>
      <p:ext uri="{BB962C8B-B14F-4D97-AF65-F5344CB8AC3E}">
        <p14:creationId xmlns:p14="http://schemas.microsoft.com/office/powerpoint/2010/main" val="333487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AFC61-AAD3-42AF-2709-405254F79BBC}"/>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Modeling</a:t>
            </a:r>
          </a:p>
        </p:txBody>
      </p:sp>
    </p:spTree>
    <p:extLst>
      <p:ext uri="{BB962C8B-B14F-4D97-AF65-F5344CB8AC3E}">
        <p14:creationId xmlns:p14="http://schemas.microsoft.com/office/powerpoint/2010/main" val="164854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596D-EDB9-FB90-F613-A452C9619464}"/>
              </a:ext>
            </a:extLst>
          </p:cNvPr>
          <p:cNvSpPr>
            <a:spLocks noGrp="1"/>
          </p:cNvSpPr>
          <p:nvPr>
            <p:ph type="title"/>
          </p:nvPr>
        </p:nvSpPr>
        <p:spPr>
          <a:xfrm>
            <a:off x="913795" y="609600"/>
            <a:ext cx="10353761" cy="1326321"/>
          </a:xfrm>
        </p:spPr>
        <p:txBody>
          <a:bodyPr>
            <a:normAutofit/>
          </a:bodyPr>
          <a:lstStyle/>
          <a:p>
            <a:r>
              <a:rPr lang="en-US" dirty="0"/>
              <a:t>Initial Models</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1F4A77D-1666-E3D7-A1EF-2700D01C92D7}"/>
              </a:ext>
            </a:extLst>
          </p:cNvPr>
          <p:cNvGraphicFramePr>
            <a:graphicFrameLocks noGrp="1"/>
          </p:cNvGraphicFramePr>
          <p:nvPr>
            <p:ph idx="1"/>
            <p:extLst>
              <p:ext uri="{D42A27DB-BD31-4B8C-83A1-F6EECF244321}">
                <p14:modId xmlns:p14="http://schemas.microsoft.com/office/powerpoint/2010/main" val="3689622154"/>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726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2ADCE7A-5E56-4C8E-B245-E2EEDA79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62538-458E-4112-AF87-4E7AC60E4EE4}"/>
              </a:ext>
            </a:extLst>
          </p:cNvPr>
          <p:cNvSpPr>
            <a:spLocks noGrp="1"/>
          </p:cNvSpPr>
          <p:nvPr>
            <p:ph type="title"/>
          </p:nvPr>
        </p:nvSpPr>
        <p:spPr>
          <a:xfrm>
            <a:off x="657225" y="4537711"/>
            <a:ext cx="10844965" cy="1062990"/>
          </a:xfrm>
        </p:spPr>
        <p:txBody>
          <a:bodyPr vert="horz" lIns="91440" tIns="45720" rIns="91440" bIns="45720" rtlCol="0" anchor="b">
            <a:normAutofit/>
          </a:bodyPr>
          <a:lstStyle/>
          <a:p>
            <a:r>
              <a:rPr lang="en-US" sz="4000" dirty="0">
                <a:solidFill>
                  <a:srgbClr val="FFFFFF"/>
                </a:solidFill>
              </a:rPr>
              <a:t>balanced weight class  Models</a:t>
            </a:r>
          </a:p>
        </p:txBody>
      </p:sp>
      <p:sp>
        <p:nvSpPr>
          <p:cNvPr id="11" name="Rectangle 10">
            <a:extLst>
              <a:ext uri="{FF2B5EF4-FFF2-40B4-BE49-F238E27FC236}">
                <a16:creationId xmlns:a16="http://schemas.microsoft.com/office/drawing/2014/main" id="{027A2F77-6BCE-423F-9C06-5D6A1FFE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web page&#10;&#10;Description automatically generated">
            <a:extLst>
              <a:ext uri="{FF2B5EF4-FFF2-40B4-BE49-F238E27FC236}">
                <a16:creationId xmlns:a16="http://schemas.microsoft.com/office/drawing/2014/main" id="{AA7A1866-368C-4A4E-C653-B50FBF6C9239}"/>
              </a:ext>
            </a:extLst>
          </p:cNvPr>
          <p:cNvPicPr>
            <a:picLocks noGrp="1" noChangeAspect="1"/>
          </p:cNvPicPr>
          <p:nvPr>
            <p:ph idx="1"/>
          </p:nvPr>
        </p:nvPicPr>
        <p:blipFill>
          <a:blip r:embed="rId3"/>
          <a:stretch>
            <a:fillRect/>
          </a:stretch>
        </p:blipFill>
        <p:spPr>
          <a:xfrm>
            <a:off x="1833652" y="1103182"/>
            <a:ext cx="8505646" cy="2651386"/>
          </a:xfrm>
          <a:prstGeom prst="rect">
            <a:avLst/>
          </a:prstGeom>
        </p:spPr>
      </p:pic>
      <p:sp>
        <p:nvSpPr>
          <p:cNvPr id="13" name="Rectangle 12">
            <a:extLst>
              <a:ext uri="{FF2B5EF4-FFF2-40B4-BE49-F238E27FC236}">
                <a16:creationId xmlns:a16="http://schemas.microsoft.com/office/drawing/2014/main" id="{20CB201F-BC0A-4D22-B7C7-230F82F61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89109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CE4-1CB1-A768-C113-ADD26FD3771D}"/>
              </a:ext>
            </a:extLst>
          </p:cNvPr>
          <p:cNvSpPr>
            <a:spLocks noGrp="1"/>
          </p:cNvSpPr>
          <p:nvPr>
            <p:ph type="title"/>
          </p:nvPr>
        </p:nvSpPr>
        <p:spPr>
          <a:xfrm>
            <a:off x="752475" y="609600"/>
            <a:ext cx="3643150" cy="5603310"/>
          </a:xfrm>
        </p:spPr>
        <p:txBody>
          <a:bodyPr>
            <a:normAutofit/>
          </a:bodyPr>
          <a:lstStyle/>
          <a:p>
            <a:r>
              <a:rPr lang="en-US" sz="2400"/>
              <a:t>Recommendations</a:t>
            </a:r>
          </a:p>
        </p:txBody>
      </p:sp>
      <p:graphicFrame>
        <p:nvGraphicFramePr>
          <p:cNvPr id="5" name="Content Placeholder 2">
            <a:extLst>
              <a:ext uri="{FF2B5EF4-FFF2-40B4-BE49-F238E27FC236}">
                <a16:creationId xmlns:a16="http://schemas.microsoft.com/office/drawing/2014/main" id="{76E4235B-7DC9-0A2A-DEB0-52D84361D36B}"/>
              </a:ext>
            </a:extLst>
          </p:cNvPr>
          <p:cNvGraphicFramePr>
            <a:graphicFrameLocks noGrp="1"/>
          </p:cNvGraphicFramePr>
          <p:nvPr>
            <p:ph idx="1"/>
            <p:extLst>
              <p:ext uri="{D42A27DB-BD31-4B8C-83A1-F6EECF244321}">
                <p14:modId xmlns:p14="http://schemas.microsoft.com/office/powerpoint/2010/main" val="226459498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3137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9" name="Picture 8" descr="Stock numbers on a digital display">
            <a:extLst>
              <a:ext uri="{FF2B5EF4-FFF2-40B4-BE49-F238E27FC236}">
                <a16:creationId xmlns:a16="http://schemas.microsoft.com/office/drawing/2014/main" id="{23DE3136-92EF-AD61-765A-D4DA5CE30C10}"/>
              </a:ext>
            </a:extLst>
          </p:cNvPr>
          <p:cNvPicPr>
            <a:picLocks noChangeAspect="1"/>
          </p:cNvPicPr>
          <p:nvPr/>
        </p:nvPicPr>
        <p:blipFill>
          <a:blip r:embed="rId4">
            <a:alphaModFix amt="20000"/>
            <a:grayscl/>
          </a:blip>
          <a:srcRect b="3462"/>
          <a:stretch/>
        </p:blipFill>
        <p:spPr>
          <a:xfrm>
            <a:off x="20" y="2030"/>
            <a:ext cx="12191980" cy="6855970"/>
          </a:xfrm>
          <a:prstGeom prst="rect">
            <a:avLst/>
          </a:prstGeom>
        </p:spPr>
      </p:pic>
      <p:sp>
        <p:nvSpPr>
          <p:cNvPr id="12" name="Rectangle 11">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5"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2E1E1C51-6454-3C59-2D8C-6799959C907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dirty="0"/>
              <a:t>Next Steps</a:t>
            </a:r>
          </a:p>
        </p:txBody>
      </p:sp>
      <p:sp>
        <p:nvSpPr>
          <p:cNvPr id="6" name="TextBox 5">
            <a:extLst>
              <a:ext uri="{FF2B5EF4-FFF2-40B4-BE49-F238E27FC236}">
                <a16:creationId xmlns:a16="http://schemas.microsoft.com/office/drawing/2014/main" id="{CC1C3153-4557-9A5F-0D55-7F31023600D4}"/>
              </a:ext>
            </a:extLst>
          </p:cNvPr>
          <p:cNvSpPr txBox="1"/>
          <p:nvPr/>
        </p:nvSpPr>
        <p:spPr>
          <a:xfrm>
            <a:off x="913795" y="2096064"/>
            <a:ext cx="10353762" cy="3695136"/>
          </a:xfrm>
          <a:prstGeom prst="rect">
            <a:avLst/>
          </a:prstGeom>
        </p:spPr>
        <p:txBody>
          <a:bodyPr vert="horz" lIns="91440" tIns="45720" rIns="91440" bIns="45720" rtlCol="0">
            <a:normAutofit/>
          </a:bodyPr>
          <a:lstStyle/>
          <a:p>
            <a:pPr marL="285750"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Specific Language Indicators</a:t>
            </a:r>
          </a:p>
          <a:p>
            <a:pPr marL="285750"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Larger Date Range</a:t>
            </a:r>
          </a:p>
          <a:p>
            <a:pPr marL="285750"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Complaints without narratives</a:t>
            </a:r>
          </a:p>
          <a:p>
            <a:pPr marL="285750"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Other datasets</a:t>
            </a:r>
          </a:p>
        </p:txBody>
      </p:sp>
    </p:spTree>
    <p:extLst>
      <p:ext uri="{BB962C8B-B14F-4D97-AF65-F5344CB8AC3E}">
        <p14:creationId xmlns:p14="http://schemas.microsoft.com/office/powerpoint/2010/main" val="106308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1CE91-0ACF-E384-AE59-8C508FC704DB}"/>
              </a:ext>
            </a:extLst>
          </p:cNvPr>
          <p:cNvSpPr>
            <a:spLocks noGrp="1"/>
          </p:cNvSpPr>
          <p:nvPr>
            <p:ph type="ctrTitle"/>
          </p:nvPr>
        </p:nvSpPr>
        <p:spPr>
          <a:xfrm>
            <a:off x="913794" y="643467"/>
            <a:ext cx="9600217" cy="3585834"/>
          </a:xfrm>
        </p:spPr>
        <p:txBody>
          <a:bodyPr>
            <a:normAutofit/>
          </a:bodyPr>
          <a:lstStyle/>
          <a:p>
            <a:pPr algn="l"/>
            <a:r>
              <a:rPr lang="en-US" sz="7200"/>
              <a:t>Background</a:t>
            </a:r>
          </a:p>
        </p:txBody>
      </p:sp>
      <p:sp>
        <p:nvSpPr>
          <p:cNvPr id="3" name="Subtitle 2">
            <a:extLst>
              <a:ext uri="{FF2B5EF4-FFF2-40B4-BE49-F238E27FC236}">
                <a16:creationId xmlns:a16="http://schemas.microsoft.com/office/drawing/2014/main" id="{4875D3ED-3996-468E-F335-213E18A63AF8}"/>
              </a:ext>
            </a:extLst>
          </p:cNvPr>
          <p:cNvSpPr>
            <a:spLocks noGrp="1"/>
          </p:cNvSpPr>
          <p:nvPr>
            <p:ph type="subTitle" idx="1"/>
          </p:nvPr>
        </p:nvSpPr>
        <p:spPr>
          <a:xfrm>
            <a:off x="913794" y="4872767"/>
            <a:ext cx="9600217" cy="1424165"/>
          </a:xfrm>
        </p:spPr>
        <p:txBody>
          <a:bodyPr>
            <a:normAutofit/>
          </a:bodyPr>
          <a:lstStyle/>
          <a:p>
            <a:pPr algn="l"/>
            <a:r>
              <a:rPr lang="en-US" sz="3200"/>
              <a:t>CFPB</a:t>
            </a:r>
          </a:p>
        </p:txBody>
      </p:sp>
    </p:spTree>
    <p:extLst>
      <p:ext uri="{BB962C8B-B14F-4D97-AF65-F5344CB8AC3E}">
        <p14:creationId xmlns:p14="http://schemas.microsoft.com/office/powerpoint/2010/main" val="17676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E3732-508E-3D8F-FD19-D5E8738065A8}"/>
              </a:ext>
            </a:extLst>
          </p:cNvPr>
          <p:cNvSpPr>
            <a:spLocks noGrp="1"/>
          </p:cNvSpPr>
          <p:nvPr>
            <p:ph idx="1"/>
          </p:nvPr>
        </p:nvSpPr>
        <p:spPr>
          <a:xfrm>
            <a:off x="913795" y="365760"/>
            <a:ext cx="10353762" cy="1627632"/>
          </a:xfrm>
        </p:spPr>
        <p:txBody>
          <a:bodyPr>
            <a:normAutofit/>
          </a:bodyPr>
          <a:lstStyle/>
          <a:p>
            <a:pPr marL="0" indent="0">
              <a:buNone/>
            </a:pPr>
            <a:r>
              <a:rPr lang="en-US" sz="2800" dirty="0"/>
              <a:t>The Consumer Financial Protection Bureau (CFPB) is an independent agency of the United States government responsible for consumer protection in the financial sector. </a:t>
            </a:r>
          </a:p>
          <a:p>
            <a:pPr marL="0" indent="0">
              <a:buNone/>
            </a:pPr>
            <a:endParaRPr lang="en-US" dirty="0"/>
          </a:p>
        </p:txBody>
      </p:sp>
      <p:sp>
        <p:nvSpPr>
          <p:cNvPr id="6" name="TextBox 5">
            <a:extLst>
              <a:ext uri="{FF2B5EF4-FFF2-40B4-BE49-F238E27FC236}">
                <a16:creationId xmlns:a16="http://schemas.microsoft.com/office/drawing/2014/main" id="{ED408141-0DCE-9D6A-C148-4D044A845B59}"/>
              </a:ext>
            </a:extLst>
          </p:cNvPr>
          <p:cNvSpPr txBox="1"/>
          <p:nvPr/>
        </p:nvSpPr>
        <p:spPr>
          <a:xfrm>
            <a:off x="913795" y="2517580"/>
            <a:ext cx="10189634" cy="353943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“The Consumer Financial Protection Bureau is a 21st century agency that implements and enforces Federal consumer financial law and ensures that markets for consumer financial products are fair, transparent, and competitive…. We aim to make consumer financial markets work for consumers, responsible providers, and the overall economy.” </a:t>
            </a:r>
            <a:r>
              <a:rPr lang="en-US" sz="2800" dirty="0"/>
              <a:t>- consumerfinance.gov</a:t>
            </a:r>
          </a:p>
          <a:p>
            <a:endParaRPr lang="en-US" sz="2800" dirty="0"/>
          </a:p>
        </p:txBody>
      </p:sp>
    </p:spTree>
    <p:extLst>
      <p:ext uri="{BB962C8B-B14F-4D97-AF65-F5344CB8AC3E}">
        <p14:creationId xmlns:p14="http://schemas.microsoft.com/office/powerpoint/2010/main" val="35454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7558-AD0A-42A4-FC70-2FFFC845E7F7}"/>
              </a:ext>
            </a:extLst>
          </p:cNvPr>
          <p:cNvSpPr>
            <a:spLocks noGrp="1"/>
          </p:cNvSpPr>
          <p:nvPr>
            <p:ph type="title"/>
          </p:nvPr>
        </p:nvSpPr>
        <p:spPr/>
        <p:txBody>
          <a:bodyPr/>
          <a:lstStyle/>
          <a:p>
            <a:r>
              <a:rPr lang="en-US" dirty="0"/>
              <a:t>Complaint Filing Process</a:t>
            </a:r>
          </a:p>
        </p:txBody>
      </p:sp>
      <p:sp>
        <p:nvSpPr>
          <p:cNvPr id="3" name="Content Placeholder 2">
            <a:extLst>
              <a:ext uri="{FF2B5EF4-FFF2-40B4-BE49-F238E27FC236}">
                <a16:creationId xmlns:a16="http://schemas.microsoft.com/office/drawing/2014/main" id="{90EB6F3F-BD3F-6B20-FEB5-CB61CD012C74}"/>
              </a:ext>
            </a:extLst>
          </p:cNvPr>
          <p:cNvSpPr>
            <a:spLocks noGrp="1"/>
          </p:cNvSpPr>
          <p:nvPr>
            <p:ph idx="1"/>
          </p:nvPr>
        </p:nvSpPr>
        <p:spPr/>
        <p:txBody>
          <a:bodyPr/>
          <a:lstStyle/>
          <a:p>
            <a:pPr marL="457200" indent="-457200">
              <a:buFont typeface="+mj-lt"/>
              <a:buAutoNum type="arabicPeriod"/>
            </a:pPr>
            <a:r>
              <a:rPr lang="en-US" dirty="0"/>
              <a:t>Complaint submitted</a:t>
            </a:r>
          </a:p>
          <a:p>
            <a:pPr marL="457200" indent="-457200">
              <a:buFont typeface="+mj-lt"/>
              <a:buAutoNum type="arabicPeriod"/>
            </a:pPr>
            <a:r>
              <a:rPr lang="en-US" dirty="0"/>
              <a:t>Route</a:t>
            </a:r>
          </a:p>
          <a:p>
            <a:pPr marL="457200" indent="-457200">
              <a:buFont typeface="+mj-lt"/>
              <a:buAutoNum type="arabicPeriod"/>
            </a:pPr>
            <a:r>
              <a:rPr lang="en-US" dirty="0"/>
              <a:t>Company Response</a:t>
            </a:r>
          </a:p>
          <a:p>
            <a:pPr marL="457200" indent="-457200">
              <a:buFont typeface="+mj-lt"/>
              <a:buAutoNum type="arabicPeriod"/>
            </a:pPr>
            <a:r>
              <a:rPr lang="en-US" dirty="0"/>
              <a:t>Complaint published</a:t>
            </a:r>
          </a:p>
          <a:p>
            <a:pPr marL="457200" indent="-457200">
              <a:buFont typeface="+mj-lt"/>
              <a:buAutoNum type="arabicPeriod"/>
            </a:pPr>
            <a:r>
              <a:rPr lang="en-US" dirty="0"/>
              <a:t>Consumer review</a:t>
            </a:r>
          </a:p>
        </p:txBody>
      </p:sp>
    </p:spTree>
    <p:extLst>
      <p:ext uri="{BB962C8B-B14F-4D97-AF65-F5344CB8AC3E}">
        <p14:creationId xmlns:p14="http://schemas.microsoft.com/office/powerpoint/2010/main" val="274176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D8003-9F99-DB3F-789C-A5100E0F47A9}"/>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Dataset</a:t>
            </a:r>
          </a:p>
        </p:txBody>
      </p:sp>
      <p:sp>
        <p:nvSpPr>
          <p:cNvPr id="3" name="Text Placeholder 2">
            <a:extLst>
              <a:ext uri="{FF2B5EF4-FFF2-40B4-BE49-F238E27FC236}">
                <a16:creationId xmlns:a16="http://schemas.microsoft.com/office/drawing/2014/main" id="{A36A8ED6-5477-E2EB-F098-C51479484A67}"/>
              </a:ext>
            </a:extLst>
          </p:cNvPr>
          <p:cNvSpPr>
            <a:spLocks noGrp="1"/>
          </p:cNvSpPr>
          <p:nvPr>
            <p:ph type="body" idx="1"/>
          </p:nvPr>
        </p:nvSpPr>
        <p:spPr>
          <a:xfrm>
            <a:off x="913794" y="4872767"/>
            <a:ext cx="9600217" cy="1424165"/>
          </a:xfrm>
        </p:spPr>
        <p:txBody>
          <a:bodyPr vert="horz" lIns="91440" tIns="45720" rIns="91440" bIns="45720" rtlCol="0">
            <a:normAutofit/>
          </a:bodyPr>
          <a:lstStyle/>
          <a:p>
            <a:pPr algn="l"/>
            <a:r>
              <a:rPr lang="en-US" sz="3200">
                <a:solidFill>
                  <a:schemeClr val="tx1"/>
                </a:solidFill>
              </a:rPr>
              <a:t>Consumer Complaint Database</a:t>
            </a:r>
          </a:p>
        </p:txBody>
      </p:sp>
    </p:spTree>
    <p:extLst>
      <p:ext uri="{BB962C8B-B14F-4D97-AF65-F5344CB8AC3E}">
        <p14:creationId xmlns:p14="http://schemas.microsoft.com/office/powerpoint/2010/main" val="347429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A5921-BFB4-91D4-FD17-2C741CFBD5E0}"/>
              </a:ext>
            </a:extLst>
          </p:cNvPr>
          <p:cNvSpPr>
            <a:spLocks noGrp="1"/>
          </p:cNvSpPr>
          <p:nvPr>
            <p:ph type="title"/>
          </p:nvPr>
        </p:nvSpPr>
        <p:spPr>
          <a:xfrm>
            <a:off x="913795" y="609600"/>
            <a:ext cx="10353761" cy="1326321"/>
          </a:xfrm>
        </p:spPr>
        <p:txBody>
          <a:bodyPr>
            <a:normAutofit/>
          </a:bodyPr>
          <a:lstStyle/>
          <a:p>
            <a:r>
              <a:rPr lang="en-US" b="1"/>
              <a:t>Consumer Complaint Database </a:t>
            </a:r>
            <a:br>
              <a:rPr lang="en-US" b="1"/>
            </a:br>
            <a:endParaRPr lang="en-US" dirty="0"/>
          </a:p>
        </p:txBody>
      </p:sp>
      <p:sp>
        <p:nvSpPr>
          <p:cNvPr id="13" name="Rectangle 12">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FD25A0-9EAC-D2C6-683C-99C455F3D74B}"/>
              </a:ext>
            </a:extLst>
          </p:cNvPr>
          <p:cNvSpPr>
            <a:spLocks noGrp="1"/>
          </p:cNvSpPr>
          <p:nvPr>
            <p:ph idx="1"/>
          </p:nvPr>
        </p:nvSpPr>
        <p:spPr>
          <a:xfrm>
            <a:off x="1466850" y="2463800"/>
            <a:ext cx="9247652" cy="3327400"/>
          </a:xfrm>
        </p:spPr>
        <p:txBody>
          <a:bodyPr>
            <a:normAutofit/>
          </a:bodyPr>
          <a:lstStyle/>
          <a:p>
            <a:pPr marL="0" indent="0">
              <a:buNone/>
            </a:pPr>
            <a:r>
              <a:rPr lang="en-US"/>
              <a:t>Complaints that the CFPB sends to companies for response are published in the Consumer Complaint Database after the company responds, confirming a commercial relationship with the consumer, or after 15 days, whichever comes first.</a:t>
            </a:r>
          </a:p>
        </p:txBody>
      </p:sp>
    </p:spTree>
    <p:extLst>
      <p:ext uri="{BB962C8B-B14F-4D97-AF65-F5344CB8AC3E}">
        <p14:creationId xmlns:p14="http://schemas.microsoft.com/office/powerpoint/2010/main" val="128712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BCFF32D-5FA7-1C09-BBE7-F5AEB3CF898C}"/>
              </a:ext>
            </a:extLst>
          </p:cNvPr>
          <p:cNvPicPr>
            <a:picLocks noChangeAspect="1"/>
          </p:cNvPicPr>
          <p:nvPr/>
        </p:nvPicPr>
        <p:blipFill>
          <a:blip r:embed="rId4"/>
          <a:stretch>
            <a:fillRect/>
          </a:stretch>
        </p:blipFill>
        <p:spPr>
          <a:xfrm>
            <a:off x="1985682" y="643466"/>
            <a:ext cx="8132945"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BB9FA02-951F-48CC-4831-CFEE4357B70E}"/>
                  </a:ext>
                </a:extLst>
              </p14:cNvPr>
              <p14:cNvContentPartPr/>
              <p14:nvPr/>
            </p14:nvContentPartPr>
            <p14:xfrm>
              <a:off x="2089785" y="1286985"/>
              <a:ext cx="493920" cy="19440"/>
            </p14:xfrm>
          </p:contentPart>
        </mc:Choice>
        <mc:Fallback xmlns="">
          <p:pic>
            <p:nvPicPr>
              <p:cNvPr id="5" name="Ink 4">
                <a:extLst>
                  <a:ext uri="{FF2B5EF4-FFF2-40B4-BE49-F238E27FC236}">
                    <a16:creationId xmlns:a16="http://schemas.microsoft.com/office/drawing/2014/main" id="{1BB9FA02-951F-48CC-4831-CFEE4357B70E}"/>
                  </a:ext>
                </a:extLst>
              </p:cNvPr>
              <p:cNvPicPr/>
              <p:nvPr/>
            </p:nvPicPr>
            <p:blipFill>
              <a:blip r:embed="rId6"/>
              <a:stretch>
                <a:fillRect/>
              </a:stretch>
            </p:blipFill>
            <p:spPr>
              <a:xfrm>
                <a:off x="2036145" y="1178985"/>
                <a:ext cx="601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BF06E08-085A-B44D-8F8D-ACC2834C23BD}"/>
                  </a:ext>
                </a:extLst>
              </p14:cNvPr>
              <p14:cNvContentPartPr/>
              <p14:nvPr/>
            </p14:nvContentPartPr>
            <p14:xfrm>
              <a:off x="2099145" y="1574985"/>
              <a:ext cx="726120" cy="20520"/>
            </p14:xfrm>
          </p:contentPart>
        </mc:Choice>
        <mc:Fallback xmlns="">
          <p:pic>
            <p:nvPicPr>
              <p:cNvPr id="6" name="Ink 5">
                <a:extLst>
                  <a:ext uri="{FF2B5EF4-FFF2-40B4-BE49-F238E27FC236}">
                    <a16:creationId xmlns:a16="http://schemas.microsoft.com/office/drawing/2014/main" id="{0BF06E08-085A-B44D-8F8D-ACC2834C23BD}"/>
                  </a:ext>
                </a:extLst>
              </p:cNvPr>
              <p:cNvPicPr/>
              <p:nvPr/>
            </p:nvPicPr>
            <p:blipFill>
              <a:blip r:embed="rId8"/>
              <a:stretch>
                <a:fillRect/>
              </a:stretch>
            </p:blipFill>
            <p:spPr>
              <a:xfrm>
                <a:off x="2045145" y="1467345"/>
                <a:ext cx="8337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38FA41B-8167-F4BF-4054-4F98CC178D71}"/>
                  </a:ext>
                </a:extLst>
              </p14:cNvPr>
              <p14:cNvContentPartPr/>
              <p14:nvPr/>
            </p14:nvContentPartPr>
            <p14:xfrm>
              <a:off x="2099145" y="2481105"/>
              <a:ext cx="1585440" cy="84240"/>
            </p14:xfrm>
          </p:contentPart>
        </mc:Choice>
        <mc:Fallback xmlns="">
          <p:pic>
            <p:nvPicPr>
              <p:cNvPr id="8" name="Ink 7">
                <a:extLst>
                  <a:ext uri="{FF2B5EF4-FFF2-40B4-BE49-F238E27FC236}">
                    <a16:creationId xmlns:a16="http://schemas.microsoft.com/office/drawing/2014/main" id="{D38FA41B-8167-F4BF-4054-4F98CC178D71}"/>
                  </a:ext>
                </a:extLst>
              </p:cNvPr>
              <p:cNvPicPr/>
              <p:nvPr/>
            </p:nvPicPr>
            <p:blipFill>
              <a:blip r:embed="rId10"/>
              <a:stretch>
                <a:fillRect/>
              </a:stretch>
            </p:blipFill>
            <p:spPr>
              <a:xfrm>
                <a:off x="2045145" y="2373465"/>
                <a:ext cx="16930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D8DBAC9-B3A6-708D-F6EF-39CD226D7116}"/>
                  </a:ext>
                </a:extLst>
              </p14:cNvPr>
              <p14:cNvContentPartPr/>
              <p14:nvPr/>
            </p14:nvContentPartPr>
            <p14:xfrm>
              <a:off x="2117865" y="3153225"/>
              <a:ext cx="466200" cy="47520"/>
            </p14:xfrm>
          </p:contentPart>
        </mc:Choice>
        <mc:Fallback xmlns="">
          <p:pic>
            <p:nvPicPr>
              <p:cNvPr id="10" name="Ink 9">
                <a:extLst>
                  <a:ext uri="{FF2B5EF4-FFF2-40B4-BE49-F238E27FC236}">
                    <a16:creationId xmlns:a16="http://schemas.microsoft.com/office/drawing/2014/main" id="{9D8DBAC9-B3A6-708D-F6EF-39CD226D7116}"/>
                  </a:ext>
                </a:extLst>
              </p:cNvPr>
              <p:cNvPicPr/>
              <p:nvPr/>
            </p:nvPicPr>
            <p:blipFill>
              <a:blip r:embed="rId12"/>
              <a:stretch>
                <a:fillRect/>
              </a:stretch>
            </p:blipFill>
            <p:spPr>
              <a:xfrm>
                <a:off x="2063865" y="3045585"/>
                <a:ext cx="5738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B055973-6BB3-4E7A-86D9-AAAF74313979}"/>
                  </a:ext>
                </a:extLst>
              </p14:cNvPr>
              <p14:cNvContentPartPr/>
              <p14:nvPr/>
            </p14:nvContentPartPr>
            <p14:xfrm>
              <a:off x="1929225" y="5336625"/>
              <a:ext cx="1271880" cy="301320"/>
            </p14:xfrm>
          </p:contentPart>
        </mc:Choice>
        <mc:Fallback xmlns="">
          <p:pic>
            <p:nvPicPr>
              <p:cNvPr id="11" name="Ink 10">
                <a:extLst>
                  <a:ext uri="{FF2B5EF4-FFF2-40B4-BE49-F238E27FC236}">
                    <a16:creationId xmlns:a16="http://schemas.microsoft.com/office/drawing/2014/main" id="{4B055973-6BB3-4E7A-86D9-AAAF74313979}"/>
                  </a:ext>
                </a:extLst>
              </p:cNvPr>
              <p:cNvPicPr/>
              <p:nvPr/>
            </p:nvPicPr>
            <p:blipFill>
              <a:blip r:embed="rId14"/>
              <a:stretch>
                <a:fillRect/>
              </a:stretch>
            </p:blipFill>
            <p:spPr>
              <a:xfrm>
                <a:off x="1920585" y="5327625"/>
                <a:ext cx="1289520" cy="318960"/>
              </a:xfrm>
              <a:prstGeom prst="rect">
                <a:avLst/>
              </a:prstGeom>
            </p:spPr>
          </p:pic>
        </mc:Fallback>
      </mc:AlternateContent>
    </p:spTree>
    <p:extLst>
      <p:ext uri="{BB962C8B-B14F-4D97-AF65-F5344CB8AC3E}">
        <p14:creationId xmlns:p14="http://schemas.microsoft.com/office/powerpoint/2010/main" val="425805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2275-AB20-828C-5A22-B9FAA22ED4BE}"/>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dirty="0"/>
              <a:t>Data Wrangling</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C5965571-41C4-7134-27F5-E838AD78B45C}"/>
              </a:ext>
            </a:extLst>
          </p:cNvPr>
          <p:cNvSpPr>
            <a:spLocks/>
          </p:cNvSpPr>
          <p:nvPr/>
        </p:nvSpPr>
        <p:spPr>
          <a:xfrm>
            <a:off x="1469475" y="2417232"/>
            <a:ext cx="4558486" cy="4064847"/>
          </a:xfrm>
          <a:prstGeom prst="rect">
            <a:avLst/>
          </a:prstGeom>
        </p:spPr>
        <p:txBody>
          <a:bodyPr/>
          <a:lstStyle/>
          <a:p>
            <a:pPr defTabSz="406908">
              <a:spcAft>
                <a:spcPts val="600"/>
              </a:spcAft>
            </a:pPr>
            <a:r>
              <a:rPr lang="en-US" sz="1602" kern="1200" dirty="0">
                <a:solidFill>
                  <a:schemeClr val="tx1"/>
                </a:solidFill>
                <a:latin typeface="+mn-lt"/>
                <a:ea typeface="+mn-ea"/>
                <a:cs typeface="+mn-cs"/>
              </a:rPr>
              <a:t>Columns irrelevant to timely response:</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'Date received’,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'Company public response’,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'State’,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'ZIP code’,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'Tags’,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'Consumer consent provided?’,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'Submitted via’,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'Date sent to company’,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'Company response to consumer’,</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'Consumer disputed?’, </a:t>
            </a:r>
          </a:p>
          <a:p>
            <a:pPr marL="285750" indent="-285750" defTabSz="406908">
              <a:spcAft>
                <a:spcPts val="600"/>
              </a:spcAft>
              <a:buFont typeface="Arial" panose="020B0604020202020204" pitchFamily="34" charset="0"/>
              <a:buChar char="•"/>
            </a:pPr>
            <a:r>
              <a:rPr lang="en-US" sz="1602" kern="1200" dirty="0">
                <a:solidFill>
                  <a:schemeClr val="tx1"/>
                </a:solidFill>
                <a:latin typeface="+mn-lt"/>
                <a:ea typeface="+mn-ea"/>
                <a:cs typeface="+mn-cs"/>
              </a:rPr>
              <a:t>'Complaint ID'</a:t>
            </a:r>
          </a:p>
          <a:p>
            <a:pPr lvl="1">
              <a:spcAft>
                <a:spcPts val="600"/>
              </a:spcAft>
            </a:pPr>
            <a:endParaRPr lang="en-US" dirty="0"/>
          </a:p>
        </p:txBody>
      </p:sp>
      <p:sp>
        <p:nvSpPr>
          <p:cNvPr id="4" name="Content Placeholder 3">
            <a:extLst>
              <a:ext uri="{FF2B5EF4-FFF2-40B4-BE49-F238E27FC236}">
                <a16:creationId xmlns:a16="http://schemas.microsoft.com/office/drawing/2014/main" id="{46974E58-2E12-C55A-92EA-653619C314F7}"/>
              </a:ext>
            </a:extLst>
          </p:cNvPr>
          <p:cNvSpPr>
            <a:spLocks/>
          </p:cNvSpPr>
          <p:nvPr/>
        </p:nvSpPr>
        <p:spPr>
          <a:xfrm>
            <a:off x="6165094" y="2417233"/>
            <a:ext cx="4547906" cy="3305820"/>
          </a:xfrm>
          <a:prstGeom prst="rect">
            <a:avLst/>
          </a:prstGeom>
        </p:spPr>
        <p:txBody>
          <a:bodyPr/>
          <a:lstStyle/>
          <a:p>
            <a:pPr defTabSz="406908">
              <a:spcAft>
                <a:spcPts val="600"/>
              </a:spcAft>
            </a:pPr>
            <a:r>
              <a:rPr lang="en-US" sz="1602" kern="1200">
                <a:solidFill>
                  <a:schemeClr val="tx1"/>
                </a:solidFill>
                <a:latin typeface="+mn-lt"/>
                <a:ea typeface="+mn-ea"/>
                <a:cs typeface="+mn-cs"/>
              </a:rPr>
              <a:t>Missing Data</a:t>
            </a:r>
          </a:p>
          <a:p>
            <a:pPr defTabSz="406908">
              <a:spcAft>
                <a:spcPts val="600"/>
              </a:spcAft>
            </a:pPr>
            <a:r>
              <a:rPr lang="en-US" sz="1602" kern="1200">
                <a:solidFill>
                  <a:schemeClr val="tx1"/>
                </a:solidFill>
                <a:latin typeface="Aptos" panose="020B0004020202020204" pitchFamily="34" charset="0"/>
                <a:ea typeface="+mn-ea"/>
                <a:cs typeface="Times New Roman" panose="02020603050405020304" pitchFamily="18" charset="0"/>
              </a:rPr>
              <a:t>‘Sub-product’ (4 rows)</a:t>
            </a:r>
          </a:p>
          <a:p>
            <a:pPr defTabSz="406908">
              <a:spcAft>
                <a:spcPts val="600"/>
              </a:spcAft>
            </a:pPr>
            <a:r>
              <a:rPr lang="en-US" sz="1602" kern="1200">
                <a:solidFill>
                  <a:schemeClr val="tx1"/>
                </a:solidFill>
                <a:latin typeface="Aptos" panose="020B0004020202020204" pitchFamily="34" charset="0"/>
                <a:ea typeface="+mn-ea"/>
                <a:cs typeface="Times New Roman" panose="02020603050405020304" pitchFamily="18" charset="0"/>
              </a:rPr>
              <a:t> ‘Sub-issue’ (20k+ rows)</a:t>
            </a:r>
            <a:endParaRPr lang="en-US"/>
          </a:p>
        </p:txBody>
      </p:sp>
    </p:spTree>
    <p:extLst>
      <p:ext uri="{BB962C8B-B14F-4D97-AF65-F5344CB8AC3E}">
        <p14:creationId xmlns:p14="http://schemas.microsoft.com/office/powerpoint/2010/main" val="98096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60A08-E327-1554-08A7-9B89BF7CC23E}"/>
              </a:ext>
            </a:extLst>
          </p:cNvPr>
          <p:cNvSpPr>
            <a:spLocks noGrp="1"/>
          </p:cNvSpPr>
          <p:nvPr>
            <p:ph type="ctrTitle"/>
          </p:nvPr>
        </p:nvSpPr>
        <p:spPr>
          <a:xfrm>
            <a:off x="913794" y="643467"/>
            <a:ext cx="9600217" cy="3585834"/>
          </a:xfrm>
        </p:spPr>
        <p:txBody>
          <a:bodyPr>
            <a:normAutofit/>
          </a:bodyPr>
          <a:lstStyle/>
          <a:p>
            <a:pPr algn="l"/>
            <a:r>
              <a:rPr lang="en-US" sz="7200"/>
              <a:t>Exploratory Data Analysis</a:t>
            </a:r>
          </a:p>
        </p:txBody>
      </p:sp>
    </p:spTree>
    <p:extLst>
      <p:ext uri="{BB962C8B-B14F-4D97-AF65-F5344CB8AC3E}">
        <p14:creationId xmlns:p14="http://schemas.microsoft.com/office/powerpoint/2010/main" val="3649527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104</TotalTime>
  <Words>1398</Words>
  <Application>Microsoft Office PowerPoint</Application>
  <PresentationFormat>Widescreen</PresentationFormat>
  <Paragraphs>121</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Arial</vt:lpstr>
      <vt:lpstr>Bookman Old Style</vt:lpstr>
      <vt:lpstr>Calibri</vt:lpstr>
      <vt:lpstr>Cambria Math</vt:lpstr>
      <vt:lpstr>Nunito</vt:lpstr>
      <vt:lpstr>Rockwell</vt:lpstr>
      <vt:lpstr>Source Sans 3</vt:lpstr>
      <vt:lpstr>Symbol</vt:lpstr>
      <vt:lpstr>Damask</vt:lpstr>
      <vt:lpstr>Predicting Timely Response To Consumer Complaints </vt:lpstr>
      <vt:lpstr>Background</vt:lpstr>
      <vt:lpstr>PowerPoint Presentation</vt:lpstr>
      <vt:lpstr>Complaint Filing Process</vt:lpstr>
      <vt:lpstr>Dataset</vt:lpstr>
      <vt:lpstr>Consumer Complaint Database  </vt:lpstr>
      <vt:lpstr>PowerPoint Presentation</vt:lpstr>
      <vt:lpstr>Data Wrangling</vt:lpstr>
      <vt:lpstr>Exploratory Data Analysis</vt:lpstr>
      <vt:lpstr>Facts</vt:lpstr>
      <vt:lpstr>χ^2-Analysis of Categorical Variables</vt:lpstr>
      <vt:lpstr>Preprocessing</vt:lpstr>
      <vt:lpstr>Methods</vt:lpstr>
      <vt:lpstr>Modeling</vt:lpstr>
      <vt:lpstr>Initial Models</vt:lpstr>
      <vt:lpstr>balanced weight class  Models</vt:lpstr>
      <vt:lpstr>Recommendations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Wu</dc:creator>
  <cp:lastModifiedBy>John Wu</cp:lastModifiedBy>
  <cp:revision>5</cp:revision>
  <dcterms:created xsi:type="dcterms:W3CDTF">2024-07-18T09:35:50Z</dcterms:created>
  <dcterms:modified xsi:type="dcterms:W3CDTF">2024-07-18T13:26:12Z</dcterms:modified>
</cp:coreProperties>
</file>