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59" r:id="rId4"/>
    <p:sldId id="257" r:id="rId5"/>
    <p:sldId id="258"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63" autoAdjust="0"/>
  </p:normalViewPr>
  <p:slideViewPr>
    <p:cSldViewPr snapToGrid="0">
      <p:cViewPr varScale="1">
        <p:scale>
          <a:sx n="94" d="100"/>
          <a:sy n="94" d="100"/>
        </p:scale>
        <p:origin x="4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889-DB8A-42D4-864D-D99F9E38E73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8252D6A-71AD-4EEC-A36D-92A8F9ABFBAD}">
      <dgm:prSet/>
      <dgm:spPr/>
      <dgm:t>
        <a:bodyPr/>
        <a:lstStyle/>
        <a:p>
          <a:r>
            <a:rPr lang="en-US"/>
            <a:t>DecisionTreeClassifier: 0.5478</a:t>
          </a:r>
        </a:p>
      </dgm:t>
    </dgm:pt>
    <dgm:pt modelId="{8DEF4348-2F02-4D04-9263-7D1D15CECC9E}" type="parTrans" cxnId="{17A444C9-25C8-446B-A286-6FAE9FD8D912}">
      <dgm:prSet/>
      <dgm:spPr/>
      <dgm:t>
        <a:bodyPr/>
        <a:lstStyle/>
        <a:p>
          <a:endParaRPr lang="en-US"/>
        </a:p>
      </dgm:t>
    </dgm:pt>
    <dgm:pt modelId="{1109582F-6029-4EAA-AAB9-0F7B688AD83C}" type="sibTrans" cxnId="{17A444C9-25C8-446B-A286-6FAE9FD8D912}">
      <dgm:prSet/>
      <dgm:spPr/>
      <dgm:t>
        <a:bodyPr/>
        <a:lstStyle/>
        <a:p>
          <a:endParaRPr lang="en-US"/>
        </a:p>
      </dgm:t>
    </dgm:pt>
    <dgm:pt modelId="{4C49876B-5D58-4C64-B13D-FE184C307AAA}">
      <dgm:prSet/>
      <dgm:spPr/>
      <dgm:t>
        <a:bodyPr/>
        <a:lstStyle/>
        <a:p>
          <a:r>
            <a:rPr lang="en-US"/>
            <a:t>RandomForestClassifier: 0.7728</a:t>
          </a:r>
        </a:p>
      </dgm:t>
    </dgm:pt>
    <dgm:pt modelId="{E550F4B8-3153-4870-BEE4-C973E36C74E7}" type="parTrans" cxnId="{19FC5812-A1E5-4F5F-989D-585949B472F2}">
      <dgm:prSet/>
      <dgm:spPr/>
      <dgm:t>
        <a:bodyPr/>
        <a:lstStyle/>
        <a:p>
          <a:endParaRPr lang="en-US"/>
        </a:p>
      </dgm:t>
    </dgm:pt>
    <dgm:pt modelId="{831EA85B-FAF4-47E0-AA05-C9BA473CABE3}" type="sibTrans" cxnId="{19FC5812-A1E5-4F5F-989D-585949B472F2}">
      <dgm:prSet/>
      <dgm:spPr/>
      <dgm:t>
        <a:bodyPr/>
        <a:lstStyle/>
        <a:p>
          <a:endParaRPr lang="en-US"/>
        </a:p>
      </dgm:t>
    </dgm:pt>
    <dgm:pt modelId="{22F43D10-8C1D-425B-9A17-8ACDAAAF9609}">
      <dgm:prSet/>
      <dgm:spPr/>
      <dgm:t>
        <a:bodyPr/>
        <a:lstStyle/>
        <a:p>
          <a:r>
            <a:rPr lang="en-US"/>
            <a:t>LogisticRegression: 0.7997</a:t>
          </a:r>
        </a:p>
      </dgm:t>
    </dgm:pt>
    <dgm:pt modelId="{EED85486-90BA-4969-B2B5-506470EA8402}" type="parTrans" cxnId="{DD641DE0-46D8-4A73-B672-28B5DC6AA12A}">
      <dgm:prSet/>
      <dgm:spPr/>
      <dgm:t>
        <a:bodyPr/>
        <a:lstStyle/>
        <a:p>
          <a:endParaRPr lang="en-US"/>
        </a:p>
      </dgm:t>
    </dgm:pt>
    <dgm:pt modelId="{6F8EBA13-E474-42A1-9969-3A6DA5BE205E}" type="sibTrans" cxnId="{DD641DE0-46D8-4A73-B672-28B5DC6AA12A}">
      <dgm:prSet/>
      <dgm:spPr/>
      <dgm:t>
        <a:bodyPr/>
        <a:lstStyle/>
        <a:p>
          <a:endParaRPr lang="en-US"/>
        </a:p>
      </dgm:t>
    </dgm:pt>
    <dgm:pt modelId="{58E7FADE-B8DF-4DF2-BF9A-E2579CE5D261}" type="pres">
      <dgm:prSet presAssocID="{DA7D0889-DB8A-42D4-864D-D99F9E38E73C}" presName="hierChild1" presStyleCnt="0">
        <dgm:presLayoutVars>
          <dgm:chPref val="1"/>
          <dgm:dir/>
          <dgm:animOne val="branch"/>
          <dgm:animLvl val="lvl"/>
          <dgm:resizeHandles/>
        </dgm:presLayoutVars>
      </dgm:prSet>
      <dgm:spPr/>
    </dgm:pt>
    <dgm:pt modelId="{0A830D1C-CE29-4F15-B73B-8C26BF235887}" type="pres">
      <dgm:prSet presAssocID="{98252D6A-71AD-4EEC-A36D-92A8F9ABFBAD}" presName="hierRoot1" presStyleCnt="0"/>
      <dgm:spPr/>
    </dgm:pt>
    <dgm:pt modelId="{84C0FE23-4D2D-4ABF-BFAD-2859CC5E1D7F}" type="pres">
      <dgm:prSet presAssocID="{98252D6A-71AD-4EEC-A36D-92A8F9ABFBAD}" presName="composite" presStyleCnt="0"/>
      <dgm:spPr/>
    </dgm:pt>
    <dgm:pt modelId="{35288AE9-72DA-484D-BF2C-1FC9439EC5D9}" type="pres">
      <dgm:prSet presAssocID="{98252D6A-71AD-4EEC-A36D-92A8F9ABFBAD}" presName="background" presStyleLbl="node0" presStyleIdx="0" presStyleCnt="3"/>
      <dgm:spPr/>
    </dgm:pt>
    <dgm:pt modelId="{BC3F2B24-25F7-43F9-B575-510A477E737E}" type="pres">
      <dgm:prSet presAssocID="{98252D6A-71AD-4EEC-A36D-92A8F9ABFBAD}" presName="text" presStyleLbl="fgAcc0" presStyleIdx="0" presStyleCnt="3">
        <dgm:presLayoutVars>
          <dgm:chPref val="3"/>
        </dgm:presLayoutVars>
      </dgm:prSet>
      <dgm:spPr/>
    </dgm:pt>
    <dgm:pt modelId="{2FE9BD22-2236-4D63-A8FE-DCFC1D1C42E5}" type="pres">
      <dgm:prSet presAssocID="{98252D6A-71AD-4EEC-A36D-92A8F9ABFBAD}" presName="hierChild2" presStyleCnt="0"/>
      <dgm:spPr/>
    </dgm:pt>
    <dgm:pt modelId="{4EC7EECF-183E-4C77-8FD0-BA304FEB9A59}" type="pres">
      <dgm:prSet presAssocID="{4C49876B-5D58-4C64-B13D-FE184C307AAA}" presName="hierRoot1" presStyleCnt="0"/>
      <dgm:spPr/>
    </dgm:pt>
    <dgm:pt modelId="{27A33708-4BC6-4084-AFA5-6CE8FF00CF49}" type="pres">
      <dgm:prSet presAssocID="{4C49876B-5D58-4C64-B13D-FE184C307AAA}" presName="composite" presStyleCnt="0"/>
      <dgm:spPr/>
    </dgm:pt>
    <dgm:pt modelId="{8C65A369-164F-41CD-8F24-ED5011ECDBA8}" type="pres">
      <dgm:prSet presAssocID="{4C49876B-5D58-4C64-B13D-FE184C307AAA}" presName="background" presStyleLbl="node0" presStyleIdx="1" presStyleCnt="3"/>
      <dgm:spPr/>
    </dgm:pt>
    <dgm:pt modelId="{F54E9A69-711E-4AB6-9390-61ABCD6BCFC7}" type="pres">
      <dgm:prSet presAssocID="{4C49876B-5D58-4C64-B13D-FE184C307AAA}" presName="text" presStyleLbl="fgAcc0" presStyleIdx="1" presStyleCnt="3">
        <dgm:presLayoutVars>
          <dgm:chPref val="3"/>
        </dgm:presLayoutVars>
      </dgm:prSet>
      <dgm:spPr/>
    </dgm:pt>
    <dgm:pt modelId="{188949A0-AD12-486F-92D4-B20757FBE992}" type="pres">
      <dgm:prSet presAssocID="{4C49876B-5D58-4C64-B13D-FE184C307AAA}" presName="hierChild2" presStyleCnt="0"/>
      <dgm:spPr/>
    </dgm:pt>
    <dgm:pt modelId="{AB366B31-D532-4A2E-A2D9-B9901A14272F}" type="pres">
      <dgm:prSet presAssocID="{22F43D10-8C1D-425B-9A17-8ACDAAAF9609}" presName="hierRoot1" presStyleCnt="0"/>
      <dgm:spPr/>
    </dgm:pt>
    <dgm:pt modelId="{D24EB737-071A-462E-9DE1-74B196AE9F48}" type="pres">
      <dgm:prSet presAssocID="{22F43D10-8C1D-425B-9A17-8ACDAAAF9609}" presName="composite" presStyleCnt="0"/>
      <dgm:spPr/>
    </dgm:pt>
    <dgm:pt modelId="{799DFEB7-7235-480F-9E66-879EAC0D18C7}" type="pres">
      <dgm:prSet presAssocID="{22F43D10-8C1D-425B-9A17-8ACDAAAF9609}" presName="background" presStyleLbl="node0" presStyleIdx="2" presStyleCnt="3"/>
      <dgm:spPr/>
    </dgm:pt>
    <dgm:pt modelId="{2EA8A85C-9852-4D9D-8003-56CE1A4C07D6}" type="pres">
      <dgm:prSet presAssocID="{22F43D10-8C1D-425B-9A17-8ACDAAAF9609}" presName="text" presStyleLbl="fgAcc0" presStyleIdx="2" presStyleCnt="3">
        <dgm:presLayoutVars>
          <dgm:chPref val="3"/>
        </dgm:presLayoutVars>
      </dgm:prSet>
      <dgm:spPr/>
    </dgm:pt>
    <dgm:pt modelId="{2857157B-AC5F-4FDE-94B9-7FAB217F9EBB}" type="pres">
      <dgm:prSet presAssocID="{22F43D10-8C1D-425B-9A17-8ACDAAAF9609}" presName="hierChild2" presStyleCnt="0"/>
      <dgm:spPr/>
    </dgm:pt>
  </dgm:ptLst>
  <dgm:cxnLst>
    <dgm:cxn modelId="{6342B902-F2AC-48B6-98D7-3764DE140CF0}" type="presOf" srcId="{98252D6A-71AD-4EEC-A36D-92A8F9ABFBAD}" destId="{BC3F2B24-25F7-43F9-B575-510A477E737E}" srcOrd="0" destOrd="0" presId="urn:microsoft.com/office/officeart/2005/8/layout/hierarchy1"/>
    <dgm:cxn modelId="{6AC9F210-F028-4B1C-B81F-5040CB79F762}" type="presOf" srcId="{22F43D10-8C1D-425B-9A17-8ACDAAAF9609}" destId="{2EA8A85C-9852-4D9D-8003-56CE1A4C07D6}" srcOrd="0" destOrd="0" presId="urn:microsoft.com/office/officeart/2005/8/layout/hierarchy1"/>
    <dgm:cxn modelId="{19FC5812-A1E5-4F5F-989D-585949B472F2}" srcId="{DA7D0889-DB8A-42D4-864D-D99F9E38E73C}" destId="{4C49876B-5D58-4C64-B13D-FE184C307AAA}" srcOrd="1" destOrd="0" parTransId="{E550F4B8-3153-4870-BEE4-C973E36C74E7}" sibTransId="{831EA85B-FAF4-47E0-AA05-C9BA473CABE3}"/>
    <dgm:cxn modelId="{D4874917-C329-4B61-BB78-887712EEEF63}" type="presOf" srcId="{4C49876B-5D58-4C64-B13D-FE184C307AAA}" destId="{F54E9A69-711E-4AB6-9390-61ABCD6BCFC7}" srcOrd="0" destOrd="0" presId="urn:microsoft.com/office/officeart/2005/8/layout/hierarchy1"/>
    <dgm:cxn modelId="{61C26759-3701-4EFE-8848-513D77B53AB2}" type="presOf" srcId="{DA7D0889-DB8A-42D4-864D-D99F9E38E73C}" destId="{58E7FADE-B8DF-4DF2-BF9A-E2579CE5D261}" srcOrd="0" destOrd="0" presId="urn:microsoft.com/office/officeart/2005/8/layout/hierarchy1"/>
    <dgm:cxn modelId="{17A444C9-25C8-446B-A286-6FAE9FD8D912}" srcId="{DA7D0889-DB8A-42D4-864D-D99F9E38E73C}" destId="{98252D6A-71AD-4EEC-A36D-92A8F9ABFBAD}" srcOrd="0" destOrd="0" parTransId="{8DEF4348-2F02-4D04-9263-7D1D15CECC9E}" sibTransId="{1109582F-6029-4EAA-AAB9-0F7B688AD83C}"/>
    <dgm:cxn modelId="{DD641DE0-46D8-4A73-B672-28B5DC6AA12A}" srcId="{DA7D0889-DB8A-42D4-864D-D99F9E38E73C}" destId="{22F43D10-8C1D-425B-9A17-8ACDAAAF9609}" srcOrd="2" destOrd="0" parTransId="{EED85486-90BA-4969-B2B5-506470EA8402}" sibTransId="{6F8EBA13-E474-42A1-9969-3A6DA5BE205E}"/>
    <dgm:cxn modelId="{8F202A2D-177C-4A16-9E5A-AA0E940E7400}" type="presParOf" srcId="{58E7FADE-B8DF-4DF2-BF9A-E2579CE5D261}" destId="{0A830D1C-CE29-4F15-B73B-8C26BF235887}" srcOrd="0" destOrd="0" presId="urn:microsoft.com/office/officeart/2005/8/layout/hierarchy1"/>
    <dgm:cxn modelId="{A6233C00-EE18-49C7-A75E-8F0643737F0F}" type="presParOf" srcId="{0A830D1C-CE29-4F15-B73B-8C26BF235887}" destId="{84C0FE23-4D2D-4ABF-BFAD-2859CC5E1D7F}" srcOrd="0" destOrd="0" presId="urn:microsoft.com/office/officeart/2005/8/layout/hierarchy1"/>
    <dgm:cxn modelId="{6FFFB627-A71E-4A5C-B9B7-F31134494237}" type="presParOf" srcId="{84C0FE23-4D2D-4ABF-BFAD-2859CC5E1D7F}" destId="{35288AE9-72DA-484D-BF2C-1FC9439EC5D9}" srcOrd="0" destOrd="0" presId="urn:microsoft.com/office/officeart/2005/8/layout/hierarchy1"/>
    <dgm:cxn modelId="{11497021-2E6E-44C1-ADA7-BA01106FE0FF}" type="presParOf" srcId="{84C0FE23-4D2D-4ABF-BFAD-2859CC5E1D7F}" destId="{BC3F2B24-25F7-43F9-B575-510A477E737E}" srcOrd="1" destOrd="0" presId="urn:microsoft.com/office/officeart/2005/8/layout/hierarchy1"/>
    <dgm:cxn modelId="{D3386D5B-EB29-47CD-83C3-BF7D2AA7F1FB}" type="presParOf" srcId="{0A830D1C-CE29-4F15-B73B-8C26BF235887}" destId="{2FE9BD22-2236-4D63-A8FE-DCFC1D1C42E5}" srcOrd="1" destOrd="0" presId="urn:microsoft.com/office/officeart/2005/8/layout/hierarchy1"/>
    <dgm:cxn modelId="{AD4AF563-3E4D-463D-A628-E548BD34DB91}" type="presParOf" srcId="{58E7FADE-B8DF-4DF2-BF9A-E2579CE5D261}" destId="{4EC7EECF-183E-4C77-8FD0-BA304FEB9A59}" srcOrd="1" destOrd="0" presId="urn:microsoft.com/office/officeart/2005/8/layout/hierarchy1"/>
    <dgm:cxn modelId="{B8BFE773-C29E-4962-954E-7AFB71959B67}" type="presParOf" srcId="{4EC7EECF-183E-4C77-8FD0-BA304FEB9A59}" destId="{27A33708-4BC6-4084-AFA5-6CE8FF00CF49}" srcOrd="0" destOrd="0" presId="urn:microsoft.com/office/officeart/2005/8/layout/hierarchy1"/>
    <dgm:cxn modelId="{3BFF82C4-1AD9-471E-9178-0492FAA7C4EB}" type="presParOf" srcId="{27A33708-4BC6-4084-AFA5-6CE8FF00CF49}" destId="{8C65A369-164F-41CD-8F24-ED5011ECDBA8}" srcOrd="0" destOrd="0" presId="urn:microsoft.com/office/officeart/2005/8/layout/hierarchy1"/>
    <dgm:cxn modelId="{0A8BBA7E-3850-453A-9F16-1A1A9DF7539B}" type="presParOf" srcId="{27A33708-4BC6-4084-AFA5-6CE8FF00CF49}" destId="{F54E9A69-711E-4AB6-9390-61ABCD6BCFC7}" srcOrd="1" destOrd="0" presId="urn:microsoft.com/office/officeart/2005/8/layout/hierarchy1"/>
    <dgm:cxn modelId="{FAA25F70-73E6-4076-9032-A44016A70D1B}" type="presParOf" srcId="{4EC7EECF-183E-4C77-8FD0-BA304FEB9A59}" destId="{188949A0-AD12-486F-92D4-B20757FBE992}" srcOrd="1" destOrd="0" presId="urn:microsoft.com/office/officeart/2005/8/layout/hierarchy1"/>
    <dgm:cxn modelId="{C1D65046-BCF4-4F3E-9DA3-8C8214FBC001}" type="presParOf" srcId="{58E7FADE-B8DF-4DF2-BF9A-E2579CE5D261}" destId="{AB366B31-D532-4A2E-A2D9-B9901A14272F}" srcOrd="2" destOrd="0" presId="urn:microsoft.com/office/officeart/2005/8/layout/hierarchy1"/>
    <dgm:cxn modelId="{A968612A-519E-4CDE-8549-35129A62DF42}" type="presParOf" srcId="{AB366B31-D532-4A2E-A2D9-B9901A14272F}" destId="{D24EB737-071A-462E-9DE1-74B196AE9F48}" srcOrd="0" destOrd="0" presId="urn:microsoft.com/office/officeart/2005/8/layout/hierarchy1"/>
    <dgm:cxn modelId="{1D35431C-8126-44C2-990C-89CB645CF020}" type="presParOf" srcId="{D24EB737-071A-462E-9DE1-74B196AE9F48}" destId="{799DFEB7-7235-480F-9E66-879EAC0D18C7}" srcOrd="0" destOrd="0" presId="urn:microsoft.com/office/officeart/2005/8/layout/hierarchy1"/>
    <dgm:cxn modelId="{99A512CD-8557-4B25-896E-31AEB674B889}" type="presParOf" srcId="{D24EB737-071A-462E-9DE1-74B196AE9F48}" destId="{2EA8A85C-9852-4D9D-8003-56CE1A4C07D6}" srcOrd="1" destOrd="0" presId="urn:microsoft.com/office/officeart/2005/8/layout/hierarchy1"/>
    <dgm:cxn modelId="{79214225-FD0A-4BA9-A34B-C24F226BCC37}" type="presParOf" srcId="{AB366B31-D532-4A2E-A2D9-B9901A14272F}" destId="{2857157B-AC5F-4FDE-94B9-7FAB217F9EB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7D49A-82BF-4A33-9686-C6AC54E285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D93BFB-B358-4BA8-866F-B5AF489320BF}">
      <dgm:prSet/>
      <dgm:spPr/>
      <dgm:t>
        <a:bodyPr/>
        <a:lstStyle/>
        <a:p>
          <a:r>
            <a:rPr lang="en-US"/>
            <a:t>1.	The Consumer Financial Protection Bureau would be able to use this model to identify consumer narratives that do not have timely responses.</a:t>
          </a:r>
        </a:p>
      </dgm:t>
    </dgm:pt>
    <dgm:pt modelId="{A98B2F69-6BA0-437A-A205-12624DA34D5B}" type="parTrans" cxnId="{26905C84-859B-4953-897E-FF03EFCF7F43}">
      <dgm:prSet/>
      <dgm:spPr/>
      <dgm:t>
        <a:bodyPr/>
        <a:lstStyle/>
        <a:p>
          <a:endParaRPr lang="en-US"/>
        </a:p>
      </dgm:t>
    </dgm:pt>
    <dgm:pt modelId="{ED330052-5012-4E83-8FAF-272DEFD72232}" type="sibTrans" cxnId="{26905C84-859B-4953-897E-FF03EFCF7F43}">
      <dgm:prSet/>
      <dgm:spPr/>
      <dgm:t>
        <a:bodyPr/>
        <a:lstStyle/>
        <a:p>
          <a:endParaRPr lang="en-US"/>
        </a:p>
      </dgm:t>
    </dgm:pt>
    <dgm:pt modelId="{68BF6E2D-E806-4294-A003-5D0A90CFFF6D}">
      <dgm:prSet/>
      <dgm:spPr/>
      <dgm:t>
        <a:bodyPr/>
        <a:lstStyle/>
        <a:p>
          <a:r>
            <a:rPr lang="en-US"/>
            <a:t>2.	Companies that appear on this list will also be able to deal with consumer complaints that may take more than 15 days to respond to.</a:t>
          </a:r>
        </a:p>
      </dgm:t>
    </dgm:pt>
    <dgm:pt modelId="{569236AA-27D6-4B89-A64E-461521796F2C}" type="parTrans" cxnId="{A19055CD-0451-492D-BDC7-7A70E813EDEE}">
      <dgm:prSet/>
      <dgm:spPr/>
      <dgm:t>
        <a:bodyPr/>
        <a:lstStyle/>
        <a:p>
          <a:endParaRPr lang="en-US"/>
        </a:p>
      </dgm:t>
    </dgm:pt>
    <dgm:pt modelId="{BDC81F30-867E-4F86-AB6E-1D5672B86EF7}" type="sibTrans" cxnId="{A19055CD-0451-492D-BDC7-7A70E813EDEE}">
      <dgm:prSet/>
      <dgm:spPr/>
      <dgm:t>
        <a:bodyPr/>
        <a:lstStyle/>
        <a:p>
          <a:endParaRPr lang="en-US"/>
        </a:p>
      </dgm:t>
    </dgm:pt>
    <dgm:pt modelId="{57B9D8BD-DB1C-4D19-B326-15FAFBBFCDB3}">
      <dgm:prSet/>
      <dgm:spPr/>
      <dgm:t>
        <a:bodyPr/>
        <a:lstStyle/>
        <a:p>
          <a:r>
            <a:rPr lang="en-US"/>
            <a:t>3.	Consumers can use this model to ensure that their complaints receive a timely response.</a:t>
          </a:r>
        </a:p>
      </dgm:t>
    </dgm:pt>
    <dgm:pt modelId="{37005FBB-80A4-4470-8E51-DF2F91A272CC}" type="parTrans" cxnId="{043C26C8-365F-4C7F-A650-D9537ECE5346}">
      <dgm:prSet/>
      <dgm:spPr/>
      <dgm:t>
        <a:bodyPr/>
        <a:lstStyle/>
        <a:p>
          <a:endParaRPr lang="en-US"/>
        </a:p>
      </dgm:t>
    </dgm:pt>
    <dgm:pt modelId="{C2B9F559-2C80-4FDB-BE7B-9AB4DCC64DCA}" type="sibTrans" cxnId="{043C26C8-365F-4C7F-A650-D9537ECE5346}">
      <dgm:prSet/>
      <dgm:spPr/>
      <dgm:t>
        <a:bodyPr/>
        <a:lstStyle/>
        <a:p>
          <a:endParaRPr lang="en-US"/>
        </a:p>
      </dgm:t>
    </dgm:pt>
    <dgm:pt modelId="{082E7251-33FB-4EF0-BAA7-0A97C48CC2B8}" type="pres">
      <dgm:prSet presAssocID="{5A67D49A-82BF-4A33-9686-C6AC54E285A7}" presName="root" presStyleCnt="0">
        <dgm:presLayoutVars>
          <dgm:dir/>
          <dgm:resizeHandles val="exact"/>
        </dgm:presLayoutVars>
      </dgm:prSet>
      <dgm:spPr/>
    </dgm:pt>
    <dgm:pt modelId="{4F9A0CB3-3E9A-4F6E-9559-BF53B02FBDFF}" type="pres">
      <dgm:prSet presAssocID="{DDD93BFB-B358-4BA8-866F-B5AF489320BF}" presName="compNode" presStyleCnt="0"/>
      <dgm:spPr/>
    </dgm:pt>
    <dgm:pt modelId="{4833D74A-A0EB-4C39-9FB6-922FDF25681D}" type="pres">
      <dgm:prSet presAssocID="{DDD93BFB-B358-4BA8-866F-B5AF489320BF}" presName="bgRect" presStyleLbl="bgShp" presStyleIdx="0" presStyleCnt="3"/>
      <dgm:spPr/>
    </dgm:pt>
    <dgm:pt modelId="{D094636E-F634-4077-9415-416BEAE93D2E}" type="pres">
      <dgm:prSet presAssocID="{DDD93BFB-B358-4BA8-866F-B5AF489320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2006FE1-048F-4055-B119-05ADA0D6622D}" type="pres">
      <dgm:prSet presAssocID="{DDD93BFB-B358-4BA8-866F-B5AF489320BF}" presName="spaceRect" presStyleCnt="0"/>
      <dgm:spPr/>
    </dgm:pt>
    <dgm:pt modelId="{5E840113-A71C-4363-9A9D-D68DD32CD453}" type="pres">
      <dgm:prSet presAssocID="{DDD93BFB-B358-4BA8-866F-B5AF489320BF}" presName="parTx" presStyleLbl="revTx" presStyleIdx="0" presStyleCnt="3">
        <dgm:presLayoutVars>
          <dgm:chMax val="0"/>
          <dgm:chPref val="0"/>
        </dgm:presLayoutVars>
      </dgm:prSet>
      <dgm:spPr/>
    </dgm:pt>
    <dgm:pt modelId="{BDFC0FFC-BC31-4A0F-B6D4-05F3B336333B}" type="pres">
      <dgm:prSet presAssocID="{ED330052-5012-4E83-8FAF-272DEFD72232}" presName="sibTrans" presStyleCnt="0"/>
      <dgm:spPr/>
    </dgm:pt>
    <dgm:pt modelId="{3E6311CA-12C4-4AAA-BB22-EAF6732BC763}" type="pres">
      <dgm:prSet presAssocID="{68BF6E2D-E806-4294-A003-5D0A90CFFF6D}" presName="compNode" presStyleCnt="0"/>
      <dgm:spPr/>
    </dgm:pt>
    <dgm:pt modelId="{29F8747D-76E1-42F9-A07C-2A25221F2882}" type="pres">
      <dgm:prSet presAssocID="{68BF6E2D-E806-4294-A003-5D0A90CFFF6D}" presName="bgRect" presStyleLbl="bgShp" presStyleIdx="1" presStyleCnt="3"/>
      <dgm:spPr/>
    </dgm:pt>
    <dgm:pt modelId="{0038E37F-233C-43FA-92D8-80EE4DB08E14}" type="pres">
      <dgm:prSet presAssocID="{68BF6E2D-E806-4294-A003-5D0A90CFFF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753A12C0-5982-465A-A5FD-A9FDCCCC5472}" type="pres">
      <dgm:prSet presAssocID="{68BF6E2D-E806-4294-A003-5D0A90CFFF6D}" presName="spaceRect" presStyleCnt="0"/>
      <dgm:spPr/>
    </dgm:pt>
    <dgm:pt modelId="{79360E35-117D-44DC-B319-89CEDFB945D4}" type="pres">
      <dgm:prSet presAssocID="{68BF6E2D-E806-4294-A003-5D0A90CFFF6D}" presName="parTx" presStyleLbl="revTx" presStyleIdx="1" presStyleCnt="3">
        <dgm:presLayoutVars>
          <dgm:chMax val="0"/>
          <dgm:chPref val="0"/>
        </dgm:presLayoutVars>
      </dgm:prSet>
      <dgm:spPr/>
    </dgm:pt>
    <dgm:pt modelId="{705A5640-2B31-467E-84F4-6E8BF78AF9C7}" type="pres">
      <dgm:prSet presAssocID="{BDC81F30-867E-4F86-AB6E-1D5672B86EF7}" presName="sibTrans" presStyleCnt="0"/>
      <dgm:spPr/>
    </dgm:pt>
    <dgm:pt modelId="{3B63D95A-1D72-455B-A5CB-632476126531}" type="pres">
      <dgm:prSet presAssocID="{57B9D8BD-DB1C-4D19-B326-15FAFBBFCDB3}" presName="compNode" presStyleCnt="0"/>
      <dgm:spPr/>
    </dgm:pt>
    <dgm:pt modelId="{B1998E6F-FFA8-413B-B871-640AFA28CBD1}" type="pres">
      <dgm:prSet presAssocID="{57B9D8BD-DB1C-4D19-B326-15FAFBBFCDB3}" presName="bgRect" presStyleLbl="bgShp" presStyleIdx="2" presStyleCnt="3"/>
      <dgm:spPr/>
    </dgm:pt>
    <dgm:pt modelId="{817A00A8-3478-4051-80C4-8CC56DCA4B7E}" type="pres">
      <dgm:prSet presAssocID="{57B9D8BD-DB1C-4D19-B326-15FAFBBFCD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FAC9160B-5275-43A2-AB9F-39A95B8E5F86}" type="pres">
      <dgm:prSet presAssocID="{57B9D8BD-DB1C-4D19-B326-15FAFBBFCDB3}" presName="spaceRect" presStyleCnt="0"/>
      <dgm:spPr/>
    </dgm:pt>
    <dgm:pt modelId="{9472E201-9FC0-4EA4-964B-A6CC38AB4DE2}" type="pres">
      <dgm:prSet presAssocID="{57B9D8BD-DB1C-4D19-B326-15FAFBBFCDB3}" presName="parTx" presStyleLbl="revTx" presStyleIdx="2" presStyleCnt="3">
        <dgm:presLayoutVars>
          <dgm:chMax val="0"/>
          <dgm:chPref val="0"/>
        </dgm:presLayoutVars>
      </dgm:prSet>
      <dgm:spPr/>
    </dgm:pt>
  </dgm:ptLst>
  <dgm:cxnLst>
    <dgm:cxn modelId="{40B5AE03-B1A5-423E-B17A-0C2A275B2A15}" type="presOf" srcId="{DDD93BFB-B358-4BA8-866F-B5AF489320BF}" destId="{5E840113-A71C-4363-9A9D-D68DD32CD453}" srcOrd="0" destOrd="0" presId="urn:microsoft.com/office/officeart/2018/2/layout/IconVerticalSolidList"/>
    <dgm:cxn modelId="{FBB0E11D-7AF3-45B8-BFB8-9561DA1A21C7}" type="presOf" srcId="{57B9D8BD-DB1C-4D19-B326-15FAFBBFCDB3}" destId="{9472E201-9FC0-4EA4-964B-A6CC38AB4DE2}" srcOrd="0" destOrd="0" presId="urn:microsoft.com/office/officeart/2018/2/layout/IconVerticalSolidList"/>
    <dgm:cxn modelId="{5EC31E67-D691-4D18-912D-3806D7303AD6}" type="presOf" srcId="{5A67D49A-82BF-4A33-9686-C6AC54E285A7}" destId="{082E7251-33FB-4EF0-BAA7-0A97C48CC2B8}" srcOrd="0" destOrd="0" presId="urn:microsoft.com/office/officeart/2018/2/layout/IconVerticalSolidList"/>
    <dgm:cxn modelId="{2B1AEB48-8C34-4EFF-ADBE-39E145745D84}" type="presOf" srcId="{68BF6E2D-E806-4294-A003-5D0A90CFFF6D}" destId="{79360E35-117D-44DC-B319-89CEDFB945D4}" srcOrd="0" destOrd="0" presId="urn:microsoft.com/office/officeart/2018/2/layout/IconVerticalSolidList"/>
    <dgm:cxn modelId="{26905C84-859B-4953-897E-FF03EFCF7F43}" srcId="{5A67D49A-82BF-4A33-9686-C6AC54E285A7}" destId="{DDD93BFB-B358-4BA8-866F-B5AF489320BF}" srcOrd="0" destOrd="0" parTransId="{A98B2F69-6BA0-437A-A205-12624DA34D5B}" sibTransId="{ED330052-5012-4E83-8FAF-272DEFD72232}"/>
    <dgm:cxn modelId="{043C26C8-365F-4C7F-A650-D9537ECE5346}" srcId="{5A67D49A-82BF-4A33-9686-C6AC54E285A7}" destId="{57B9D8BD-DB1C-4D19-B326-15FAFBBFCDB3}" srcOrd="2" destOrd="0" parTransId="{37005FBB-80A4-4470-8E51-DF2F91A272CC}" sibTransId="{C2B9F559-2C80-4FDB-BE7B-9AB4DCC64DCA}"/>
    <dgm:cxn modelId="{A19055CD-0451-492D-BDC7-7A70E813EDEE}" srcId="{5A67D49A-82BF-4A33-9686-C6AC54E285A7}" destId="{68BF6E2D-E806-4294-A003-5D0A90CFFF6D}" srcOrd="1" destOrd="0" parTransId="{569236AA-27D6-4B89-A64E-461521796F2C}" sibTransId="{BDC81F30-867E-4F86-AB6E-1D5672B86EF7}"/>
    <dgm:cxn modelId="{BA6441E1-DFBB-4E09-9BA2-9E144EB69CB5}" type="presParOf" srcId="{082E7251-33FB-4EF0-BAA7-0A97C48CC2B8}" destId="{4F9A0CB3-3E9A-4F6E-9559-BF53B02FBDFF}" srcOrd="0" destOrd="0" presId="urn:microsoft.com/office/officeart/2018/2/layout/IconVerticalSolidList"/>
    <dgm:cxn modelId="{C4BE8B7E-800A-412F-85E2-CED520CA841E}" type="presParOf" srcId="{4F9A0CB3-3E9A-4F6E-9559-BF53B02FBDFF}" destId="{4833D74A-A0EB-4C39-9FB6-922FDF25681D}" srcOrd="0" destOrd="0" presId="urn:microsoft.com/office/officeart/2018/2/layout/IconVerticalSolidList"/>
    <dgm:cxn modelId="{967DD063-34FD-48DA-BF90-178DBDD07C53}" type="presParOf" srcId="{4F9A0CB3-3E9A-4F6E-9559-BF53B02FBDFF}" destId="{D094636E-F634-4077-9415-416BEAE93D2E}" srcOrd="1" destOrd="0" presId="urn:microsoft.com/office/officeart/2018/2/layout/IconVerticalSolidList"/>
    <dgm:cxn modelId="{615DC4E0-F356-42D5-899A-2D11129F3120}" type="presParOf" srcId="{4F9A0CB3-3E9A-4F6E-9559-BF53B02FBDFF}" destId="{22006FE1-048F-4055-B119-05ADA0D6622D}" srcOrd="2" destOrd="0" presId="urn:microsoft.com/office/officeart/2018/2/layout/IconVerticalSolidList"/>
    <dgm:cxn modelId="{B8710B4B-FEFB-404E-BF56-2F72BDDE181E}" type="presParOf" srcId="{4F9A0CB3-3E9A-4F6E-9559-BF53B02FBDFF}" destId="{5E840113-A71C-4363-9A9D-D68DD32CD453}" srcOrd="3" destOrd="0" presId="urn:microsoft.com/office/officeart/2018/2/layout/IconVerticalSolidList"/>
    <dgm:cxn modelId="{091F3939-E49C-46DF-96FD-990554FE416B}" type="presParOf" srcId="{082E7251-33FB-4EF0-BAA7-0A97C48CC2B8}" destId="{BDFC0FFC-BC31-4A0F-B6D4-05F3B336333B}" srcOrd="1" destOrd="0" presId="urn:microsoft.com/office/officeart/2018/2/layout/IconVerticalSolidList"/>
    <dgm:cxn modelId="{B7A84E07-3040-43AD-8768-299DAE92E0BB}" type="presParOf" srcId="{082E7251-33FB-4EF0-BAA7-0A97C48CC2B8}" destId="{3E6311CA-12C4-4AAA-BB22-EAF6732BC763}" srcOrd="2" destOrd="0" presId="urn:microsoft.com/office/officeart/2018/2/layout/IconVerticalSolidList"/>
    <dgm:cxn modelId="{B03D7A4C-D173-42EB-A449-5217583991C9}" type="presParOf" srcId="{3E6311CA-12C4-4AAA-BB22-EAF6732BC763}" destId="{29F8747D-76E1-42F9-A07C-2A25221F2882}" srcOrd="0" destOrd="0" presId="urn:microsoft.com/office/officeart/2018/2/layout/IconVerticalSolidList"/>
    <dgm:cxn modelId="{5ECD6FA8-F74D-4E71-BDED-C2C1AC23F6E5}" type="presParOf" srcId="{3E6311CA-12C4-4AAA-BB22-EAF6732BC763}" destId="{0038E37F-233C-43FA-92D8-80EE4DB08E14}" srcOrd="1" destOrd="0" presId="urn:microsoft.com/office/officeart/2018/2/layout/IconVerticalSolidList"/>
    <dgm:cxn modelId="{AD449C16-6218-4E3B-A6DF-BA810DD171ED}" type="presParOf" srcId="{3E6311CA-12C4-4AAA-BB22-EAF6732BC763}" destId="{753A12C0-5982-465A-A5FD-A9FDCCCC5472}" srcOrd="2" destOrd="0" presId="urn:microsoft.com/office/officeart/2018/2/layout/IconVerticalSolidList"/>
    <dgm:cxn modelId="{14391380-ADF0-458A-A6F0-9BD85E37A6CD}" type="presParOf" srcId="{3E6311CA-12C4-4AAA-BB22-EAF6732BC763}" destId="{79360E35-117D-44DC-B319-89CEDFB945D4}" srcOrd="3" destOrd="0" presId="urn:microsoft.com/office/officeart/2018/2/layout/IconVerticalSolidList"/>
    <dgm:cxn modelId="{62383A77-7F22-45E0-8D50-69125FC48527}" type="presParOf" srcId="{082E7251-33FB-4EF0-BAA7-0A97C48CC2B8}" destId="{705A5640-2B31-467E-84F4-6E8BF78AF9C7}" srcOrd="3" destOrd="0" presId="urn:microsoft.com/office/officeart/2018/2/layout/IconVerticalSolidList"/>
    <dgm:cxn modelId="{35CB282A-5C38-420C-9B54-0988DCDD26E3}" type="presParOf" srcId="{082E7251-33FB-4EF0-BAA7-0A97C48CC2B8}" destId="{3B63D95A-1D72-455B-A5CB-632476126531}" srcOrd="4" destOrd="0" presId="urn:microsoft.com/office/officeart/2018/2/layout/IconVerticalSolidList"/>
    <dgm:cxn modelId="{9E029EAE-0DC8-431B-8D38-47532EBB5226}" type="presParOf" srcId="{3B63D95A-1D72-455B-A5CB-632476126531}" destId="{B1998E6F-FFA8-413B-B871-640AFA28CBD1}" srcOrd="0" destOrd="0" presId="urn:microsoft.com/office/officeart/2018/2/layout/IconVerticalSolidList"/>
    <dgm:cxn modelId="{B719E09A-7D51-4BC0-BC70-E20586C0CBBF}" type="presParOf" srcId="{3B63D95A-1D72-455B-A5CB-632476126531}" destId="{817A00A8-3478-4051-80C4-8CC56DCA4B7E}" srcOrd="1" destOrd="0" presId="urn:microsoft.com/office/officeart/2018/2/layout/IconVerticalSolidList"/>
    <dgm:cxn modelId="{E6419E9B-8E4C-4033-903B-D4CB9DF64D25}" type="presParOf" srcId="{3B63D95A-1D72-455B-A5CB-632476126531}" destId="{FAC9160B-5275-43A2-AB9F-39A95B8E5F86}" srcOrd="2" destOrd="0" presId="urn:microsoft.com/office/officeart/2018/2/layout/IconVerticalSolidList"/>
    <dgm:cxn modelId="{E7864F92-9883-48E9-90E2-A157A428CFB8}" type="presParOf" srcId="{3B63D95A-1D72-455B-A5CB-632476126531}" destId="{9472E201-9FC0-4EA4-964B-A6CC38AB4D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7A3AD0-B104-4928-8031-7F1B79FA2758}"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BA3F7320-189F-4FC9-BED3-0096B53C342B}">
      <dgm:prSet/>
      <dgm:spPr/>
      <dgm:t>
        <a:bodyPr/>
        <a:lstStyle/>
        <a:p>
          <a:r>
            <a:rPr lang="en-US"/>
            <a:t>Larger Date Range</a:t>
          </a:r>
        </a:p>
      </dgm:t>
    </dgm:pt>
    <dgm:pt modelId="{7815C374-2264-48E1-84A1-CED566284C63}" type="parTrans" cxnId="{C40C3099-9E24-40B3-96FD-9B4E3EF72210}">
      <dgm:prSet/>
      <dgm:spPr/>
      <dgm:t>
        <a:bodyPr/>
        <a:lstStyle/>
        <a:p>
          <a:endParaRPr lang="en-US"/>
        </a:p>
      </dgm:t>
    </dgm:pt>
    <dgm:pt modelId="{CAA6CF96-8326-41FE-9DBF-A3B1D651F213}" type="sibTrans" cxnId="{C40C3099-9E24-40B3-96FD-9B4E3EF72210}">
      <dgm:prSet/>
      <dgm:spPr/>
      <dgm:t>
        <a:bodyPr/>
        <a:lstStyle/>
        <a:p>
          <a:endParaRPr lang="en-US"/>
        </a:p>
      </dgm:t>
    </dgm:pt>
    <dgm:pt modelId="{3653DB8C-C450-4AA8-8DFB-1B69EF8DE722}">
      <dgm:prSet/>
      <dgm:spPr/>
      <dgm:t>
        <a:bodyPr/>
        <a:lstStyle/>
        <a:p>
          <a:r>
            <a:rPr lang="en-US"/>
            <a:t>Complaints without narratives</a:t>
          </a:r>
        </a:p>
      </dgm:t>
    </dgm:pt>
    <dgm:pt modelId="{E77D5812-71A7-4624-B49F-F55247ABE919}" type="parTrans" cxnId="{99748D93-0AEA-4DB0-8FEB-0D5F1C62A9DB}">
      <dgm:prSet/>
      <dgm:spPr/>
      <dgm:t>
        <a:bodyPr/>
        <a:lstStyle/>
        <a:p>
          <a:endParaRPr lang="en-US"/>
        </a:p>
      </dgm:t>
    </dgm:pt>
    <dgm:pt modelId="{AF7ED4A2-736C-4DB9-B35A-72675FBCEB78}" type="sibTrans" cxnId="{99748D93-0AEA-4DB0-8FEB-0D5F1C62A9DB}">
      <dgm:prSet/>
      <dgm:spPr/>
      <dgm:t>
        <a:bodyPr/>
        <a:lstStyle/>
        <a:p>
          <a:endParaRPr lang="en-US"/>
        </a:p>
      </dgm:t>
    </dgm:pt>
    <dgm:pt modelId="{0F03F182-9A01-4507-A092-31BCFF8343DE}">
      <dgm:prSet/>
      <dgm:spPr/>
      <dgm:t>
        <a:bodyPr/>
        <a:lstStyle/>
        <a:p>
          <a:r>
            <a:rPr lang="en-US"/>
            <a:t>Other datasets</a:t>
          </a:r>
        </a:p>
      </dgm:t>
    </dgm:pt>
    <dgm:pt modelId="{BA51E888-DB27-4A03-B67C-6E4EEC64E9C9}" type="parTrans" cxnId="{8827D26D-5FBC-43A9-B292-858DE02F08D9}">
      <dgm:prSet/>
      <dgm:spPr/>
      <dgm:t>
        <a:bodyPr/>
        <a:lstStyle/>
        <a:p>
          <a:endParaRPr lang="en-US"/>
        </a:p>
      </dgm:t>
    </dgm:pt>
    <dgm:pt modelId="{BF529097-15B6-42E7-800B-442E94E00307}" type="sibTrans" cxnId="{8827D26D-5FBC-43A9-B292-858DE02F08D9}">
      <dgm:prSet/>
      <dgm:spPr/>
      <dgm:t>
        <a:bodyPr/>
        <a:lstStyle/>
        <a:p>
          <a:endParaRPr lang="en-US"/>
        </a:p>
      </dgm:t>
    </dgm:pt>
    <dgm:pt modelId="{1CDCA789-74C7-4B86-86D6-ED2FF73F343D}" type="pres">
      <dgm:prSet presAssocID="{D27A3AD0-B104-4928-8031-7F1B79FA2758}" presName="vert0" presStyleCnt="0">
        <dgm:presLayoutVars>
          <dgm:dir/>
          <dgm:animOne val="branch"/>
          <dgm:animLvl val="lvl"/>
        </dgm:presLayoutVars>
      </dgm:prSet>
      <dgm:spPr/>
    </dgm:pt>
    <dgm:pt modelId="{5E9F770F-B8B0-4BE4-9D26-EB0E6B04EADE}" type="pres">
      <dgm:prSet presAssocID="{BA3F7320-189F-4FC9-BED3-0096B53C342B}" presName="thickLine" presStyleLbl="alignNode1" presStyleIdx="0" presStyleCnt="3"/>
      <dgm:spPr/>
    </dgm:pt>
    <dgm:pt modelId="{83FC4796-FCFA-4EE9-A1D5-D523B52679C1}" type="pres">
      <dgm:prSet presAssocID="{BA3F7320-189F-4FC9-BED3-0096B53C342B}" presName="horz1" presStyleCnt="0"/>
      <dgm:spPr/>
    </dgm:pt>
    <dgm:pt modelId="{37927701-7AC5-46AC-95FE-A14F44D6B104}" type="pres">
      <dgm:prSet presAssocID="{BA3F7320-189F-4FC9-BED3-0096B53C342B}" presName="tx1" presStyleLbl="revTx" presStyleIdx="0" presStyleCnt="3"/>
      <dgm:spPr/>
    </dgm:pt>
    <dgm:pt modelId="{3FCF7A53-D100-446F-B5F3-F2E24A6433AD}" type="pres">
      <dgm:prSet presAssocID="{BA3F7320-189F-4FC9-BED3-0096B53C342B}" presName="vert1" presStyleCnt="0"/>
      <dgm:spPr/>
    </dgm:pt>
    <dgm:pt modelId="{66BA8736-FA41-45A2-88D7-9A11758386F3}" type="pres">
      <dgm:prSet presAssocID="{3653DB8C-C450-4AA8-8DFB-1B69EF8DE722}" presName="thickLine" presStyleLbl="alignNode1" presStyleIdx="1" presStyleCnt="3"/>
      <dgm:spPr/>
    </dgm:pt>
    <dgm:pt modelId="{D4C3454D-9AF8-4D14-844C-C2FD3FDF57C6}" type="pres">
      <dgm:prSet presAssocID="{3653DB8C-C450-4AA8-8DFB-1B69EF8DE722}" presName="horz1" presStyleCnt="0"/>
      <dgm:spPr/>
    </dgm:pt>
    <dgm:pt modelId="{32A360DD-4995-4637-87E8-FBB801F948C4}" type="pres">
      <dgm:prSet presAssocID="{3653DB8C-C450-4AA8-8DFB-1B69EF8DE722}" presName="tx1" presStyleLbl="revTx" presStyleIdx="1" presStyleCnt="3"/>
      <dgm:spPr/>
    </dgm:pt>
    <dgm:pt modelId="{BF2996A1-6D87-4904-8CA9-62EBFF9FFE94}" type="pres">
      <dgm:prSet presAssocID="{3653DB8C-C450-4AA8-8DFB-1B69EF8DE722}" presName="vert1" presStyleCnt="0"/>
      <dgm:spPr/>
    </dgm:pt>
    <dgm:pt modelId="{BF7E9C1A-735D-4ED0-887F-357A0DEE4F50}" type="pres">
      <dgm:prSet presAssocID="{0F03F182-9A01-4507-A092-31BCFF8343DE}" presName="thickLine" presStyleLbl="alignNode1" presStyleIdx="2" presStyleCnt="3"/>
      <dgm:spPr/>
    </dgm:pt>
    <dgm:pt modelId="{F03BE63E-3154-45CC-9D89-0EBF252F1603}" type="pres">
      <dgm:prSet presAssocID="{0F03F182-9A01-4507-A092-31BCFF8343DE}" presName="horz1" presStyleCnt="0"/>
      <dgm:spPr/>
    </dgm:pt>
    <dgm:pt modelId="{F7FBEDD6-617E-44F4-A2B8-614059DAD792}" type="pres">
      <dgm:prSet presAssocID="{0F03F182-9A01-4507-A092-31BCFF8343DE}" presName="tx1" presStyleLbl="revTx" presStyleIdx="2" presStyleCnt="3"/>
      <dgm:spPr/>
    </dgm:pt>
    <dgm:pt modelId="{3700871A-1D1F-45C6-8CA6-CC74ED1E5E9A}" type="pres">
      <dgm:prSet presAssocID="{0F03F182-9A01-4507-A092-31BCFF8343DE}" presName="vert1" presStyleCnt="0"/>
      <dgm:spPr/>
    </dgm:pt>
  </dgm:ptLst>
  <dgm:cxnLst>
    <dgm:cxn modelId="{3CA0A02E-CDDA-4BBA-BC10-FBCFDE7A1895}" type="presOf" srcId="{BA3F7320-189F-4FC9-BED3-0096B53C342B}" destId="{37927701-7AC5-46AC-95FE-A14F44D6B104}" srcOrd="0" destOrd="0" presId="urn:microsoft.com/office/officeart/2008/layout/LinedList"/>
    <dgm:cxn modelId="{8827D26D-5FBC-43A9-B292-858DE02F08D9}" srcId="{D27A3AD0-B104-4928-8031-7F1B79FA2758}" destId="{0F03F182-9A01-4507-A092-31BCFF8343DE}" srcOrd="2" destOrd="0" parTransId="{BA51E888-DB27-4A03-B67C-6E4EEC64E9C9}" sibTransId="{BF529097-15B6-42E7-800B-442E94E00307}"/>
    <dgm:cxn modelId="{967AC770-898E-4A20-A71C-CB73020AFE0F}" type="presOf" srcId="{3653DB8C-C450-4AA8-8DFB-1B69EF8DE722}" destId="{32A360DD-4995-4637-87E8-FBB801F948C4}" srcOrd="0" destOrd="0" presId="urn:microsoft.com/office/officeart/2008/layout/LinedList"/>
    <dgm:cxn modelId="{99748D93-0AEA-4DB0-8FEB-0D5F1C62A9DB}" srcId="{D27A3AD0-B104-4928-8031-7F1B79FA2758}" destId="{3653DB8C-C450-4AA8-8DFB-1B69EF8DE722}" srcOrd="1" destOrd="0" parTransId="{E77D5812-71A7-4624-B49F-F55247ABE919}" sibTransId="{AF7ED4A2-736C-4DB9-B35A-72675FBCEB78}"/>
    <dgm:cxn modelId="{C40C3099-9E24-40B3-96FD-9B4E3EF72210}" srcId="{D27A3AD0-B104-4928-8031-7F1B79FA2758}" destId="{BA3F7320-189F-4FC9-BED3-0096B53C342B}" srcOrd="0" destOrd="0" parTransId="{7815C374-2264-48E1-84A1-CED566284C63}" sibTransId="{CAA6CF96-8326-41FE-9DBF-A3B1D651F213}"/>
    <dgm:cxn modelId="{FB56EEC4-D8A2-46AD-8AEC-799E407E2E22}" type="presOf" srcId="{0F03F182-9A01-4507-A092-31BCFF8343DE}" destId="{F7FBEDD6-617E-44F4-A2B8-614059DAD792}" srcOrd="0" destOrd="0" presId="urn:microsoft.com/office/officeart/2008/layout/LinedList"/>
    <dgm:cxn modelId="{4C8076DA-DDE9-47F3-B65A-12B45DE3E720}" type="presOf" srcId="{D27A3AD0-B104-4928-8031-7F1B79FA2758}" destId="{1CDCA789-74C7-4B86-86D6-ED2FF73F343D}" srcOrd="0" destOrd="0" presId="urn:microsoft.com/office/officeart/2008/layout/LinedList"/>
    <dgm:cxn modelId="{B805118F-F951-4A8C-B7F8-571A44A44422}" type="presParOf" srcId="{1CDCA789-74C7-4B86-86D6-ED2FF73F343D}" destId="{5E9F770F-B8B0-4BE4-9D26-EB0E6B04EADE}" srcOrd="0" destOrd="0" presId="urn:microsoft.com/office/officeart/2008/layout/LinedList"/>
    <dgm:cxn modelId="{C97FBD36-1876-40EC-B526-DC97D96A8C83}" type="presParOf" srcId="{1CDCA789-74C7-4B86-86D6-ED2FF73F343D}" destId="{83FC4796-FCFA-4EE9-A1D5-D523B52679C1}" srcOrd="1" destOrd="0" presId="urn:microsoft.com/office/officeart/2008/layout/LinedList"/>
    <dgm:cxn modelId="{DF761BD1-D601-4455-B3BA-6269512633E1}" type="presParOf" srcId="{83FC4796-FCFA-4EE9-A1D5-D523B52679C1}" destId="{37927701-7AC5-46AC-95FE-A14F44D6B104}" srcOrd="0" destOrd="0" presId="urn:microsoft.com/office/officeart/2008/layout/LinedList"/>
    <dgm:cxn modelId="{9195D755-C579-4AB5-8660-BF3F3C794310}" type="presParOf" srcId="{83FC4796-FCFA-4EE9-A1D5-D523B52679C1}" destId="{3FCF7A53-D100-446F-B5F3-F2E24A6433AD}" srcOrd="1" destOrd="0" presId="urn:microsoft.com/office/officeart/2008/layout/LinedList"/>
    <dgm:cxn modelId="{8BC62EBD-ACA0-4B5A-9A0F-36E3C302066B}" type="presParOf" srcId="{1CDCA789-74C7-4B86-86D6-ED2FF73F343D}" destId="{66BA8736-FA41-45A2-88D7-9A11758386F3}" srcOrd="2" destOrd="0" presId="urn:microsoft.com/office/officeart/2008/layout/LinedList"/>
    <dgm:cxn modelId="{C6907EB0-A2EB-4103-8C9D-93F558DF0B1B}" type="presParOf" srcId="{1CDCA789-74C7-4B86-86D6-ED2FF73F343D}" destId="{D4C3454D-9AF8-4D14-844C-C2FD3FDF57C6}" srcOrd="3" destOrd="0" presId="urn:microsoft.com/office/officeart/2008/layout/LinedList"/>
    <dgm:cxn modelId="{8E77E473-76E5-4E48-BBA1-2DC0A1918E51}" type="presParOf" srcId="{D4C3454D-9AF8-4D14-844C-C2FD3FDF57C6}" destId="{32A360DD-4995-4637-87E8-FBB801F948C4}" srcOrd="0" destOrd="0" presId="urn:microsoft.com/office/officeart/2008/layout/LinedList"/>
    <dgm:cxn modelId="{64A436EE-D69A-420C-A423-A8BA8E2910D9}" type="presParOf" srcId="{D4C3454D-9AF8-4D14-844C-C2FD3FDF57C6}" destId="{BF2996A1-6D87-4904-8CA9-62EBFF9FFE94}" srcOrd="1" destOrd="0" presId="urn:microsoft.com/office/officeart/2008/layout/LinedList"/>
    <dgm:cxn modelId="{D49EE26B-1972-4221-81C2-C435531132D3}" type="presParOf" srcId="{1CDCA789-74C7-4B86-86D6-ED2FF73F343D}" destId="{BF7E9C1A-735D-4ED0-887F-357A0DEE4F50}" srcOrd="4" destOrd="0" presId="urn:microsoft.com/office/officeart/2008/layout/LinedList"/>
    <dgm:cxn modelId="{26E64345-2A30-4E8D-8596-AB2CCD95BECA}" type="presParOf" srcId="{1CDCA789-74C7-4B86-86D6-ED2FF73F343D}" destId="{F03BE63E-3154-45CC-9D89-0EBF252F1603}" srcOrd="5" destOrd="0" presId="urn:microsoft.com/office/officeart/2008/layout/LinedList"/>
    <dgm:cxn modelId="{FA0FDB5E-A5AF-4A84-B5ED-D65BFEE14DF4}" type="presParOf" srcId="{F03BE63E-3154-45CC-9D89-0EBF252F1603}" destId="{F7FBEDD6-617E-44F4-A2B8-614059DAD792}" srcOrd="0" destOrd="0" presId="urn:microsoft.com/office/officeart/2008/layout/LinedList"/>
    <dgm:cxn modelId="{57AAD319-18A2-43BA-89A1-8C1EAE1715FF}" type="presParOf" srcId="{F03BE63E-3154-45CC-9D89-0EBF252F1603}" destId="{3700871A-1D1F-45C6-8CA6-CC74ED1E5E9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88AE9-72DA-484D-BF2C-1FC9439EC5D9}">
      <dsp:nvSpPr>
        <dsp:cNvPr id="0" name=""/>
        <dsp:cNvSpPr/>
      </dsp:nvSpPr>
      <dsp:spPr>
        <a:xfrm>
          <a:off x="0"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F2B24-25F7-43F9-B575-510A477E737E}">
      <dsp:nvSpPr>
        <dsp:cNvPr id="0" name=""/>
        <dsp:cNvSpPr/>
      </dsp:nvSpPr>
      <dsp:spPr>
        <a:xfrm>
          <a:off x="323552"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DecisionTreeClassifier: 0.5478</a:t>
          </a:r>
        </a:p>
      </dsp:txBody>
      <dsp:txXfrm>
        <a:off x="377710" y="936204"/>
        <a:ext cx="2803655" cy="1740785"/>
      </dsp:txXfrm>
    </dsp:sp>
    <dsp:sp modelId="{8C65A369-164F-41CD-8F24-ED5011ECDBA8}">
      <dsp:nvSpPr>
        <dsp:cNvPr id="0" name=""/>
        <dsp:cNvSpPr/>
      </dsp:nvSpPr>
      <dsp:spPr>
        <a:xfrm>
          <a:off x="3559075"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E9A69-711E-4AB6-9390-61ABCD6BCFC7}">
      <dsp:nvSpPr>
        <dsp:cNvPr id="0" name=""/>
        <dsp:cNvSpPr/>
      </dsp:nvSpPr>
      <dsp:spPr>
        <a:xfrm>
          <a:off x="3882628"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RandomForestClassifier: 0.7728</a:t>
          </a:r>
        </a:p>
      </dsp:txBody>
      <dsp:txXfrm>
        <a:off x="3936786" y="936204"/>
        <a:ext cx="2803655" cy="1740785"/>
      </dsp:txXfrm>
    </dsp:sp>
    <dsp:sp modelId="{799DFEB7-7235-480F-9E66-879EAC0D18C7}">
      <dsp:nvSpPr>
        <dsp:cNvPr id="0" name=""/>
        <dsp:cNvSpPr/>
      </dsp:nvSpPr>
      <dsp:spPr>
        <a:xfrm>
          <a:off x="7118151"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8A85C-9852-4D9D-8003-56CE1A4C07D6}">
      <dsp:nvSpPr>
        <dsp:cNvPr id="0" name=""/>
        <dsp:cNvSpPr/>
      </dsp:nvSpPr>
      <dsp:spPr>
        <a:xfrm>
          <a:off x="7441703"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LogisticRegression: 0.7997</a:t>
          </a:r>
        </a:p>
      </dsp:txBody>
      <dsp:txXfrm>
        <a:off x="7495861" y="936204"/>
        <a:ext cx="2803655" cy="1740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3D74A-A0EB-4C39-9FB6-922FDF25681D}">
      <dsp:nvSpPr>
        <dsp:cNvPr id="0" name=""/>
        <dsp:cNvSpPr/>
      </dsp:nvSpPr>
      <dsp:spPr>
        <a:xfrm>
          <a:off x="0" y="565"/>
          <a:ext cx="5924550" cy="13222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4636E-F634-4077-9415-416BEAE93D2E}">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840113-A71C-4363-9A9D-D68DD32CD453}">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711200">
            <a:lnSpc>
              <a:spcPct val="90000"/>
            </a:lnSpc>
            <a:spcBef>
              <a:spcPct val="0"/>
            </a:spcBef>
            <a:spcAft>
              <a:spcPct val="35000"/>
            </a:spcAft>
            <a:buNone/>
          </a:pPr>
          <a:r>
            <a:rPr lang="en-US" sz="1600" kern="1200"/>
            <a:t>1.	The Consumer Financial Protection Bureau would be able to use this model to identify consumer narratives that do not have timely responses.</a:t>
          </a:r>
        </a:p>
      </dsp:txBody>
      <dsp:txXfrm>
        <a:off x="1527246" y="565"/>
        <a:ext cx="4397303" cy="1322291"/>
      </dsp:txXfrm>
    </dsp:sp>
    <dsp:sp modelId="{29F8747D-76E1-42F9-A07C-2A25221F2882}">
      <dsp:nvSpPr>
        <dsp:cNvPr id="0" name=""/>
        <dsp:cNvSpPr/>
      </dsp:nvSpPr>
      <dsp:spPr>
        <a:xfrm>
          <a:off x="0" y="1653429"/>
          <a:ext cx="5924550" cy="13222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8E37F-233C-43FA-92D8-80EE4DB08E14}">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360E35-117D-44DC-B319-89CEDFB945D4}">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711200">
            <a:lnSpc>
              <a:spcPct val="90000"/>
            </a:lnSpc>
            <a:spcBef>
              <a:spcPct val="0"/>
            </a:spcBef>
            <a:spcAft>
              <a:spcPct val="35000"/>
            </a:spcAft>
            <a:buNone/>
          </a:pPr>
          <a:r>
            <a:rPr lang="en-US" sz="1600" kern="1200"/>
            <a:t>2.	Companies that appear on this list will also be able to deal with consumer complaints that may take more than 15 days to respond to.</a:t>
          </a:r>
        </a:p>
      </dsp:txBody>
      <dsp:txXfrm>
        <a:off x="1527246" y="1653429"/>
        <a:ext cx="4397303" cy="1322291"/>
      </dsp:txXfrm>
    </dsp:sp>
    <dsp:sp modelId="{B1998E6F-FFA8-413B-B871-640AFA28CBD1}">
      <dsp:nvSpPr>
        <dsp:cNvPr id="0" name=""/>
        <dsp:cNvSpPr/>
      </dsp:nvSpPr>
      <dsp:spPr>
        <a:xfrm>
          <a:off x="0" y="3306293"/>
          <a:ext cx="5924550" cy="13222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A00A8-3478-4051-80C4-8CC56DCA4B7E}">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72E201-9FC0-4EA4-964B-A6CC38AB4DE2}">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711200">
            <a:lnSpc>
              <a:spcPct val="90000"/>
            </a:lnSpc>
            <a:spcBef>
              <a:spcPct val="0"/>
            </a:spcBef>
            <a:spcAft>
              <a:spcPct val="35000"/>
            </a:spcAft>
            <a:buNone/>
          </a:pPr>
          <a:r>
            <a:rPr lang="en-US" sz="1600" kern="1200"/>
            <a:t>3.	Consumers can use this model to ensure that their complaints receive a timely response.</a:t>
          </a:r>
        </a:p>
      </dsp:txBody>
      <dsp:txXfrm>
        <a:off x="1527246" y="3306293"/>
        <a:ext cx="4397303" cy="1322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770F-B8B0-4BE4-9D26-EB0E6B04EADE}">
      <dsp:nvSpPr>
        <dsp:cNvPr id="0" name=""/>
        <dsp:cNvSpPr/>
      </dsp:nvSpPr>
      <dsp:spPr>
        <a:xfrm>
          <a:off x="0" y="2260"/>
          <a:ext cx="5924550" cy="0"/>
        </a:xfrm>
        <a:prstGeom prst="lin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37927701-7AC5-46AC-95FE-A14F44D6B104}">
      <dsp:nvSpPr>
        <dsp:cNvPr id="0" name=""/>
        <dsp:cNvSpPr/>
      </dsp:nvSpPr>
      <dsp:spPr>
        <a:xfrm>
          <a:off x="0" y="2260"/>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Larger Date Range</a:t>
          </a:r>
        </a:p>
      </dsp:txBody>
      <dsp:txXfrm>
        <a:off x="0" y="2260"/>
        <a:ext cx="5924550" cy="1541543"/>
      </dsp:txXfrm>
    </dsp:sp>
    <dsp:sp modelId="{66BA8736-FA41-45A2-88D7-9A11758386F3}">
      <dsp:nvSpPr>
        <dsp:cNvPr id="0" name=""/>
        <dsp:cNvSpPr/>
      </dsp:nvSpPr>
      <dsp:spPr>
        <a:xfrm>
          <a:off x="0" y="1543803"/>
          <a:ext cx="5924550" cy="0"/>
        </a:xfrm>
        <a:prstGeom prst="lin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32A360DD-4995-4637-87E8-FBB801F948C4}">
      <dsp:nvSpPr>
        <dsp:cNvPr id="0" name=""/>
        <dsp:cNvSpPr/>
      </dsp:nvSpPr>
      <dsp:spPr>
        <a:xfrm>
          <a:off x="0" y="1543803"/>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Complaints without narratives</a:t>
          </a:r>
        </a:p>
      </dsp:txBody>
      <dsp:txXfrm>
        <a:off x="0" y="1543803"/>
        <a:ext cx="5924550" cy="1541543"/>
      </dsp:txXfrm>
    </dsp:sp>
    <dsp:sp modelId="{BF7E9C1A-735D-4ED0-887F-357A0DEE4F50}">
      <dsp:nvSpPr>
        <dsp:cNvPr id="0" name=""/>
        <dsp:cNvSpPr/>
      </dsp:nvSpPr>
      <dsp:spPr>
        <a:xfrm>
          <a:off x="0" y="3085346"/>
          <a:ext cx="5924550" cy="0"/>
        </a:xfrm>
        <a:prstGeom prst="lin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F7FBEDD6-617E-44F4-A2B8-614059DAD792}">
      <dsp:nvSpPr>
        <dsp:cNvPr id="0" name=""/>
        <dsp:cNvSpPr/>
      </dsp:nvSpPr>
      <dsp:spPr>
        <a:xfrm>
          <a:off x="0" y="3085346"/>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Other datasets</a:t>
          </a:r>
        </a:p>
      </dsp:txBody>
      <dsp:txXfrm>
        <a:off x="0" y="3085346"/>
        <a:ext cx="5924550" cy="1541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37.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54,'90'-4,"108"-19,-111 11,126-3,547 17,-737-2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39.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57,'403'-13,"32"0,-428 13,72 2,-1-5,78-11,-70 4,0 5,120 6,-63 2,165-3,-279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43.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28,'30'-1,"50"-9,10-2,455 8,-305 6,132 24,16 0,-126-13,-31 0,323 26,-539-38,332 12,8 0,130 67,-464-77,0-1,1-1,-1 0,0-2,0-1,0 0,35-10,-47 11,43-10,-19 3,57-5,-69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2:02.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0 131,'55'-20,"-24"15,52 1,-55 3,-1-1,46-8,108-16,-151 21,-1 1,1 1,36 2,-36 2,0-2,0-2,37-7,104-16,-113 20,1 2,68 4,-60 1,-45-1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0:02:27.115"/>
    </inkml:context>
    <inkml:brush xml:id="br0">
      <inkml:brushProperty name="width" value="0.05" units="cm"/>
      <inkml:brushProperty name="height" value="0.05" units="cm"/>
      <inkml:brushProperty name="color" value="#E71224"/>
    </inkml:brush>
  </inkml:definitions>
  <inkml:trace contextRef="#ctx0" brushRef="#br0">291 727 24575,'136'3'0,"144"-6"0,-210-10 0,-52 9 0,1 0 0,29-2 0,435 8 0,-326 11 0,169 36 0,-136-17 0,72-7 0,-165-16 0,1-3 0,102-9 0,-45 0 0,-64 5 0,-52 1 0,-1-2 0,1-2 0,0-1 0,-1-2 0,43-11 0,-60 7 0,0-1 0,-1 0 0,0-2 0,32-23 0,-12 8 0,-27 17 0,0-1 0,-1 0 0,0-1 0,-1 0 0,0 0 0,-1-1 0,0-1 0,-1 0 0,0 0 0,-1-1 0,-1 1 0,0-2 0,-1 1 0,0-1 0,-1 0 0,-1 0 0,0-1 0,-1 1 0,-1-1 0,-1 0 0,0 0 0,-1 0 0,0 1 0,-5-30 0,1 33 0,0 0 0,0 0 0,-1 1 0,-1-1 0,0 1 0,0 1 0,-1-1 0,-1 1 0,1 1 0,-2-1 0,-11-11 0,-2 2 0,0 1 0,0 0 0,-47-25 0,36 25 0,-1 2 0,-1 1 0,0 2 0,-1 2 0,0 1 0,-1 1 0,0 2 0,0 2 0,-1 2 0,-62 1 0,-1042 5 0,617-4 0,465 5 0,0 3 0,0 2 0,-109 33 0,105-25 0,-309 91 0,327-94 0,2-2 0,-52 24 0,81-29 0,1 1 0,0 0 0,0 1 0,0 0 0,2 1 0,-1 1 0,-13 14 0,17-14 0,0 0 0,1 0 0,0 1 0,1-1 0,0 2 0,1-1 0,1 1 0,0 0 0,0 0 0,-4 26 0,5-13 0,1 0 0,1 0 0,2 0 0,5 48 0,-4-67 0,1 0 0,-1 0 0,1 0 0,1 0 0,0-1 0,0 1 0,0-1 0,0 0 0,1 0 0,0 0 0,1 0 0,-1-1 0,1 1 0,0-1 0,0-1 0,1 1 0,-1-1 0,1 0 0,0 0 0,0 0 0,1-1 0,-1 0 0,1 0 0,11 3 0,2 0 0,-1-1 0,1-1 0,0 0 0,0-2 0,0 0 0,0-1 0,32-3 0,-38 0-227,1 0-1,-1-1 1,0-1-1,0 0 1,18-9-1,-18 5-6598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3E35F-E4CC-4E2A-8526-0DACFF2CC3DB}"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202E3-3BB7-40F4-8260-DF247007A5D0}" type="slidenum">
              <a:rPr lang="en-US" smtClean="0"/>
              <a:t>‹#›</a:t>
            </a:fld>
            <a:endParaRPr lang="en-US"/>
          </a:p>
        </p:txBody>
      </p:sp>
    </p:spTree>
    <p:extLst>
      <p:ext uri="{BB962C8B-B14F-4D97-AF65-F5344CB8AC3E}">
        <p14:creationId xmlns:p14="http://schemas.microsoft.com/office/powerpoint/2010/main" val="148447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Bank" TargetMode="External"/><Relationship Id="rId7" Type="http://schemas.openxmlformats.org/officeDocument/2006/relationships/hyperlink" Target="https://en.wikipedia.org/wiki/Debt_collector"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Foreclosure" TargetMode="External"/><Relationship Id="rId5" Type="http://schemas.openxmlformats.org/officeDocument/2006/relationships/hyperlink" Target="https://en.wikipedia.org/wiki/Payday_loans_in_the_United_States" TargetMode="External"/><Relationship Id="rId4" Type="http://schemas.openxmlformats.org/officeDocument/2006/relationships/hyperlink" Target="https://en.wikipedia.org/wiki/Credit_un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CFPB's jurisdiction includes </a:t>
            </a:r>
            <a:r>
              <a:rPr lang="en-US" dirty="0">
                <a:hlinkClick r:id="rId3" tooltip="Bank"/>
              </a:rPr>
              <a:t>banks</a:t>
            </a:r>
            <a:r>
              <a:rPr lang="en-US" dirty="0"/>
              <a:t>, </a:t>
            </a:r>
            <a:r>
              <a:rPr lang="en-US" dirty="0">
                <a:hlinkClick r:id="rId4" tooltip="Credit union"/>
              </a:rPr>
              <a:t>credit unions</a:t>
            </a:r>
            <a:r>
              <a:rPr lang="en-US" dirty="0"/>
              <a:t>, securities firms, </a:t>
            </a:r>
            <a:r>
              <a:rPr lang="en-US" dirty="0">
                <a:hlinkClick r:id="rId5" tooltip="Payday loans in the United States"/>
              </a:rPr>
              <a:t>payday lenders</a:t>
            </a:r>
            <a:r>
              <a:rPr lang="en-US" dirty="0"/>
              <a:t>, mortgage-servicing operations, </a:t>
            </a:r>
            <a:r>
              <a:rPr lang="en-US" dirty="0">
                <a:hlinkClick r:id="rId6" tooltip="Foreclosure"/>
              </a:rPr>
              <a:t>foreclosure</a:t>
            </a:r>
            <a:r>
              <a:rPr lang="en-US" dirty="0"/>
              <a:t> relief services, </a:t>
            </a:r>
            <a:r>
              <a:rPr lang="en-US" dirty="0">
                <a:hlinkClick r:id="rId7" tooltip="Debt collector"/>
              </a:rPr>
              <a:t>debt collectors</a:t>
            </a:r>
            <a:r>
              <a:rPr lang="en-US" dirty="0"/>
              <a:t>, and other financial companies operating in the United States. Since its founding, the CFPB has used technology tools to monitor how financial entities used social media and algorithms to target consumers.</a:t>
            </a:r>
          </a:p>
        </p:txBody>
      </p:sp>
      <p:sp>
        <p:nvSpPr>
          <p:cNvPr id="4" name="Slide Number Placeholder 3"/>
          <p:cNvSpPr>
            <a:spLocks noGrp="1"/>
          </p:cNvSpPr>
          <p:nvPr>
            <p:ph type="sldNum" sz="quarter" idx="5"/>
          </p:nvPr>
        </p:nvSpPr>
        <p:spPr/>
        <p:txBody>
          <a:bodyPr/>
          <a:lstStyle/>
          <a:p>
            <a:fld id="{11A202E3-3BB7-40F4-8260-DF247007A5D0}" type="slidenum">
              <a:rPr lang="en-US" smtClean="0"/>
              <a:t>3</a:t>
            </a:fld>
            <a:endParaRPr lang="en-US"/>
          </a:p>
        </p:txBody>
      </p:sp>
    </p:spTree>
    <p:extLst>
      <p:ext uri="{BB962C8B-B14F-4D97-AF65-F5344CB8AC3E}">
        <p14:creationId xmlns:p14="http://schemas.microsoft.com/office/powerpoint/2010/main" val="178041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models can be applied to more years in the range of complaints to the Consumer Financial Protection Bureau. Complaints with narratives only account for 42% of all complaints in 2022, so we may want to consider the remaining data. This would point to particular companies or products that are more likely to have untimely responses, although this may not require machine learning as NLP is not required for 58% of the data.</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Outside this dataset, we can look at whether or not the dates could be related to why some companies did not offer a timely response. Perhaps some companies were going through bankruptcy and so did not have consumer complaints as a priority.</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17</a:t>
            </a:fld>
            <a:endParaRPr lang="en-US"/>
          </a:p>
        </p:txBody>
      </p:sp>
    </p:spTree>
    <p:extLst>
      <p:ext uri="{BB962C8B-B14F-4D97-AF65-F5344CB8AC3E}">
        <p14:creationId xmlns:p14="http://schemas.microsoft.com/office/powerpoint/2010/main" val="385906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consumerfinace.gov, 98% of complaints sent to companies get timely responses .</a:t>
            </a:r>
          </a:p>
        </p:txBody>
      </p:sp>
      <p:sp>
        <p:nvSpPr>
          <p:cNvPr id="4" name="Slide Number Placeholder 3"/>
          <p:cNvSpPr>
            <a:spLocks noGrp="1"/>
          </p:cNvSpPr>
          <p:nvPr>
            <p:ph type="sldNum" sz="quarter" idx="5"/>
          </p:nvPr>
        </p:nvSpPr>
        <p:spPr/>
        <p:txBody>
          <a:bodyPr/>
          <a:lstStyle/>
          <a:p>
            <a:fld id="{11A202E3-3BB7-40F4-8260-DF247007A5D0}" type="slidenum">
              <a:rPr lang="en-US" smtClean="0"/>
              <a:t>5</a:t>
            </a:fld>
            <a:endParaRPr lang="en-US"/>
          </a:p>
        </p:txBody>
      </p:sp>
    </p:spTree>
    <p:extLst>
      <p:ext uri="{BB962C8B-B14F-4D97-AF65-F5344CB8AC3E}">
        <p14:creationId xmlns:p14="http://schemas.microsoft.com/office/powerpoint/2010/main" val="32133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highlighted fields will eventually be our features and timely response will be our label.</a:t>
            </a:r>
          </a:p>
        </p:txBody>
      </p:sp>
      <p:sp>
        <p:nvSpPr>
          <p:cNvPr id="4" name="Slide Number Placeholder 3"/>
          <p:cNvSpPr>
            <a:spLocks noGrp="1"/>
          </p:cNvSpPr>
          <p:nvPr>
            <p:ph type="sldNum" sz="quarter" idx="5"/>
          </p:nvPr>
        </p:nvSpPr>
        <p:spPr/>
        <p:txBody>
          <a:bodyPr/>
          <a:lstStyle/>
          <a:p>
            <a:fld id="{11A202E3-3BB7-40F4-8260-DF247007A5D0}" type="slidenum">
              <a:rPr lang="en-US" smtClean="0"/>
              <a:t>6</a:t>
            </a:fld>
            <a:endParaRPr lang="en-US"/>
          </a:p>
        </p:txBody>
      </p:sp>
    </p:spTree>
    <p:extLst>
      <p:ext uri="{BB962C8B-B14F-4D97-AF65-F5344CB8AC3E}">
        <p14:creationId xmlns:p14="http://schemas.microsoft.com/office/powerpoint/2010/main" val="114696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'Date received', 'Submitted via', 'Date sent to company': how and when should be irrelevant</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'Company public response', 'Company response to consumer': this is optional on the company's end</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'State', 'ZIP code': where is irrelevant</a:t>
            </a: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'Tags', 'Consumer consent provided?', 'Consumer disputed?', 'Complaint ID': this customer identification is irrelevant</a:t>
            </a:r>
          </a:p>
          <a:p>
            <a:endParaRPr lang="en-US" dirty="0"/>
          </a:p>
          <a:p>
            <a:r>
              <a:rPr lang="en-US" dirty="0"/>
              <a:t>The missing data is handled by putting in placeholder text.</a:t>
            </a:r>
          </a:p>
        </p:txBody>
      </p:sp>
      <p:sp>
        <p:nvSpPr>
          <p:cNvPr id="4" name="Slide Number Placeholder 3"/>
          <p:cNvSpPr>
            <a:spLocks noGrp="1"/>
          </p:cNvSpPr>
          <p:nvPr>
            <p:ph type="sldNum" sz="quarter" idx="5"/>
          </p:nvPr>
        </p:nvSpPr>
        <p:spPr/>
        <p:txBody>
          <a:bodyPr/>
          <a:lstStyle/>
          <a:p>
            <a:fld id="{11A202E3-3BB7-40F4-8260-DF247007A5D0}" type="slidenum">
              <a:rPr lang="en-US" smtClean="0"/>
              <a:t>7</a:t>
            </a:fld>
            <a:endParaRPr lang="en-US"/>
          </a:p>
        </p:txBody>
      </p:sp>
    </p:spTree>
    <p:extLst>
      <p:ext uri="{BB962C8B-B14F-4D97-AF65-F5344CB8AC3E}">
        <p14:creationId xmlns:p14="http://schemas.microsoft.com/office/powerpoint/2010/main" val="844442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b="1" dirty="0"/>
              <a:t>800,356 </a:t>
            </a:r>
            <a:r>
              <a:rPr lang="en-US" b="0" dirty="0"/>
              <a:t>complaints without narratives. So around 42% have narratives.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Timely response above 99% for 2022. The website says more conservatively 98%.</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9</a:t>
            </a:fld>
            <a:endParaRPr lang="en-US"/>
          </a:p>
        </p:txBody>
      </p:sp>
    </p:spTree>
    <p:extLst>
      <p:ext uri="{BB962C8B-B14F-4D97-AF65-F5344CB8AC3E}">
        <p14:creationId xmlns:p14="http://schemas.microsoft.com/office/powerpoint/2010/main" val="102811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Chi-square analysis was done on the categorical features to find the most influential features on timely response. The top 3 categorical features are 'Product', 'Company', and 'Sub-product'.</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10</a:t>
            </a:fld>
            <a:endParaRPr lang="en-US"/>
          </a:p>
        </p:txBody>
      </p:sp>
    </p:spTree>
    <p:extLst>
      <p:ext uri="{BB962C8B-B14F-4D97-AF65-F5344CB8AC3E}">
        <p14:creationId xmlns:p14="http://schemas.microsoft.com/office/powerpoint/2010/main" val="1613131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choose ordinal instead of one hot encoding because there were over 2000 unique companies.</a:t>
            </a:r>
          </a:p>
        </p:txBody>
      </p:sp>
      <p:sp>
        <p:nvSpPr>
          <p:cNvPr id="4" name="Slide Number Placeholder 3"/>
          <p:cNvSpPr>
            <a:spLocks noGrp="1"/>
          </p:cNvSpPr>
          <p:nvPr>
            <p:ph type="sldNum" sz="quarter" idx="5"/>
          </p:nvPr>
        </p:nvSpPr>
        <p:spPr/>
        <p:txBody>
          <a:bodyPr/>
          <a:lstStyle/>
          <a:p>
            <a:fld id="{11A202E3-3BB7-40F4-8260-DF247007A5D0}" type="slidenum">
              <a:rPr lang="en-US" smtClean="0"/>
              <a:t>12</a:t>
            </a:fld>
            <a:endParaRPr lang="en-US"/>
          </a:p>
        </p:txBody>
      </p:sp>
    </p:spTree>
    <p:extLst>
      <p:ext uri="{BB962C8B-B14F-4D97-AF65-F5344CB8AC3E}">
        <p14:creationId xmlns:p14="http://schemas.microsoft.com/office/powerpoint/2010/main" val="197409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a binary classification problem, 3 models were considered: Decision Tree, Random Forest, and Logistic Regression. Since there is a significant different between Decision Tree and the other two models, I decided to move on ahead and refine Random Forest and Logistic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 testing gave AUC scores.</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14</a:t>
            </a:fld>
            <a:endParaRPr lang="en-US"/>
          </a:p>
        </p:txBody>
      </p:sp>
    </p:spTree>
    <p:extLst>
      <p:ext uri="{BB962C8B-B14F-4D97-AF65-F5344CB8AC3E}">
        <p14:creationId xmlns:p14="http://schemas.microsoft.com/office/powerpoint/2010/main" val="15496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Because Logistic Regression was the most promising, I decided to do a grid search in order to hyperparameter tune it. I also tried </a:t>
            </a:r>
            <a:r>
              <a:rPr lang="en-US" sz="1800" dirty="0" err="1">
                <a:effectLst/>
                <a:latin typeface="Aptos" panose="020B0004020202020204" pitchFamily="34" charset="0"/>
                <a:ea typeface="Aptos" panose="020B0004020202020204" pitchFamily="34" charset="0"/>
                <a:cs typeface="Times New Roman" panose="02020603050405020304" pitchFamily="18" charset="0"/>
              </a:rPr>
              <a:t>undersampling</a:t>
            </a:r>
            <a:r>
              <a:rPr lang="en-US" sz="1800" dirty="0">
                <a:effectLst/>
                <a:latin typeface="Aptos" panose="020B0004020202020204" pitchFamily="34" charset="0"/>
                <a:ea typeface="Aptos" panose="020B0004020202020204" pitchFamily="34" charset="0"/>
                <a:cs typeface="Times New Roman" panose="02020603050405020304" pitchFamily="18" charset="0"/>
              </a:rPr>
              <a:t> to deal with the imbalanced data.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would need to balance having a complex model which has the chance to overfit and using the simpler model which may not capture all important features. Here it seems that the simple Logistic Regression model with default parameters (aside from balanced class weight) is the best choice.</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15</a:t>
            </a:fld>
            <a:endParaRPr lang="en-US"/>
          </a:p>
        </p:txBody>
      </p:sp>
    </p:spTree>
    <p:extLst>
      <p:ext uri="{BB962C8B-B14F-4D97-AF65-F5344CB8AC3E}">
        <p14:creationId xmlns:p14="http://schemas.microsoft.com/office/powerpoint/2010/main" val="37471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228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63914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53319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403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73522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53991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04024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3250426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1273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99635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59142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93499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BE05D-EF41-4C96-89D8-AFEBC9152A4B}"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1695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3154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BE05D-EF41-4C96-89D8-AFEBC9152A4B}"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9752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45349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326410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EBE05D-EF41-4C96-89D8-AFEBC9152A4B}" type="datetimeFigureOut">
              <a:rPr lang="en-US" smtClean="0"/>
              <a:t>7/18/2024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1D4E78-9AAA-41BD-8183-969A933C637F}" type="slidenum">
              <a:rPr lang="en-US" smtClean="0"/>
              <a:t>‹#›</a:t>
            </a:fld>
            <a:endParaRPr lang="en-US"/>
          </a:p>
        </p:txBody>
      </p:sp>
    </p:spTree>
    <p:extLst>
      <p:ext uri="{BB962C8B-B14F-4D97-AF65-F5344CB8AC3E}">
        <p14:creationId xmlns:p14="http://schemas.microsoft.com/office/powerpoint/2010/main" val="3309001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3" Type="http://schemas.openxmlformats.org/officeDocument/2006/relationships/image" Target="../media/image1.jpeg"/><Relationship Id="rId7" Type="http://schemas.openxmlformats.org/officeDocument/2006/relationships/customXml" Target="../ink/ink2.xm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F6864-C4D0-10D6-B233-48128CFA9BF1}"/>
              </a:ext>
            </a:extLst>
          </p:cNvPr>
          <p:cNvSpPr>
            <a:spLocks noGrp="1"/>
          </p:cNvSpPr>
          <p:nvPr>
            <p:ph type="ctrTitle"/>
          </p:nvPr>
        </p:nvSpPr>
        <p:spPr>
          <a:xfrm>
            <a:off x="4549063" y="1060110"/>
            <a:ext cx="6801998" cy="4737780"/>
          </a:xfrm>
        </p:spPr>
        <p:txBody>
          <a:bodyPr anchor="ctr">
            <a:normAutofit/>
          </a:bodyPr>
          <a:lstStyle/>
          <a:p>
            <a:pPr algn="l"/>
            <a:r>
              <a:rPr lang="en-US" sz="5400" b="1"/>
              <a:t>Predicting Timely Response To Consumer Complaints</a:t>
            </a:r>
            <a:br>
              <a:rPr lang="en-US" sz="5400" b="1"/>
            </a:br>
            <a:endParaRPr lang="en-US" sz="5400"/>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534E60-4736-E01A-7E57-5D6C4B5190D5}"/>
              </a:ext>
            </a:extLst>
          </p:cNvPr>
          <p:cNvSpPr>
            <a:spLocks noGrp="1"/>
          </p:cNvSpPr>
          <p:nvPr>
            <p:ph type="subTitle" idx="1"/>
          </p:nvPr>
        </p:nvSpPr>
        <p:spPr>
          <a:xfrm>
            <a:off x="1043075" y="1060110"/>
            <a:ext cx="2540787" cy="4737780"/>
          </a:xfrm>
        </p:spPr>
        <p:txBody>
          <a:bodyPr anchor="ctr">
            <a:normAutofit/>
          </a:bodyPr>
          <a:lstStyle/>
          <a:p>
            <a:pPr algn="l"/>
            <a:r>
              <a:rPr lang="en-US">
                <a:solidFill>
                  <a:schemeClr val="bg2"/>
                </a:solidFill>
              </a:rPr>
              <a:t>Springboard</a:t>
            </a:r>
          </a:p>
          <a:p>
            <a:pPr algn="l"/>
            <a:r>
              <a:rPr lang="en-US">
                <a:solidFill>
                  <a:schemeClr val="bg2"/>
                </a:solidFill>
              </a:rPr>
              <a:t>John Wu</a:t>
            </a:r>
          </a:p>
        </p:txBody>
      </p:sp>
    </p:spTree>
    <p:extLst>
      <p:ext uri="{BB962C8B-B14F-4D97-AF65-F5344CB8AC3E}">
        <p14:creationId xmlns:p14="http://schemas.microsoft.com/office/powerpoint/2010/main" val="17701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59CEF83-3B17-8B80-3DF6-94AEEA93BCD1}"/>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14:m>
                  <m:oMath xmlns:m="http://schemas.openxmlformats.org/officeDocument/2006/math">
                    <m:sSup>
                      <m:sSupPr>
                        <m:ctrlPr>
                          <a:rPr lang="en-US" sz="3200" i="1">
                            <a:latin typeface="Cambria Math" panose="02040503050406030204" pitchFamily="18" charset="0"/>
                          </a:rPr>
                        </m:ctrlPr>
                      </m:sSupPr>
                      <m:e>
                        <m:r>
                          <a:rPr lang="en-US" sz="3200">
                            <a:latin typeface="Cambria Math" panose="02040503050406030204" pitchFamily="18" charset="0"/>
                          </a:rPr>
                          <m:t>𝝌</m:t>
                        </m:r>
                      </m:e>
                      <m:sup>
                        <m:r>
                          <a:rPr lang="en-US" sz="3200">
                            <a:latin typeface="Cambria Math" panose="02040503050406030204" pitchFamily="18" charset="0"/>
                          </a:rPr>
                          <m:t>𝟐</m:t>
                        </m:r>
                      </m:sup>
                    </m:sSup>
                  </m:oMath>
                </a14:m>
                <a:r>
                  <a:rPr lang="en-US" sz="3200" dirty="0"/>
                  <a:t>-Analysis of Categorical Variables</a:t>
                </a:r>
              </a:p>
            </p:txBody>
          </p:sp>
        </mc:Choice>
        <mc:Fallback>
          <p:sp>
            <p:nvSpPr>
              <p:cNvPr id="2" name="Title 1">
                <a:extLst>
                  <a:ext uri="{FF2B5EF4-FFF2-40B4-BE49-F238E27FC236}">
                    <a16:creationId xmlns:a16="http://schemas.microsoft.com/office/drawing/2014/main" id="{359CEF83-3B17-8B80-3DF6-94AEEA93BCD1}"/>
                  </a:ext>
                </a:extLst>
              </p:cNvPr>
              <p:cNvSpPr>
                <a:spLocks noGrp="1" noRot="1" noChangeAspect="1" noMove="1" noResize="1" noEditPoints="1" noAdjustHandles="1" noChangeArrowheads="1" noChangeShapeType="1" noTextEdit="1"/>
              </p:cNvSpPr>
              <p:nvPr>
                <p:ph type="title"/>
              </p:nvPr>
            </p:nvSpPr>
            <p:spPr>
              <a:xfrm>
                <a:off x="7908392" y="733425"/>
                <a:ext cx="3583953" cy="3500246"/>
              </a:xfrm>
              <a:blipFill>
                <a:blip r:embed="rId4"/>
                <a:stretch>
                  <a:fillRect l="-4422" r="-2551" b="-7317"/>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E4678CAD-B4A1-B5BA-FB2E-7F72B7747BB2}"/>
              </a:ext>
            </a:extLst>
          </p:cNvPr>
          <p:cNvPicPr>
            <a:picLocks noGrp="1" noChangeAspect="1"/>
          </p:cNvPicPr>
          <p:nvPr>
            <p:ph idx="1"/>
          </p:nvPr>
        </p:nvPicPr>
        <p:blipFill>
          <a:blip r:embed="rId5"/>
          <a:stretch>
            <a:fillRect/>
          </a:stretch>
        </p:blipFill>
        <p:spPr>
          <a:xfrm>
            <a:off x="1164613" y="1830206"/>
            <a:ext cx="5895257" cy="3227950"/>
          </a:xfrm>
          <a:prstGeom prst="rect">
            <a:avLst/>
          </a:prstGeom>
        </p:spPr>
      </p:pic>
    </p:spTree>
    <p:extLst>
      <p:ext uri="{BB962C8B-B14F-4D97-AF65-F5344CB8AC3E}">
        <p14:creationId xmlns:p14="http://schemas.microsoft.com/office/powerpoint/2010/main" val="181610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82BB-8D53-A3B7-365B-7FBB282AFD36}"/>
              </a:ext>
            </a:extLst>
          </p:cNvPr>
          <p:cNvSpPr>
            <a:spLocks noGrp="1"/>
          </p:cNvSpPr>
          <p:nvPr>
            <p:ph type="ctrTitle"/>
          </p:nvPr>
        </p:nvSpPr>
        <p:spPr>
          <a:xfrm>
            <a:off x="913794" y="643467"/>
            <a:ext cx="9600217" cy="3585834"/>
          </a:xfrm>
        </p:spPr>
        <p:txBody>
          <a:bodyPr>
            <a:normAutofit/>
          </a:bodyPr>
          <a:lstStyle/>
          <a:p>
            <a:pPr algn="l"/>
            <a:r>
              <a:rPr lang="en-US" sz="7200" dirty="0"/>
              <a:t>Preprocessing</a:t>
            </a:r>
          </a:p>
        </p:txBody>
      </p:sp>
    </p:spTree>
    <p:extLst>
      <p:ext uri="{BB962C8B-B14F-4D97-AF65-F5344CB8AC3E}">
        <p14:creationId xmlns:p14="http://schemas.microsoft.com/office/powerpoint/2010/main" val="250916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9162E-7026-6464-5974-5FC404C69BCE}"/>
              </a:ext>
            </a:extLst>
          </p:cNvPr>
          <p:cNvSpPr>
            <a:spLocks noGrp="1"/>
          </p:cNvSpPr>
          <p:nvPr>
            <p:ph type="title"/>
          </p:nvPr>
        </p:nvSpPr>
        <p:spPr>
          <a:xfrm>
            <a:off x="913796" y="927100"/>
            <a:ext cx="3418766" cy="4616450"/>
          </a:xfrm>
        </p:spPr>
        <p:txBody>
          <a:bodyPr>
            <a:normAutofit/>
          </a:bodyPr>
          <a:lstStyle/>
          <a:p>
            <a:r>
              <a:rPr lang="en-US" dirty="0"/>
              <a:t>Methods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9328E0-204F-49F4-E57E-F1AD9C415E28}"/>
              </a:ext>
            </a:extLst>
          </p:cNvPr>
          <p:cNvSpPr>
            <a:spLocks noGrp="1"/>
          </p:cNvSpPr>
          <p:nvPr>
            <p:ph idx="1"/>
          </p:nvPr>
        </p:nvSpPr>
        <p:spPr>
          <a:xfrm>
            <a:off x="4976029" y="971549"/>
            <a:ext cx="6291528" cy="4616450"/>
          </a:xfrm>
        </p:spPr>
        <p:txBody>
          <a:bodyPr anchor="ctr">
            <a:normAutofit/>
          </a:bodyPr>
          <a:lstStyle/>
          <a:p>
            <a:pPr marL="342900" marR="0" lvl="0" indent="-342900">
              <a:spcBef>
                <a:spcPts val="0"/>
              </a:spcBef>
              <a:spcAft>
                <a:spcPts val="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'Consumer complaint narrative': Remove redacted text and handle dates. Then apply TF-IDF Vectorization.</a:t>
            </a:r>
          </a:p>
          <a:p>
            <a:pPr marL="342900" marR="0" lvl="0" indent="-342900">
              <a:spcBef>
                <a:spcPts val="0"/>
              </a:spcBef>
              <a:spcAft>
                <a:spcPts val="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'Company', 'Product', 'Sub-product': Replace the 4 null rows of ‘Sub-product’ with placeholder text. Then use ordinal encoding for these categorical variables.</a:t>
            </a:r>
          </a:p>
          <a:p>
            <a:pPr marL="342900" marR="0" lvl="0" indent="-342900">
              <a:spcBef>
                <a:spcPts val="0"/>
              </a:spcBef>
              <a:spcAft>
                <a:spcPts val="80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'Timely response?': Replace “Yes” with 1 and “No” with 0.</a:t>
            </a:r>
          </a:p>
          <a:p>
            <a:pPr marL="0" indent="0">
              <a:buNone/>
            </a:pPr>
            <a:endParaRPr lang="en-US" dirty="0"/>
          </a:p>
        </p:txBody>
      </p:sp>
    </p:spTree>
    <p:extLst>
      <p:ext uri="{BB962C8B-B14F-4D97-AF65-F5344CB8AC3E}">
        <p14:creationId xmlns:p14="http://schemas.microsoft.com/office/powerpoint/2010/main" val="333487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AFC61-AAD3-42AF-2709-405254F79BBC}"/>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Modeling</a:t>
            </a:r>
          </a:p>
        </p:txBody>
      </p:sp>
    </p:spTree>
    <p:extLst>
      <p:ext uri="{BB962C8B-B14F-4D97-AF65-F5344CB8AC3E}">
        <p14:creationId xmlns:p14="http://schemas.microsoft.com/office/powerpoint/2010/main" val="164854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596D-EDB9-FB90-F613-A452C9619464}"/>
              </a:ext>
            </a:extLst>
          </p:cNvPr>
          <p:cNvSpPr>
            <a:spLocks noGrp="1"/>
          </p:cNvSpPr>
          <p:nvPr>
            <p:ph type="title"/>
          </p:nvPr>
        </p:nvSpPr>
        <p:spPr>
          <a:xfrm>
            <a:off x="913795" y="609600"/>
            <a:ext cx="10353761" cy="1326321"/>
          </a:xfrm>
        </p:spPr>
        <p:txBody>
          <a:bodyPr>
            <a:normAutofit/>
          </a:bodyPr>
          <a:lstStyle/>
          <a:p>
            <a:r>
              <a:rPr lang="en-US" dirty="0"/>
              <a:t>Initial Models</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F4A77D-1666-E3D7-A1EF-2700D01C92D7}"/>
              </a:ext>
            </a:extLst>
          </p:cNvPr>
          <p:cNvGraphicFramePr>
            <a:graphicFrameLocks noGrp="1"/>
          </p:cNvGraphicFramePr>
          <p:nvPr>
            <p:ph idx="1"/>
            <p:extLst>
              <p:ext uri="{D42A27DB-BD31-4B8C-83A1-F6EECF244321}">
                <p14:modId xmlns:p14="http://schemas.microsoft.com/office/powerpoint/2010/main" val="3171504007"/>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726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2538-458E-4112-AF87-4E7AC60E4EE4}"/>
              </a:ext>
            </a:extLst>
          </p:cNvPr>
          <p:cNvSpPr>
            <a:spLocks noGrp="1"/>
          </p:cNvSpPr>
          <p:nvPr>
            <p:ph type="title"/>
          </p:nvPr>
        </p:nvSpPr>
        <p:spPr>
          <a:xfrm>
            <a:off x="657225" y="4537711"/>
            <a:ext cx="10844965" cy="1062990"/>
          </a:xfrm>
        </p:spPr>
        <p:txBody>
          <a:bodyPr vert="horz" lIns="91440" tIns="45720" rIns="91440" bIns="45720" rtlCol="0" anchor="b">
            <a:normAutofit/>
          </a:bodyPr>
          <a:lstStyle/>
          <a:p>
            <a:r>
              <a:rPr lang="en-US" sz="4000" dirty="0">
                <a:solidFill>
                  <a:srgbClr val="FFFFFF"/>
                </a:solidFill>
              </a:rPr>
              <a:t>balanced weight class  Models</a:t>
            </a:r>
          </a:p>
        </p:txBody>
      </p:sp>
      <p:sp>
        <p:nvSpPr>
          <p:cNvPr id="11" name="Rectangle 10">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web page&#10;&#10;Description automatically generated">
            <a:extLst>
              <a:ext uri="{FF2B5EF4-FFF2-40B4-BE49-F238E27FC236}">
                <a16:creationId xmlns:a16="http://schemas.microsoft.com/office/drawing/2014/main" id="{AA7A1866-368C-4A4E-C653-B50FBF6C9239}"/>
              </a:ext>
            </a:extLst>
          </p:cNvPr>
          <p:cNvPicPr>
            <a:picLocks noGrp="1" noChangeAspect="1"/>
          </p:cNvPicPr>
          <p:nvPr>
            <p:ph idx="1"/>
          </p:nvPr>
        </p:nvPicPr>
        <p:blipFill>
          <a:blip r:embed="rId3"/>
          <a:stretch>
            <a:fillRect/>
          </a:stretch>
        </p:blipFill>
        <p:spPr>
          <a:xfrm>
            <a:off x="1833652" y="1103182"/>
            <a:ext cx="8505646" cy="2651386"/>
          </a:xfrm>
          <a:prstGeom prst="rect">
            <a:avLst/>
          </a:prstGeom>
        </p:spPr>
      </p:pic>
      <p:sp>
        <p:nvSpPr>
          <p:cNvPr id="13" name="Rectangle 12">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89109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CE4-1CB1-A768-C113-ADD26FD3771D}"/>
              </a:ext>
            </a:extLst>
          </p:cNvPr>
          <p:cNvSpPr>
            <a:spLocks noGrp="1"/>
          </p:cNvSpPr>
          <p:nvPr>
            <p:ph type="title"/>
          </p:nvPr>
        </p:nvSpPr>
        <p:spPr>
          <a:xfrm>
            <a:off x="752475" y="609600"/>
            <a:ext cx="3643150" cy="5603310"/>
          </a:xfrm>
        </p:spPr>
        <p:txBody>
          <a:bodyPr>
            <a:normAutofit/>
          </a:bodyPr>
          <a:lstStyle/>
          <a:p>
            <a:r>
              <a:rPr lang="en-US" sz="2400"/>
              <a:t>Recommendations</a:t>
            </a:r>
          </a:p>
        </p:txBody>
      </p:sp>
      <p:graphicFrame>
        <p:nvGraphicFramePr>
          <p:cNvPr id="5" name="Content Placeholder 2">
            <a:extLst>
              <a:ext uri="{FF2B5EF4-FFF2-40B4-BE49-F238E27FC236}">
                <a16:creationId xmlns:a16="http://schemas.microsoft.com/office/drawing/2014/main" id="{76E4235B-7DC9-0A2A-DEB0-52D84361D36B}"/>
              </a:ext>
            </a:extLst>
          </p:cNvPr>
          <p:cNvGraphicFramePr>
            <a:graphicFrameLocks noGrp="1"/>
          </p:cNvGraphicFramePr>
          <p:nvPr>
            <p:ph idx="1"/>
            <p:extLst>
              <p:ext uri="{D42A27DB-BD31-4B8C-83A1-F6EECF244321}">
                <p14:modId xmlns:p14="http://schemas.microsoft.com/office/powerpoint/2010/main" val="175349618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13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1C51-6454-3C59-2D8C-6799959C9077}"/>
              </a:ext>
            </a:extLst>
          </p:cNvPr>
          <p:cNvSpPr>
            <a:spLocks noGrp="1"/>
          </p:cNvSpPr>
          <p:nvPr>
            <p:ph type="title"/>
          </p:nvPr>
        </p:nvSpPr>
        <p:spPr>
          <a:xfrm>
            <a:off x="752475" y="609600"/>
            <a:ext cx="3643150" cy="5603310"/>
          </a:xfrm>
        </p:spPr>
        <p:txBody>
          <a:bodyPr>
            <a:normAutofit/>
          </a:bodyPr>
          <a:lstStyle/>
          <a:p>
            <a:r>
              <a:rPr lang="en-US" dirty="0"/>
              <a:t>Next Steps</a:t>
            </a:r>
          </a:p>
        </p:txBody>
      </p:sp>
      <p:graphicFrame>
        <p:nvGraphicFramePr>
          <p:cNvPr id="5" name="Content Placeholder 2">
            <a:extLst>
              <a:ext uri="{FF2B5EF4-FFF2-40B4-BE49-F238E27FC236}">
                <a16:creationId xmlns:a16="http://schemas.microsoft.com/office/drawing/2014/main" id="{570ABA33-3F8D-8762-D328-78EC29E8DA89}"/>
              </a:ext>
            </a:extLst>
          </p:cNvPr>
          <p:cNvGraphicFramePr>
            <a:graphicFrameLocks noGrp="1"/>
          </p:cNvGraphicFramePr>
          <p:nvPr>
            <p:ph idx="1"/>
            <p:extLst>
              <p:ext uri="{D42A27DB-BD31-4B8C-83A1-F6EECF244321}">
                <p14:modId xmlns:p14="http://schemas.microsoft.com/office/powerpoint/2010/main" val="44670578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308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1CE91-0ACF-E384-AE59-8C508FC704DB}"/>
              </a:ext>
            </a:extLst>
          </p:cNvPr>
          <p:cNvSpPr>
            <a:spLocks noGrp="1"/>
          </p:cNvSpPr>
          <p:nvPr>
            <p:ph type="ctrTitle"/>
          </p:nvPr>
        </p:nvSpPr>
        <p:spPr>
          <a:xfrm>
            <a:off x="913794" y="643467"/>
            <a:ext cx="9600217" cy="3585834"/>
          </a:xfrm>
        </p:spPr>
        <p:txBody>
          <a:bodyPr>
            <a:normAutofit/>
          </a:bodyPr>
          <a:lstStyle/>
          <a:p>
            <a:pPr algn="l"/>
            <a:r>
              <a:rPr lang="en-US" sz="7200"/>
              <a:t>Background</a:t>
            </a:r>
          </a:p>
        </p:txBody>
      </p:sp>
      <p:sp>
        <p:nvSpPr>
          <p:cNvPr id="3" name="Subtitle 2">
            <a:extLst>
              <a:ext uri="{FF2B5EF4-FFF2-40B4-BE49-F238E27FC236}">
                <a16:creationId xmlns:a16="http://schemas.microsoft.com/office/drawing/2014/main" id="{4875D3ED-3996-468E-F335-213E18A63AF8}"/>
              </a:ext>
            </a:extLst>
          </p:cNvPr>
          <p:cNvSpPr>
            <a:spLocks noGrp="1"/>
          </p:cNvSpPr>
          <p:nvPr>
            <p:ph type="subTitle" idx="1"/>
          </p:nvPr>
        </p:nvSpPr>
        <p:spPr>
          <a:xfrm>
            <a:off x="913794" y="4872767"/>
            <a:ext cx="9600217" cy="1424165"/>
          </a:xfrm>
        </p:spPr>
        <p:txBody>
          <a:bodyPr>
            <a:normAutofit/>
          </a:bodyPr>
          <a:lstStyle/>
          <a:p>
            <a:pPr algn="l"/>
            <a:r>
              <a:rPr lang="en-US" sz="3200"/>
              <a:t>CFPB</a:t>
            </a:r>
          </a:p>
        </p:txBody>
      </p:sp>
    </p:spTree>
    <p:extLst>
      <p:ext uri="{BB962C8B-B14F-4D97-AF65-F5344CB8AC3E}">
        <p14:creationId xmlns:p14="http://schemas.microsoft.com/office/powerpoint/2010/main" val="17676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E3732-508E-3D8F-FD19-D5E8738065A8}"/>
              </a:ext>
            </a:extLst>
          </p:cNvPr>
          <p:cNvSpPr>
            <a:spLocks noGrp="1"/>
          </p:cNvSpPr>
          <p:nvPr>
            <p:ph idx="1"/>
          </p:nvPr>
        </p:nvSpPr>
        <p:spPr>
          <a:xfrm>
            <a:off x="913795" y="365760"/>
            <a:ext cx="10353762" cy="1627632"/>
          </a:xfrm>
        </p:spPr>
        <p:txBody>
          <a:bodyPr>
            <a:normAutofit/>
          </a:bodyPr>
          <a:lstStyle/>
          <a:p>
            <a:pPr marL="0" indent="0">
              <a:buNone/>
            </a:pPr>
            <a:r>
              <a:rPr lang="en-US" sz="2800" dirty="0"/>
              <a:t>The Consumer Financial Protection Bureau (CFPB) is an independent agency of the United States government responsible for consumer protection in the financial sector. </a:t>
            </a:r>
          </a:p>
          <a:p>
            <a:pPr marL="0" indent="0">
              <a:buNone/>
            </a:pPr>
            <a:endParaRPr lang="en-US" dirty="0"/>
          </a:p>
        </p:txBody>
      </p:sp>
      <p:sp>
        <p:nvSpPr>
          <p:cNvPr id="6" name="TextBox 5">
            <a:extLst>
              <a:ext uri="{FF2B5EF4-FFF2-40B4-BE49-F238E27FC236}">
                <a16:creationId xmlns:a16="http://schemas.microsoft.com/office/drawing/2014/main" id="{ED408141-0DCE-9D6A-C148-4D044A845B59}"/>
              </a:ext>
            </a:extLst>
          </p:cNvPr>
          <p:cNvSpPr txBox="1"/>
          <p:nvPr/>
        </p:nvSpPr>
        <p:spPr>
          <a:xfrm>
            <a:off x="913795" y="2517580"/>
            <a:ext cx="10189634" cy="353943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“The Consumer Financial Protection Bureau is a 21st century agency that implements and enforces Federal consumer financial law and ensures that markets for consumer financial products are fair, transparent, and competitive…. We aim to make consumer financial markets work for consumers, responsible providers, and the overall economy.” </a:t>
            </a:r>
            <a:r>
              <a:rPr lang="en-US" sz="2800" dirty="0"/>
              <a:t>- consumerfinance.gov</a:t>
            </a:r>
          </a:p>
          <a:p>
            <a:endParaRPr lang="en-US" sz="2800" dirty="0"/>
          </a:p>
        </p:txBody>
      </p:sp>
    </p:spTree>
    <p:extLst>
      <p:ext uri="{BB962C8B-B14F-4D97-AF65-F5344CB8AC3E}">
        <p14:creationId xmlns:p14="http://schemas.microsoft.com/office/powerpoint/2010/main" val="35454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D8003-9F99-DB3F-789C-A5100E0F47A9}"/>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Dataset</a:t>
            </a:r>
          </a:p>
        </p:txBody>
      </p:sp>
      <p:sp>
        <p:nvSpPr>
          <p:cNvPr id="3" name="Text Placeholder 2">
            <a:extLst>
              <a:ext uri="{FF2B5EF4-FFF2-40B4-BE49-F238E27FC236}">
                <a16:creationId xmlns:a16="http://schemas.microsoft.com/office/drawing/2014/main" id="{A36A8ED6-5477-E2EB-F098-C51479484A67}"/>
              </a:ext>
            </a:extLst>
          </p:cNvPr>
          <p:cNvSpPr>
            <a:spLocks noGrp="1"/>
          </p:cNvSpPr>
          <p:nvPr>
            <p:ph type="body" idx="1"/>
          </p:nvPr>
        </p:nvSpPr>
        <p:spPr>
          <a:xfrm>
            <a:off x="913794" y="4872767"/>
            <a:ext cx="9600217" cy="1424165"/>
          </a:xfrm>
        </p:spPr>
        <p:txBody>
          <a:bodyPr vert="horz" lIns="91440" tIns="45720" rIns="91440" bIns="45720" rtlCol="0">
            <a:normAutofit/>
          </a:bodyPr>
          <a:lstStyle/>
          <a:p>
            <a:pPr algn="l"/>
            <a:r>
              <a:rPr lang="en-US" sz="3200">
                <a:solidFill>
                  <a:schemeClr val="tx1"/>
                </a:solidFill>
              </a:rPr>
              <a:t>Consumer Complaint Database</a:t>
            </a:r>
          </a:p>
        </p:txBody>
      </p:sp>
    </p:spTree>
    <p:extLst>
      <p:ext uri="{BB962C8B-B14F-4D97-AF65-F5344CB8AC3E}">
        <p14:creationId xmlns:p14="http://schemas.microsoft.com/office/powerpoint/2010/main" val="34742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A5921-BFB4-91D4-FD17-2C741CFBD5E0}"/>
              </a:ext>
            </a:extLst>
          </p:cNvPr>
          <p:cNvSpPr>
            <a:spLocks noGrp="1"/>
          </p:cNvSpPr>
          <p:nvPr>
            <p:ph type="title"/>
          </p:nvPr>
        </p:nvSpPr>
        <p:spPr>
          <a:xfrm>
            <a:off x="913795" y="609600"/>
            <a:ext cx="10353761" cy="1326321"/>
          </a:xfrm>
        </p:spPr>
        <p:txBody>
          <a:bodyPr>
            <a:normAutofit/>
          </a:bodyPr>
          <a:lstStyle/>
          <a:p>
            <a:r>
              <a:rPr lang="en-US" b="1"/>
              <a:t>Consumer Complaint Database </a:t>
            </a:r>
            <a:br>
              <a:rPr lang="en-US" b="1"/>
            </a:br>
            <a:endParaRPr lang="en-US" dirty="0"/>
          </a:p>
        </p:txBody>
      </p:sp>
      <p:sp>
        <p:nvSpPr>
          <p:cNvPr id="13" name="Rectangle 12">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FD25A0-9EAC-D2C6-683C-99C455F3D74B}"/>
              </a:ext>
            </a:extLst>
          </p:cNvPr>
          <p:cNvSpPr>
            <a:spLocks noGrp="1"/>
          </p:cNvSpPr>
          <p:nvPr>
            <p:ph idx="1"/>
          </p:nvPr>
        </p:nvSpPr>
        <p:spPr>
          <a:xfrm>
            <a:off x="1466850" y="2463800"/>
            <a:ext cx="9247652" cy="3327400"/>
          </a:xfrm>
        </p:spPr>
        <p:txBody>
          <a:bodyPr>
            <a:normAutofit/>
          </a:bodyPr>
          <a:lstStyle/>
          <a:p>
            <a:pPr marL="0" indent="0">
              <a:buNone/>
            </a:pPr>
            <a:r>
              <a:rPr lang="en-US"/>
              <a:t>Complaints that the CFPB sends to companies for response are published in the Consumer Complaint Database after the company responds, confirming a commercial relationship with the consumer, or after 15 days, whichever comes first.</a:t>
            </a:r>
          </a:p>
        </p:txBody>
      </p:sp>
    </p:spTree>
    <p:extLst>
      <p:ext uri="{BB962C8B-B14F-4D97-AF65-F5344CB8AC3E}">
        <p14:creationId xmlns:p14="http://schemas.microsoft.com/office/powerpoint/2010/main" val="128712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BCFF32D-5FA7-1C09-BBE7-F5AEB3CF898C}"/>
              </a:ext>
            </a:extLst>
          </p:cNvPr>
          <p:cNvPicPr>
            <a:picLocks noChangeAspect="1"/>
          </p:cNvPicPr>
          <p:nvPr/>
        </p:nvPicPr>
        <p:blipFill>
          <a:blip r:embed="rId4"/>
          <a:stretch>
            <a:fillRect/>
          </a:stretch>
        </p:blipFill>
        <p:spPr>
          <a:xfrm>
            <a:off x="1985682" y="643466"/>
            <a:ext cx="8132945"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BB9FA02-951F-48CC-4831-CFEE4357B70E}"/>
                  </a:ext>
                </a:extLst>
              </p14:cNvPr>
              <p14:cNvContentPartPr/>
              <p14:nvPr/>
            </p14:nvContentPartPr>
            <p14:xfrm>
              <a:off x="2089785" y="1286985"/>
              <a:ext cx="493920" cy="19440"/>
            </p14:xfrm>
          </p:contentPart>
        </mc:Choice>
        <mc:Fallback>
          <p:pic>
            <p:nvPicPr>
              <p:cNvPr id="5" name="Ink 4">
                <a:extLst>
                  <a:ext uri="{FF2B5EF4-FFF2-40B4-BE49-F238E27FC236}">
                    <a16:creationId xmlns:a16="http://schemas.microsoft.com/office/drawing/2014/main" id="{1BB9FA02-951F-48CC-4831-CFEE4357B70E}"/>
                  </a:ext>
                </a:extLst>
              </p:cNvPr>
              <p:cNvPicPr/>
              <p:nvPr/>
            </p:nvPicPr>
            <p:blipFill>
              <a:blip r:embed="rId6"/>
              <a:stretch>
                <a:fillRect/>
              </a:stretch>
            </p:blipFill>
            <p:spPr>
              <a:xfrm>
                <a:off x="2036145" y="1178985"/>
                <a:ext cx="6015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0BF06E08-085A-B44D-8F8D-ACC2834C23BD}"/>
                  </a:ext>
                </a:extLst>
              </p14:cNvPr>
              <p14:cNvContentPartPr/>
              <p14:nvPr/>
            </p14:nvContentPartPr>
            <p14:xfrm>
              <a:off x="2099145" y="1574985"/>
              <a:ext cx="726120" cy="20520"/>
            </p14:xfrm>
          </p:contentPart>
        </mc:Choice>
        <mc:Fallback>
          <p:pic>
            <p:nvPicPr>
              <p:cNvPr id="6" name="Ink 5">
                <a:extLst>
                  <a:ext uri="{FF2B5EF4-FFF2-40B4-BE49-F238E27FC236}">
                    <a16:creationId xmlns:a16="http://schemas.microsoft.com/office/drawing/2014/main" id="{0BF06E08-085A-B44D-8F8D-ACC2834C23BD}"/>
                  </a:ext>
                </a:extLst>
              </p:cNvPr>
              <p:cNvPicPr/>
              <p:nvPr/>
            </p:nvPicPr>
            <p:blipFill>
              <a:blip r:embed="rId8"/>
              <a:stretch>
                <a:fillRect/>
              </a:stretch>
            </p:blipFill>
            <p:spPr>
              <a:xfrm>
                <a:off x="2045145" y="1467345"/>
                <a:ext cx="8337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38FA41B-8167-F4BF-4054-4F98CC178D71}"/>
                  </a:ext>
                </a:extLst>
              </p14:cNvPr>
              <p14:cNvContentPartPr/>
              <p14:nvPr/>
            </p14:nvContentPartPr>
            <p14:xfrm>
              <a:off x="2099145" y="2481105"/>
              <a:ext cx="1585440" cy="84240"/>
            </p14:xfrm>
          </p:contentPart>
        </mc:Choice>
        <mc:Fallback>
          <p:pic>
            <p:nvPicPr>
              <p:cNvPr id="8" name="Ink 7">
                <a:extLst>
                  <a:ext uri="{FF2B5EF4-FFF2-40B4-BE49-F238E27FC236}">
                    <a16:creationId xmlns:a16="http://schemas.microsoft.com/office/drawing/2014/main" id="{D38FA41B-8167-F4BF-4054-4F98CC178D71}"/>
                  </a:ext>
                </a:extLst>
              </p:cNvPr>
              <p:cNvPicPr/>
              <p:nvPr/>
            </p:nvPicPr>
            <p:blipFill>
              <a:blip r:embed="rId10"/>
              <a:stretch>
                <a:fillRect/>
              </a:stretch>
            </p:blipFill>
            <p:spPr>
              <a:xfrm>
                <a:off x="2045145" y="2373465"/>
                <a:ext cx="16930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9D8DBAC9-B3A6-708D-F6EF-39CD226D7116}"/>
                  </a:ext>
                </a:extLst>
              </p14:cNvPr>
              <p14:cNvContentPartPr/>
              <p14:nvPr/>
            </p14:nvContentPartPr>
            <p14:xfrm>
              <a:off x="2117865" y="3153225"/>
              <a:ext cx="466200" cy="47520"/>
            </p14:xfrm>
          </p:contentPart>
        </mc:Choice>
        <mc:Fallback>
          <p:pic>
            <p:nvPicPr>
              <p:cNvPr id="10" name="Ink 9">
                <a:extLst>
                  <a:ext uri="{FF2B5EF4-FFF2-40B4-BE49-F238E27FC236}">
                    <a16:creationId xmlns:a16="http://schemas.microsoft.com/office/drawing/2014/main" id="{9D8DBAC9-B3A6-708D-F6EF-39CD226D7116}"/>
                  </a:ext>
                </a:extLst>
              </p:cNvPr>
              <p:cNvPicPr/>
              <p:nvPr/>
            </p:nvPicPr>
            <p:blipFill>
              <a:blip r:embed="rId12"/>
              <a:stretch>
                <a:fillRect/>
              </a:stretch>
            </p:blipFill>
            <p:spPr>
              <a:xfrm>
                <a:off x="2063865" y="3045585"/>
                <a:ext cx="5738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4B055973-6BB3-4E7A-86D9-AAAF74313979}"/>
                  </a:ext>
                </a:extLst>
              </p14:cNvPr>
              <p14:cNvContentPartPr/>
              <p14:nvPr/>
            </p14:nvContentPartPr>
            <p14:xfrm>
              <a:off x="1929225" y="5336625"/>
              <a:ext cx="1271880" cy="301320"/>
            </p14:xfrm>
          </p:contentPart>
        </mc:Choice>
        <mc:Fallback>
          <p:pic>
            <p:nvPicPr>
              <p:cNvPr id="11" name="Ink 10">
                <a:extLst>
                  <a:ext uri="{FF2B5EF4-FFF2-40B4-BE49-F238E27FC236}">
                    <a16:creationId xmlns:a16="http://schemas.microsoft.com/office/drawing/2014/main" id="{4B055973-6BB3-4E7A-86D9-AAAF74313979}"/>
                  </a:ext>
                </a:extLst>
              </p:cNvPr>
              <p:cNvPicPr/>
              <p:nvPr/>
            </p:nvPicPr>
            <p:blipFill>
              <a:blip r:embed="rId14"/>
              <a:stretch>
                <a:fillRect/>
              </a:stretch>
            </p:blipFill>
            <p:spPr>
              <a:xfrm>
                <a:off x="1920585" y="5327625"/>
                <a:ext cx="1289520" cy="318960"/>
              </a:xfrm>
              <a:prstGeom prst="rect">
                <a:avLst/>
              </a:prstGeom>
            </p:spPr>
          </p:pic>
        </mc:Fallback>
      </mc:AlternateContent>
    </p:spTree>
    <p:extLst>
      <p:ext uri="{BB962C8B-B14F-4D97-AF65-F5344CB8AC3E}">
        <p14:creationId xmlns:p14="http://schemas.microsoft.com/office/powerpoint/2010/main" val="42580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2275-AB20-828C-5A22-B9FAA22ED4BE}"/>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Data Wrangling</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5965571-41C4-7134-27F5-E838AD78B45C}"/>
              </a:ext>
            </a:extLst>
          </p:cNvPr>
          <p:cNvSpPr>
            <a:spLocks/>
          </p:cNvSpPr>
          <p:nvPr/>
        </p:nvSpPr>
        <p:spPr>
          <a:xfrm>
            <a:off x="1469475" y="2417232"/>
            <a:ext cx="4558486" cy="4064847"/>
          </a:xfrm>
          <a:prstGeom prst="rect">
            <a:avLst/>
          </a:prstGeom>
        </p:spPr>
        <p:txBody>
          <a:bodyPr/>
          <a:lstStyle/>
          <a:p>
            <a:pPr defTabSz="406908">
              <a:spcAft>
                <a:spcPts val="600"/>
              </a:spcAft>
            </a:pPr>
            <a:r>
              <a:rPr lang="en-US" sz="1602" kern="1200" dirty="0">
                <a:solidFill>
                  <a:schemeClr val="tx1"/>
                </a:solidFill>
                <a:latin typeface="+mn-lt"/>
                <a:ea typeface="+mn-ea"/>
                <a:cs typeface="+mn-cs"/>
              </a:rPr>
              <a:t>Columns irrelevant to timely response:</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'Date received’,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'Company public response’,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'State’,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'ZIP code’,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'Tags’,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'Consumer consent provided?’,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'Submitted via’,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'Date sent to company’,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'Company response to consumer’,</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'Consumer disputed?’,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'Complaint ID'</a:t>
            </a:r>
          </a:p>
          <a:p>
            <a:pPr lvl="1">
              <a:spcAft>
                <a:spcPts val="600"/>
              </a:spcAft>
            </a:pPr>
            <a:endParaRPr lang="en-US" dirty="0"/>
          </a:p>
        </p:txBody>
      </p:sp>
      <p:sp>
        <p:nvSpPr>
          <p:cNvPr id="4" name="Content Placeholder 3">
            <a:extLst>
              <a:ext uri="{FF2B5EF4-FFF2-40B4-BE49-F238E27FC236}">
                <a16:creationId xmlns:a16="http://schemas.microsoft.com/office/drawing/2014/main" id="{46974E58-2E12-C55A-92EA-653619C314F7}"/>
              </a:ext>
            </a:extLst>
          </p:cNvPr>
          <p:cNvSpPr>
            <a:spLocks/>
          </p:cNvSpPr>
          <p:nvPr/>
        </p:nvSpPr>
        <p:spPr>
          <a:xfrm>
            <a:off x="6165094" y="2417233"/>
            <a:ext cx="4547906" cy="3305820"/>
          </a:xfrm>
          <a:prstGeom prst="rect">
            <a:avLst/>
          </a:prstGeom>
        </p:spPr>
        <p:txBody>
          <a:bodyPr/>
          <a:lstStyle/>
          <a:p>
            <a:pPr defTabSz="406908">
              <a:spcAft>
                <a:spcPts val="600"/>
              </a:spcAft>
            </a:pPr>
            <a:r>
              <a:rPr lang="en-US" sz="1602" kern="1200">
                <a:solidFill>
                  <a:schemeClr val="tx1"/>
                </a:solidFill>
                <a:latin typeface="+mn-lt"/>
                <a:ea typeface="+mn-ea"/>
                <a:cs typeface="+mn-cs"/>
              </a:rPr>
              <a:t>Missing Data</a:t>
            </a:r>
          </a:p>
          <a:p>
            <a:pPr defTabSz="406908">
              <a:spcAft>
                <a:spcPts val="600"/>
              </a:spcAft>
            </a:pPr>
            <a:r>
              <a:rPr lang="en-US" sz="1602" kern="1200">
                <a:solidFill>
                  <a:schemeClr val="tx1"/>
                </a:solidFill>
                <a:latin typeface="Aptos" panose="020B0004020202020204" pitchFamily="34" charset="0"/>
                <a:ea typeface="+mn-ea"/>
                <a:cs typeface="Times New Roman" panose="02020603050405020304" pitchFamily="18" charset="0"/>
              </a:rPr>
              <a:t>‘Sub-product’ (4 rows)</a:t>
            </a:r>
          </a:p>
          <a:p>
            <a:pPr defTabSz="406908">
              <a:spcAft>
                <a:spcPts val="600"/>
              </a:spcAft>
            </a:pPr>
            <a:r>
              <a:rPr lang="en-US" sz="1602" kern="1200">
                <a:solidFill>
                  <a:schemeClr val="tx1"/>
                </a:solidFill>
                <a:latin typeface="Aptos" panose="020B0004020202020204" pitchFamily="34" charset="0"/>
                <a:ea typeface="+mn-ea"/>
                <a:cs typeface="Times New Roman" panose="02020603050405020304" pitchFamily="18" charset="0"/>
              </a:rPr>
              <a:t> ‘Sub-issue’ (20k+ rows)</a:t>
            </a:r>
            <a:endParaRPr lang="en-US"/>
          </a:p>
        </p:txBody>
      </p:sp>
    </p:spTree>
    <p:extLst>
      <p:ext uri="{BB962C8B-B14F-4D97-AF65-F5344CB8AC3E}">
        <p14:creationId xmlns:p14="http://schemas.microsoft.com/office/powerpoint/2010/main" val="98096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60A08-E327-1554-08A7-9B89BF7CC23E}"/>
              </a:ext>
            </a:extLst>
          </p:cNvPr>
          <p:cNvSpPr>
            <a:spLocks noGrp="1"/>
          </p:cNvSpPr>
          <p:nvPr>
            <p:ph type="ctrTitle"/>
          </p:nvPr>
        </p:nvSpPr>
        <p:spPr>
          <a:xfrm>
            <a:off x="913794" y="643467"/>
            <a:ext cx="9600217" cy="3585834"/>
          </a:xfrm>
        </p:spPr>
        <p:txBody>
          <a:bodyPr>
            <a:normAutofit/>
          </a:bodyPr>
          <a:lstStyle/>
          <a:p>
            <a:pPr algn="l"/>
            <a:r>
              <a:rPr lang="en-US" sz="7200"/>
              <a:t>Exploratory Data Analysis</a:t>
            </a:r>
          </a:p>
        </p:txBody>
      </p:sp>
    </p:spTree>
    <p:extLst>
      <p:ext uri="{BB962C8B-B14F-4D97-AF65-F5344CB8AC3E}">
        <p14:creationId xmlns:p14="http://schemas.microsoft.com/office/powerpoint/2010/main" val="364952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8B987-A31B-FEB5-7DC9-D60DCA1F0136}"/>
              </a:ext>
            </a:extLst>
          </p:cNvPr>
          <p:cNvSpPr>
            <a:spLocks noGrp="1"/>
          </p:cNvSpPr>
          <p:nvPr>
            <p:ph type="title"/>
          </p:nvPr>
        </p:nvSpPr>
        <p:spPr>
          <a:xfrm>
            <a:off x="913795" y="609600"/>
            <a:ext cx="10353761" cy="1326321"/>
          </a:xfrm>
        </p:spPr>
        <p:txBody>
          <a:bodyPr>
            <a:normAutofit/>
          </a:bodyPr>
          <a:lstStyle/>
          <a:p>
            <a:r>
              <a:rPr lang="en-US" dirty="0"/>
              <a:t>Facts</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CBE280-99F1-5AE2-D164-97CC49EFF7EC}"/>
              </a:ext>
            </a:extLst>
          </p:cNvPr>
          <p:cNvSpPr>
            <a:spLocks noGrp="1"/>
          </p:cNvSpPr>
          <p:nvPr>
            <p:ph idx="1"/>
          </p:nvPr>
        </p:nvSpPr>
        <p:spPr>
          <a:xfrm>
            <a:off x="1466850" y="2463800"/>
            <a:ext cx="9247652" cy="3327400"/>
          </a:xfrm>
        </p:spPr>
        <p:txBody>
          <a:bodyPr>
            <a:normAutofit/>
          </a:bodyPr>
          <a:lstStyle/>
          <a:p>
            <a:r>
              <a:rPr lang="en-US" dirty="0"/>
              <a:t>328213 entries</a:t>
            </a:r>
          </a:p>
          <a:p>
            <a:pPr lvl="1"/>
            <a:r>
              <a:rPr lang="en-US" dirty="0"/>
              <a:t>6 features (down to 4 features). 5 categorical, 1 text.</a:t>
            </a:r>
          </a:p>
          <a:p>
            <a:pPr lvl="1"/>
            <a:r>
              <a:rPr lang="en-US" dirty="0"/>
              <a:t>Label is timely response</a:t>
            </a:r>
          </a:p>
          <a:p>
            <a:r>
              <a:rPr lang="en-US" dirty="0"/>
              <a:t>Timely response rates are 325534 Yes vs 2679 No. </a:t>
            </a:r>
          </a:p>
        </p:txBody>
      </p:sp>
    </p:spTree>
    <p:extLst>
      <p:ext uri="{BB962C8B-B14F-4D97-AF65-F5344CB8AC3E}">
        <p14:creationId xmlns:p14="http://schemas.microsoft.com/office/powerpoint/2010/main" val="75542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65</TotalTime>
  <Words>920</Words>
  <Application>Microsoft Office PowerPoint</Application>
  <PresentationFormat>Widescreen</PresentationFormat>
  <Paragraphs>83</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Bookman Old Style</vt:lpstr>
      <vt:lpstr>Cambria Math</vt:lpstr>
      <vt:lpstr>Rockwell</vt:lpstr>
      <vt:lpstr>Symbol</vt:lpstr>
      <vt:lpstr>Damask</vt:lpstr>
      <vt:lpstr>Predicting Timely Response To Consumer Complaints </vt:lpstr>
      <vt:lpstr>Background</vt:lpstr>
      <vt:lpstr>PowerPoint Presentation</vt:lpstr>
      <vt:lpstr>Dataset</vt:lpstr>
      <vt:lpstr>Consumer Complaint Database  </vt:lpstr>
      <vt:lpstr>PowerPoint Presentation</vt:lpstr>
      <vt:lpstr>Data Wrangling</vt:lpstr>
      <vt:lpstr>Exploratory Data Analysis</vt:lpstr>
      <vt:lpstr>Facts</vt:lpstr>
      <vt:lpstr>χ^2-Analysis of Categorical Variables</vt:lpstr>
      <vt:lpstr>Preprocessing</vt:lpstr>
      <vt:lpstr>Methods</vt:lpstr>
      <vt:lpstr>Modeling</vt:lpstr>
      <vt:lpstr>Initial Models</vt:lpstr>
      <vt:lpstr>balanced weight class  Models</vt:lpstr>
      <vt:lpstr>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Wu</dc:creator>
  <cp:lastModifiedBy>John Wu</cp:lastModifiedBy>
  <cp:revision>1</cp:revision>
  <dcterms:created xsi:type="dcterms:W3CDTF">2024-07-18T09:35:50Z</dcterms:created>
  <dcterms:modified xsi:type="dcterms:W3CDTF">2024-07-18T10:40:55Z</dcterms:modified>
</cp:coreProperties>
</file>