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980D-B212-B350-75AD-EA9BFC145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9F3CB1-3EBF-37C5-F129-A95D1885C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2A5C1C-0773-7E1E-4CBB-480C04E4BEB7}"/>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F9C9C873-C369-0BB5-D2F7-4D667D39A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A9990-5B20-8417-5670-E827B3B542D7}"/>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238345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C594-9FAD-96EE-FCFE-E3E6E6E3D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0517A-0F78-A072-6E91-C2DB5063C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A39E5-4B44-3DCE-C45F-FE5E41875FFE}"/>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9A66FF68-66B8-A8B9-CF3A-E5741A071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4FDFB-1353-9DBD-664C-D6ECCDFCF1EF}"/>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346114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9A54D-4A99-0619-5313-18B9FF5292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8DD604-54BF-3619-98AD-753701BE9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D3F19-3D23-AD04-99CD-6BAC339C7683}"/>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E844F275-BB70-2EBD-FA50-6DBB5323B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0E7B8-DE77-DBE4-1A41-B21861DE5BC7}"/>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395153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E429-4A45-2015-06D2-C1AA667BF8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02290-15BF-9BEF-15E7-92184EF00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E82F6A-FBD0-1769-5AC4-E370B86F6CC6}"/>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1D1AD843-A6B4-C9D9-D03F-2824ECFAF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61229-F87C-6B21-F874-02D5849C61CB}"/>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335775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4303-B539-6E3A-FD23-9D40CA570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A10AF-FA7A-F7EE-ED11-CCF115A5CC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D0C2B-7859-52FA-D7F3-E595BA1BDB92}"/>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F5B62F73-CE1B-7825-15AC-B3113B19B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3F4FE-0F0F-33C9-21A7-BCC5F32BCFFD}"/>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193202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61B4-4A43-1DFA-91A8-3F812EF1B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EA919-7690-154E-DDB3-9D18DB3B5D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D1C0C-279A-3E93-691E-C20831AA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857823-EDC5-9389-9920-174D30004B22}"/>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6" name="Footer Placeholder 5">
            <a:extLst>
              <a:ext uri="{FF2B5EF4-FFF2-40B4-BE49-F238E27FC236}">
                <a16:creationId xmlns:a16="http://schemas.microsoft.com/office/drawing/2014/main" id="{83EE570A-E8A5-7503-629D-ACCC3B5BA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053C1-4170-EDBA-891C-EF6CC027779D}"/>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93694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6DC1-31CA-4D17-7904-3CB155159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62DE77-3750-4A20-6B35-1A30BC88CB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92B97-8DB2-966D-46E5-139EB1141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EBD3C2-2B1F-2110-4C3C-E23E9C25C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708CD-86B1-EC18-24F3-7DD3F13EC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858077-C071-5CDD-10DF-11BE6F3EFF4A}"/>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8" name="Footer Placeholder 7">
            <a:extLst>
              <a:ext uri="{FF2B5EF4-FFF2-40B4-BE49-F238E27FC236}">
                <a16:creationId xmlns:a16="http://schemas.microsoft.com/office/drawing/2014/main" id="{1CB0BBD3-E50B-E752-8842-97BB2739DC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0FE6A-CBC6-7D5B-F530-0188A5242990}"/>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404833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30CE-F74A-A856-1098-3357B2FF5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FDABE-FC9A-3810-FF11-577357ED4DE3}"/>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4" name="Footer Placeholder 3">
            <a:extLst>
              <a:ext uri="{FF2B5EF4-FFF2-40B4-BE49-F238E27FC236}">
                <a16:creationId xmlns:a16="http://schemas.microsoft.com/office/drawing/2014/main" id="{0EED1AF1-04E6-9C5D-EA69-2191BADEE9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4210D-BD38-754B-0EDC-AAD53E52348D}"/>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38777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FBBA-0100-F0C0-FF54-2DFAE8F5CAA3}"/>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3" name="Footer Placeholder 2">
            <a:extLst>
              <a:ext uri="{FF2B5EF4-FFF2-40B4-BE49-F238E27FC236}">
                <a16:creationId xmlns:a16="http://schemas.microsoft.com/office/drawing/2014/main" id="{E254E68F-4631-4342-3CB2-B8E8FB672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3060A-A420-65D0-B44C-58853B4B07BA}"/>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404044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FAC5-3795-FECD-93A4-5B5AE8DD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CF94A2-3FCD-7141-FD58-2EC95BF95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3C2890-8021-7889-82E5-F1ABB4308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4410F-27D8-FF10-A766-07E4F9762809}"/>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6" name="Footer Placeholder 5">
            <a:extLst>
              <a:ext uri="{FF2B5EF4-FFF2-40B4-BE49-F238E27FC236}">
                <a16:creationId xmlns:a16="http://schemas.microsoft.com/office/drawing/2014/main" id="{816F4B46-A7BF-D0D5-0BA1-CCA4662A4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4635D-44A7-4514-903F-814AFBCE0DE7}"/>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292268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6F38-6EED-8FAE-3CEF-16675EC4D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669CDD-0013-C715-D402-9352A00DB3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E7E1EE-B7C9-A002-14B5-B123B26E5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BB49F-4853-C153-22B8-C6788E4BF433}"/>
              </a:ext>
            </a:extLst>
          </p:cNvPr>
          <p:cNvSpPr>
            <a:spLocks noGrp="1"/>
          </p:cNvSpPr>
          <p:nvPr>
            <p:ph type="dt" sz="half" idx="10"/>
          </p:nvPr>
        </p:nvSpPr>
        <p:spPr/>
        <p:txBody>
          <a:bodyPr/>
          <a:lstStyle/>
          <a:p>
            <a:fld id="{519CB52C-935F-4585-B80E-76FB1FFC505F}" type="datetimeFigureOut">
              <a:rPr lang="en-US" smtClean="0"/>
              <a:t>4/27/2024</a:t>
            </a:fld>
            <a:endParaRPr lang="en-US"/>
          </a:p>
        </p:txBody>
      </p:sp>
      <p:sp>
        <p:nvSpPr>
          <p:cNvPr id="6" name="Footer Placeholder 5">
            <a:extLst>
              <a:ext uri="{FF2B5EF4-FFF2-40B4-BE49-F238E27FC236}">
                <a16:creationId xmlns:a16="http://schemas.microsoft.com/office/drawing/2014/main" id="{0916C238-C503-948B-EF41-44A2DFB2A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1362F-F3BA-14D9-2976-69965FF6E227}"/>
              </a:ext>
            </a:extLst>
          </p:cNvPr>
          <p:cNvSpPr>
            <a:spLocks noGrp="1"/>
          </p:cNvSpPr>
          <p:nvPr>
            <p:ph type="sldNum" sz="quarter" idx="12"/>
          </p:nvPr>
        </p:nvSpPr>
        <p:spPr/>
        <p:txBody>
          <a:bodyPr/>
          <a:lstStyle/>
          <a:p>
            <a:fld id="{F5A73D05-F75A-409A-8EF5-36AE2E2D23DA}" type="slidenum">
              <a:rPr lang="en-US" smtClean="0"/>
              <a:t>‹#›</a:t>
            </a:fld>
            <a:endParaRPr lang="en-US"/>
          </a:p>
        </p:txBody>
      </p:sp>
    </p:spTree>
    <p:extLst>
      <p:ext uri="{BB962C8B-B14F-4D97-AF65-F5344CB8AC3E}">
        <p14:creationId xmlns:p14="http://schemas.microsoft.com/office/powerpoint/2010/main" val="27997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0257C-A53A-5F91-04E4-86E78F37F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63567-96A8-E94B-8B56-3A9ABE981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3F1F3-EB3C-4BA2-ECDC-9FF9DCE66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9CB52C-935F-4585-B80E-76FB1FFC505F}" type="datetimeFigureOut">
              <a:rPr lang="en-US" smtClean="0"/>
              <a:t>4/27/2024</a:t>
            </a:fld>
            <a:endParaRPr lang="en-US"/>
          </a:p>
        </p:txBody>
      </p:sp>
      <p:sp>
        <p:nvSpPr>
          <p:cNvPr id="5" name="Footer Placeholder 4">
            <a:extLst>
              <a:ext uri="{FF2B5EF4-FFF2-40B4-BE49-F238E27FC236}">
                <a16:creationId xmlns:a16="http://schemas.microsoft.com/office/drawing/2014/main" id="{E2F6090C-D80F-0F7E-8E30-776C4C523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D7061D-C4D1-0F2F-85C4-00F72BAFFB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A73D05-F75A-409A-8EF5-36AE2E2D23DA}" type="slidenum">
              <a:rPr lang="en-US" smtClean="0"/>
              <a:t>‹#›</a:t>
            </a:fld>
            <a:endParaRPr lang="en-US"/>
          </a:p>
        </p:txBody>
      </p:sp>
    </p:spTree>
    <p:extLst>
      <p:ext uri="{BB962C8B-B14F-4D97-AF65-F5344CB8AC3E}">
        <p14:creationId xmlns:p14="http://schemas.microsoft.com/office/powerpoint/2010/main" val="190376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1297-1C0B-C2AF-C191-0BD0697C1F2A}"/>
              </a:ext>
            </a:extLst>
          </p:cNvPr>
          <p:cNvSpPr>
            <a:spLocks noGrp="1"/>
          </p:cNvSpPr>
          <p:nvPr>
            <p:ph type="ctrTitle"/>
          </p:nvPr>
        </p:nvSpPr>
        <p:spPr/>
        <p:txBody>
          <a:bodyPr>
            <a:normAutofit fontScale="90000"/>
          </a:bodyPr>
          <a:lstStyle/>
          <a:p>
            <a:r>
              <a:rPr lang="en-US" dirty="0"/>
              <a:t>U.S. Construction Spending, by Value and Category, 2002-16</a:t>
            </a:r>
          </a:p>
        </p:txBody>
      </p:sp>
      <p:sp>
        <p:nvSpPr>
          <p:cNvPr id="3" name="Subtitle 2">
            <a:extLst>
              <a:ext uri="{FF2B5EF4-FFF2-40B4-BE49-F238E27FC236}">
                <a16:creationId xmlns:a16="http://schemas.microsoft.com/office/drawing/2014/main" id="{6FCC174A-E9AB-8C1C-73D0-C22EBA77D81B}"/>
              </a:ext>
            </a:extLst>
          </p:cNvPr>
          <p:cNvSpPr>
            <a:spLocks noGrp="1"/>
          </p:cNvSpPr>
          <p:nvPr>
            <p:ph type="subTitle" idx="1"/>
          </p:nvPr>
        </p:nvSpPr>
        <p:spPr/>
        <p:txBody>
          <a:bodyPr/>
          <a:lstStyle/>
          <a:p>
            <a:r>
              <a:rPr lang="en-US" dirty="0"/>
              <a:t>Springboard</a:t>
            </a:r>
          </a:p>
          <a:p>
            <a:r>
              <a:rPr lang="en-US" dirty="0"/>
              <a:t>John Wu</a:t>
            </a:r>
          </a:p>
        </p:txBody>
      </p:sp>
    </p:spTree>
    <p:extLst>
      <p:ext uri="{BB962C8B-B14F-4D97-AF65-F5344CB8AC3E}">
        <p14:creationId xmlns:p14="http://schemas.microsoft.com/office/powerpoint/2010/main" val="2026832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white lines&#10;&#10;Description automatically generated">
            <a:extLst>
              <a:ext uri="{FF2B5EF4-FFF2-40B4-BE49-F238E27FC236}">
                <a16:creationId xmlns:a16="http://schemas.microsoft.com/office/drawing/2014/main" id="{CE4841BA-EAFD-3E3F-EF4E-E2132F9DD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548"/>
            <a:ext cx="12192000" cy="3538575"/>
          </a:xfrm>
          <a:prstGeom prst="rect">
            <a:avLst/>
          </a:prstGeom>
        </p:spPr>
      </p:pic>
      <p:sp>
        <p:nvSpPr>
          <p:cNvPr id="4" name="TextBox 3">
            <a:extLst>
              <a:ext uri="{FF2B5EF4-FFF2-40B4-BE49-F238E27FC236}">
                <a16:creationId xmlns:a16="http://schemas.microsoft.com/office/drawing/2014/main" id="{F1CC3E52-6453-DAA2-C6C0-644421B769D8}"/>
              </a:ext>
            </a:extLst>
          </p:cNvPr>
          <p:cNvSpPr txBox="1"/>
          <p:nvPr/>
        </p:nvSpPr>
        <p:spPr>
          <a:xfrm>
            <a:off x="1002145" y="3785123"/>
            <a:ext cx="10187709" cy="3139321"/>
          </a:xfrm>
          <a:prstGeom prst="rect">
            <a:avLst/>
          </a:prstGeom>
          <a:noFill/>
        </p:spPr>
        <p:txBody>
          <a:bodyPr wrap="square" rtlCol="0">
            <a:spAutoFit/>
          </a:bodyPr>
          <a:lstStyle/>
          <a:p>
            <a:r>
              <a:rPr lang="en-US" dirty="0"/>
              <a:t>Above is non-residential construction spending.</a:t>
            </a:r>
          </a:p>
          <a:p>
            <a:endParaRPr lang="en-US" dirty="0"/>
          </a:p>
          <a:p>
            <a:pPr marL="285750" indent="-285750">
              <a:buFont typeface="Arial" panose="020B0604020202020204" pitchFamily="34" charset="0"/>
              <a:buChar char="•"/>
            </a:pPr>
            <a:r>
              <a:rPr lang="en-US" dirty="0"/>
              <a:t>When adding private and public power utilities, it comes close to the 2</a:t>
            </a:r>
            <a:r>
              <a:rPr lang="en-US" baseline="30000" dirty="0"/>
              <a:t>nd</a:t>
            </a:r>
            <a:r>
              <a:rPr lang="en-US" dirty="0"/>
              <a:t> highest construction (highway/street).</a:t>
            </a:r>
          </a:p>
          <a:p>
            <a:pPr marL="285750" indent="-285750">
              <a:buFont typeface="Arial" panose="020B0604020202020204" pitchFamily="34" charset="0"/>
              <a:buChar char="•"/>
            </a:pPr>
            <a:r>
              <a:rPr lang="en-US" dirty="0"/>
              <a:t>Adding commercial and office construction far exceeds education.</a:t>
            </a:r>
          </a:p>
          <a:p>
            <a:endParaRPr lang="en-US" dirty="0"/>
          </a:p>
          <a:p>
            <a:r>
              <a:rPr lang="en-US" dirty="0"/>
              <a:t>What would be good to know:</a:t>
            </a:r>
          </a:p>
          <a:p>
            <a:pPr marL="285750" indent="-285750">
              <a:buFont typeface="Arial" panose="020B0604020202020204" pitchFamily="34" charset="0"/>
              <a:buChar char="•"/>
            </a:pPr>
            <a:r>
              <a:rPr lang="en-US" dirty="0"/>
              <a:t>How is education is split between higher, primary/secondary education? </a:t>
            </a:r>
          </a:p>
          <a:p>
            <a:pPr marL="285750" indent="-285750">
              <a:buFont typeface="Arial" panose="020B0604020202020204" pitchFamily="34" charset="0"/>
              <a:buChar char="•"/>
            </a:pPr>
            <a:r>
              <a:rPr lang="en-US" dirty="0"/>
              <a:t>How do utilities in other countries compare to the US, which has a relatively large expanse of land?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312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E498D304-29BD-159D-1A46-B7E4B1449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1189"/>
            <a:ext cx="12192000" cy="5195622"/>
          </a:xfrm>
          <a:prstGeom prst="rect">
            <a:avLst/>
          </a:prstGeom>
        </p:spPr>
      </p:pic>
    </p:spTree>
    <p:extLst>
      <p:ext uri="{BB962C8B-B14F-4D97-AF65-F5344CB8AC3E}">
        <p14:creationId xmlns:p14="http://schemas.microsoft.com/office/powerpoint/2010/main" val="6710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2B8C-7E50-3B43-C9FB-F1A132867F98}"/>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CA2E243C-40BC-AD38-62DD-15140FBE6B67}"/>
              </a:ext>
            </a:extLst>
          </p:cNvPr>
          <p:cNvSpPr>
            <a:spLocks noGrp="1"/>
          </p:cNvSpPr>
          <p:nvPr>
            <p:ph idx="1"/>
          </p:nvPr>
        </p:nvSpPr>
        <p:spPr>
          <a:xfrm>
            <a:off x="838200" y="1348509"/>
            <a:ext cx="10515600" cy="4828454"/>
          </a:xfrm>
        </p:spPr>
        <p:txBody>
          <a:bodyPr/>
          <a:lstStyle/>
          <a:p>
            <a:pPr marL="0" indent="0">
              <a:buNone/>
            </a:pPr>
            <a:r>
              <a:rPr lang="en-US" sz="2000" dirty="0"/>
              <a:t>The line represents the start of Obama’s presidency after 2 terms of Bush. Residential construction is more than 3x the highest next highest spending, so it is omitted.</a:t>
            </a:r>
          </a:p>
          <a:p>
            <a:r>
              <a:rPr lang="en-US" sz="2000" dirty="0"/>
              <a:t>It took a little bit of time for the 2008 financial crisis to hit construction spending projects but spending overall drops dramatically and only starts to make a recovery around 2014. However, certain increasing trends still increased like Power and Highway/Street.</a:t>
            </a:r>
          </a:p>
          <a:p>
            <a:r>
              <a:rPr lang="en-US" sz="2000" dirty="0"/>
              <a:t>Top 3 trending up: Power, Manufacturing, Highway/Street</a:t>
            </a:r>
          </a:p>
          <a:p>
            <a:r>
              <a:rPr lang="en-US" sz="2000" dirty="0"/>
              <a:t>Some down trends: Commercial, Religious, Educations</a:t>
            </a:r>
          </a:p>
          <a:p>
            <a:r>
              <a:rPr lang="en-US" sz="2000" dirty="0"/>
              <a:t>Top peaks during Bush era: Educational, Commercial, Office, Lodging</a:t>
            </a:r>
          </a:p>
          <a:p>
            <a:r>
              <a:rPr lang="en-US" sz="2000" dirty="0"/>
              <a:t>Top peaks during Obama era: Power, Highway/Street, Manufacturing, Public Transportation</a:t>
            </a:r>
          </a:p>
          <a:p>
            <a:endParaRPr lang="en-US" sz="2000" dirty="0"/>
          </a:p>
          <a:p>
            <a:endParaRPr lang="en-US" dirty="0"/>
          </a:p>
        </p:txBody>
      </p:sp>
    </p:spTree>
    <p:extLst>
      <p:ext uri="{BB962C8B-B14F-4D97-AF65-F5344CB8AC3E}">
        <p14:creationId xmlns:p14="http://schemas.microsoft.com/office/powerpoint/2010/main" val="200571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4F23-3B3E-19F8-0B52-6C7882F71EF7}"/>
              </a:ext>
            </a:extLst>
          </p:cNvPr>
          <p:cNvSpPr>
            <a:spLocks noGrp="1"/>
          </p:cNvSpPr>
          <p:nvPr>
            <p:ph type="title"/>
          </p:nvPr>
        </p:nvSpPr>
        <p:spPr/>
        <p:txBody>
          <a:bodyPr/>
          <a:lstStyle/>
          <a:p>
            <a:r>
              <a:rPr lang="en-US" dirty="0"/>
              <a:t>Data and Methods</a:t>
            </a:r>
          </a:p>
        </p:txBody>
      </p:sp>
      <p:sp>
        <p:nvSpPr>
          <p:cNvPr id="3" name="Content Placeholder 2">
            <a:extLst>
              <a:ext uri="{FF2B5EF4-FFF2-40B4-BE49-F238E27FC236}">
                <a16:creationId xmlns:a16="http://schemas.microsoft.com/office/drawing/2014/main" id="{228169AC-5747-5EAC-B6CE-3BD5A46A952B}"/>
              </a:ext>
            </a:extLst>
          </p:cNvPr>
          <p:cNvSpPr>
            <a:spLocks noGrp="1"/>
          </p:cNvSpPr>
          <p:nvPr>
            <p:ph idx="1"/>
          </p:nvPr>
        </p:nvSpPr>
        <p:spPr/>
        <p:txBody>
          <a:bodyPr/>
          <a:lstStyle/>
          <a:p>
            <a:r>
              <a:rPr lang="en-US" dirty="0"/>
              <a:t>The Value of Construction Put in Place Survey provides monthly estimates of the total dollar value of construction work done in the U.S. The survey covers construction work done each month on new structures or improvements to existing structures for private and public sectors. Data provided by Enigma.io from the U.S. Department of Commerce.</a:t>
            </a:r>
          </a:p>
          <a:p>
            <a:pPr lvl="1"/>
            <a:r>
              <a:rPr lang="en-US" dirty="0"/>
              <a:t>Provided by Tableau’s sample datasets: https://public.tableau.com/app/learn/sample-data</a:t>
            </a:r>
          </a:p>
          <a:p>
            <a:r>
              <a:rPr lang="en-US" dirty="0"/>
              <a:t>Tableau was used to generate the graphs.</a:t>
            </a:r>
          </a:p>
          <a:p>
            <a:r>
              <a:rPr lang="en-US" dirty="0"/>
              <a:t>Some python was used to look at the numbers.</a:t>
            </a:r>
          </a:p>
        </p:txBody>
      </p:sp>
    </p:spTree>
    <p:extLst>
      <p:ext uri="{BB962C8B-B14F-4D97-AF65-F5344CB8AC3E}">
        <p14:creationId xmlns:p14="http://schemas.microsoft.com/office/powerpoint/2010/main" val="87993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388F-3814-DF9C-F891-D60A97F6FA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3AB63E3-2F28-DEA8-C174-C8E79626573C}"/>
              </a:ext>
            </a:extLst>
          </p:cNvPr>
          <p:cNvSpPr>
            <a:spLocks noGrp="1"/>
          </p:cNvSpPr>
          <p:nvPr>
            <p:ph idx="1"/>
          </p:nvPr>
        </p:nvSpPr>
        <p:spPr/>
        <p:txBody>
          <a:bodyPr/>
          <a:lstStyle/>
          <a:p>
            <a:r>
              <a:rPr lang="en-US" dirty="0"/>
              <a:t>The time span we are looking at has two major back-to-back presidencies of different parties? How did that affect construction spending?</a:t>
            </a:r>
          </a:p>
          <a:p>
            <a:pPr lvl="1"/>
            <a:r>
              <a:rPr lang="en-US" dirty="0"/>
              <a:t>How does this spending change over time as we reach the second term of each president?</a:t>
            </a:r>
          </a:p>
          <a:p>
            <a:r>
              <a:rPr lang="en-US" dirty="0"/>
              <a:t>How did the 2008 financial crisis affect construction spending?</a:t>
            </a:r>
          </a:p>
          <a:p>
            <a:r>
              <a:rPr lang="en-US" dirty="0"/>
              <a:t>How do public vs private spending compare? Residential vs Non-residential? </a:t>
            </a:r>
          </a:p>
          <a:p>
            <a:endParaRPr lang="en-US" dirty="0"/>
          </a:p>
        </p:txBody>
      </p:sp>
    </p:spTree>
    <p:extLst>
      <p:ext uri="{BB962C8B-B14F-4D97-AF65-F5344CB8AC3E}">
        <p14:creationId xmlns:p14="http://schemas.microsoft.com/office/powerpoint/2010/main" val="232771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and purple pie chart&#10;&#10;Description automatically generated">
            <a:extLst>
              <a:ext uri="{FF2B5EF4-FFF2-40B4-BE49-F238E27FC236}">
                <a16:creationId xmlns:a16="http://schemas.microsoft.com/office/drawing/2014/main" id="{2A1BE1E5-7828-16B3-BA78-ED293C6E892D}"/>
              </a:ext>
            </a:extLst>
          </p:cNvPr>
          <p:cNvPicPr>
            <a:picLocks noChangeAspect="1"/>
          </p:cNvPicPr>
          <p:nvPr/>
        </p:nvPicPr>
        <p:blipFill rotWithShape="1">
          <a:blip r:embed="rId2">
            <a:extLst>
              <a:ext uri="{28A0092B-C50C-407E-A947-70E740481C1C}">
                <a14:useLocalDpi xmlns:a14="http://schemas.microsoft.com/office/drawing/2010/main" val="0"/>
              </a:ext>
            </a:extLst>
          </a:blip>
          <a:srcRect l="24211" t="26274" r="36578" b="19250"/>
          <a:stretch/>
        </p:blipFill>
        <p:spPr>
          <a:xfrm>
            <a:off x="1812757" y="1232495"/>
            <a:ext cx="8823159" cy="5625505"/>
          </a:xfrm>
          <a:prstGeom prst="rect">
            <a:avLst/>
          </a:prstGeom>
        </p:spPr>
      </p:pic>
      <p:sp>
        <p:nvSpPr>
          <p:cNvPr id="4" name="Title 3">
            <a:extLst>
              <a:ext uri="{FF2B5EF4-FFF2-40B4-BE49-F238E27FC236}">
                <a16:creationId xmlns:a16="http://schemas.microsoft.com/office/drawing/2014/main" id="{D659D477-CC92-47EF-F383-7B0EAD570D71}"/>
              </a:ext>
            </a:extLst>
          </p:cNvPr>
          <p:cNvSpPr>
            <a:spLocks noGrp="1"/>
          </p:cNvSpPr>
          <p:nvPr>
            <p:ph type="title"/>
          </p:nvPr>
        </p:nvSpPr>
        <p:spPr/>
        <p:txBody>
          <a:bodyPr/>
          <a:lstStyle/>
          <a:p>
            <a:pPr algn="ctr"/>
            <a:r>
              <a:rPr lang="en-US" dirty="0"/>
              <a:t>Public Vs Private Spending</a:t>
            </a:r>
          </a:p>
        </p:txBody>
      </p:sp>
    </p:spTree>
    <p:extLst>
      <p:ext uri="{BB962C8B-B14F-4D97-AF65-F5344CB8AC3E}">
        <p14:creationId xmlns:p14="http://schemas.microsoft.com/office/powerpoint/2010/main" val="7300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DB17-FAFF-03AE-89B0-6173C69C5AB7}"/>
              </a:ext>
            </a:extLst>
          </p:cNvPr>
          <p:cNvSpPr>
            <a:spLocks noGrp="1"/>
          </p:cNvSpPr>
          <p:nvPr>
            <p:ph type="title"/>
          </p:nvPr>
        </p:nvSpPr>
        <p:spPr/>
        <p:txBody>
          <a:bodyPr/>
          <a:lstStyle/>
          <a:p>
            <a:r>
              <a:rPr lang="en-US" dirty="0"/>
              <a:t>Ratio of public and private spending</a:t>
            </a:r>
          </a:p>
        </p:txBody>
      </p:sp>
      <p:pic>
        <p:nvPicPr>
          <p:cNvPr id="5" name="Content Placeholder 4" descr="A screenshot of a computer&#10;&#10;Description automatically generated">
            <a:extLst>
              <a:ext uri="{FF2B5EF4-FFF2-40B4-BE49-F238E27FC236}">
                <a16:creationId xmlns:a16="http://schemas.microsoft.com/office/drawing/2014/main" id="{C15DA60D-B1C5-62EA-291C-3621290B9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324" y="1325563"/>
            <a:ext cx="9944071" cy="5167312"/>
          </a:xfrm>
        </p:spPr>
      </p:pic>
    </p:spTree>
    <p:extLst>
      <p:ext uri="{BB962C8B-B14F-4D97-AF65-F5344CB8AC3E}">
        <p14:creationId xmlns:p14="http://schemas.microsoft.com/office/powerpoint/2010/main" val="366137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9631-8C30-D759-0182-FB6DC53A0745}"/>
              </a:ext>
            </a:extLst>
          </p:cNvPr>
          <p:cNvSpPr>
            <a:spLocks noGrp="1"/>
          </p:cNvSpPr>
          <p:nvPr>
            <p:ph type="title"/>
          </p:nvPr>
        </p:nvSpPr>
        <p:spPr/>
        <p:txBody>
          <a:bodyPr/>
          <a:lstStyle/>
          <a:p>
            <a:r>
              <a:rPr lang="en-US" dirty="0"/>
              <a:t>Private vs Public Spending</a:t>
            </a:r>
          </a:p>
        </p:txBody>
      </p:sp>
      <p:sp>
        <p:nvSpPr>
          <p:cNvPr id="3" name="Content Placeholder 2">
            <a:extLst>
              <a:ext uri="{FF2B5EF4-FFF2-40B4-BE49-F238E27FC236}">
                <a16:creationId xmlns:a16="http://schemas.microsoft.com/office/drawing/2014/main" id="{2BBFCA0C-6490-E6B0-E6FC-D4E01E7916CA}"/>
              </a:ext>
            </a:extLst>
          </p:cNvPr>
          <p:cNvSpPr>
            <a:spLocks noGrp="1"/>
          </p:cNvSpPr>
          <p:nvPr>
            <p:ph idx="1"/>
          </p:nvPr>
        </p:nvSpPr>
        <p:spPr/>
        <p:txBody>
          <a:bodyPr>
            <a:normAutofit lnSpcReduction="10000"/>
          </a:bodyPr>
          <a:lstStyle/>
          <a:p>
            <a:r>
              <a:rPr lang="en-US" dirty="0"/>
              <a:t>Total construction is $486,011,036.</a:t>
            </a:r>
          </a:p>
          <a:p>
            <a:r>
              <a:rPr lang="en-US" dirty="0"/>
              <a:t>Total Public Construction is $153,190,076 (31%). </a:t>
            </a:r>
          </a:p>
          <a:p>
            <a:r>
              <a:rPr lang="en-US" dirty="0"/>
              <a:t>Total Private Construction is $332,321,354 (68%).</a:t>
            </a:r>
          </a:p>
          <a:p>
            <a:r>
              <a:rPr lang="en-US" dirty="0"/>
              <a:t>Total unaccounted construction cost is $499606 (0.1%)</a:t>
            </a:r>
          </a:p>
          <a:p>
            <a:pPr marL="0" indent="0">
              <a:buNone/>
            </a:pPr>
            <a:r>
              <a:rPr lang="en-US" dirty="0"/>
              <a:t>Notes: Residential construction is under private, so it makes sense that more spending is done there. The US is also a capitalist society that prefers smaller government, so having private be more than twice as much as public also makes sense. </a:t>
            </a:r>
          </a:p>
          <a:p>
            <a:pPr marL="0" indent="0">
              <a:buNone/>
            </a:pPr>
            <a:r>
              <a:rPr lang="en-US" dirty="0"/>
              <a:t>It is worth noting how big a single billion dollar is, given this is over the span of 14 years.</a:t>
            </a:r>
          </a:p>
        </p:txBody>
      </p:sp>
    </p:spTree>
    <p:extLst>
      <p:ext uri="{BB962C8B-B14F-4D97-AF65-F5344CB8AC3E}">
        <p14:creationId xmlns:p14="http://schemas.microsoft.com/office/powerpoint/2010/main" val="199970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238C-90B3-B7B8-A0F1-71CE9F5F6705}"/>
              </a:ext>
            </a:extLst>
          </p:cNvPr>
          <p:cNvSpPr>
            <a:spLocks noGrp="1"/>
          </p:cNvSpPr>
          <p:nvPr>
            <p:ph type="title"/>
          </p:nvPr>
        </p:nvSpPr>
        <p:spPr/>
        <p:txBody>
          <a:bodyPr/>
          <a:lstStyle/>
          <a:p>
            <a:r>
              <a:rPr lang="en-US" dirty="0"/>
              <a:t>Private Spending</a:t>
            </a:r>
          </a:p>
        </p:txBody>
      </p:sp>
      <p:pic>
        <p:nvPicPr>
          <p:cNvPr id="5" name="Content Placeholder 4" descr="A pie chart with different colored circles&#10;&#10;Description automatically generated">
            <a:extLst>
              <a:ext uri="{FF2B5EF4-FFF2-40B4-BE49-F238E27FC236}">
                <a16:creationId xmlns:a16="http://schemas.microsoft.com/office/drawing/2014/main" id="{772BB31B-AA81-4731-6CCA-6D6215BF0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525" y="2472531"/>
            <a:ext cx="6076950" cy="3057525"/>
          </a:xfrm>
        </p:spPr>
      </p:pic>
    </p:spTree>
    <p:extLst>
      <p:ext uri="{BB962C8B-B14F-4D97-AF65-F5344CB8AC3E}">
        <p14:creationId xmlns:p14="http://schemas.microsoft.com/office/powerpoint/2010/main" val="41145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1EF1-1190-96CA-F2AA-894FFDCADE3A}"/>
              </a:ext>
            </a:extLst>
          </p:cNvPr>
          <p:cNvSpPr>
            <a:spLocks noGrp="1"/>
          </p:cNvSpPr>
          <p:nvPr>
            <p:ph type="title"/>
          </p:nvPr>
        </p:nvSpPr>
        <p:spPr/>
        <p:txBody>
          <a:bodyPr/>
          <a:lstStyle/>
          <a:p>
            <a:r>
              <a:rPr lang="en-US" dirty="0"/>
              <a:t>Public Spending</a:t>
            </a:r>
          </a:p>
        </p:txBody>
      </p:sp>
      <p:pic>
        <p:nvPicPr>
          <p:cNvPr id="5" name="Content Placeholder 4" descr="A pie chart with different colored circles&#10;&#10;Description automatically generated">
            <a:extLst>
              <a:ext uri="{FF2B5EF4-FFF2-40B4-BE49-F238E27FC236}">
                <a16:creationId xmlns:a16="http://schemas.microsoft.com/office/drawing/2014/main" id="{4F2A8FDE-E0E6-8C49-D78B-8C58D58D37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2334419"/>
            <a:ext cx="6934200" cy="3333750"/>
          </a:xfrm>
        </p:spPr>
      </p:pic>
    </p:spTree>
    <p:extLst>
      <p:ext uri="{BB962C8B-B14F-4D97-AF65-F5344CB8AC3E}">
        <p14:creationId xmlns:p14="http://schemas.microsoft.com/office/powerpoint/2010/main" val="17595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E581-054D-5AA5-951F-4109B5D2B431}"/>
              </a:ext>
            </a:extLst>
          </p:cNvPr>
          <p:cNvSpPr>
            <a:spLocks noGrp="1"/>
          </p:cNvSpPr>
          <p:nvPr>
            <p:ph type="title"/>
          </p:nvPr>
        </p:nvSpPr>
        <p:spPr/>
        <p:txBody>
          <a:bodyPr/>
          <a:lstStyle/>
          <a:p>
            <a:r>
              <a:rPr lang="en-US" dirty="0"/>
              <a:t>More notes on private and public spending</a:t>
            </a:r>
          </a:p>
        </p:txBody>
      </p:sp>
      <p:sp>
        <p:nvSpPr>
          <p:cNvPr id="3" name="Content Placeholder 2">
            <a:extLst>
              <a:ext uri="{FF2B5EF4-FFF2-40B4-BE49-F238E27FC236}">
                <a16:creationId xmlns:a16="http://schemas.microsoft.com/office/drawing/2014/main" id="{C57374A0-209A-E541-2652-281F450328F6}"/>
              </a:ext>
            </a:extLst>
          </p:cNvPr>
          <p:cNvSpPr>
            <a:spLocks noGrp="1"/>
          </p:cNvSpPr>
          <p:nvPr>
            <p:ph sz="half" idx="1"/>
          </p:nvPr>
        </p:nvSpPr>
        <p:spPr/>
        <p:txBody>
          <a:bodyPr/>
          <a:lstStyle/>
          <a:p>
            <a:r>
              <a:rPr lang="en-US" dirty="0"/>
              <a:t>Top 3 for private: Residential, Commercial, Power</a:t>
            </a:r>
          </a:p>
          <a:p>
            <a:r>
              <a:rPr lang="en-US" dirty="0"/>
              <a:t>Residential is almost 7x more than the next top spending</a:t>
            </a:r>
          </a:p>
        </p:txBody>
      </p:sp>
      <p:sp>
        <p:nvSpPr>
          <p:cNvPr id="4" name="Content Placeholder 3">
            <a:extLst>
              <a:ext uri="{FF2B5EF4-FFF2-40B4-BE49-F238E27FC236}">
                <a16:creationId xmlns:a16="http://schemas.microsoft.com/office/drawing/2014/main" id="{4B3411F7-4130-E968-9863-8188255EA23F}"/>
              </a:ext>
            </a:extLst>
          </p:cNvPr>
          <p:cNvSpPr>
            <a:spLocks noGrp="1"/>
          </p:cNvSpPr>
          <p:nvPr>
            <p:ph sz="half" idx="2"/>
          </p:nvPr>
        </p:nvSpPr>
        <p:spPr/>
        <p:txBody>
          <a:bodyPr/>
          <a:lstStyle/>
          <a:p>
            <a:r>
              <a:rPr lang="en-US" dirty="0"/>
              <a:t>Top 3 for public: Highways/Streets, Education, Public Transportation</a:t>
            </a:r>
          </a:p>
          <a:p>
            <a:r>
              <a:rPr lang="en-US" dirty="0"/>
              <a:t>Top 2 are close in spending, but are more than 3x that of spending on Public Transportation</a:t>
            </a:r>
          </a:p>
        </p:txBody>
      </p:sp>
    </p:spTree>
    <p:extLst>
      <p:ext uri="{BB962C8B-B14F-4D97-AF65-F5344CB8AC3E}">
        <p14:creationId xmlns:p14="http://schemas.microsoft.com/office/powerpoint/2010/main" val="4066739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565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U.S. Construction Spending, by Value and Category, 2002-16</vt:lpstr>
      <vt:lpstr>Data and Methods</vt:lpstr>
      <vt:lpstr>Questions</vt:lpstr>
      <vt:lpstr>Public Vs Private Spending</vt:lpstr>
      <vt:lpstr>Ratio of public and private spending</vt:lpstr>
      <vt:lpstr>Private vs Public Spending</vt:lpstr>
      <vt:lpstr>Private Spending</vt:lpstr>
      <vt:lpstr>Public Spending</vt:lpstr>
      <vt:lpstr>More notes on private and public spending</vt:lpstr>
      <vt:lpstr>PowerPoint Presentation</vt:lpstr>
      <vt:lpstr>PowerPoint Presentation</vt:lpstr>
      <vt:lpstr>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Construction Spending, by Value and Category, 2002-16</dc:title>
  <dc:creator>John Wu</dc:creator>
  <cp:lastModifiedBy>John Wu</cp:lastModifiedBy>
  <cp:revision>1</cp:revision>
  <dcterms:created xsi:type="dcterms:W3CDTF">2024-04-27T09:22:04Z</dcterms:created>
  <dcterms:modified xsi:type="dcterms:W3CDTF">2024-04-27T10:29:43Z</dcterms:modified>
</cp:coreProperties>
</file>