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59" r:id="rId4"/>
    <p:sldId id="258" r:id="rId5"/>
    <p:sldId id="262"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99" autoAdjust="0"/>
  </p:normalViewPr>
  <p:slideViewPr>
    <p:cSldViewPr snapToGrid="0">
      <p:cViewPr varScale="1">
        <p:scale>
          <a:sx n="98" d="100"/>
          <a:sy n="98" d="100"/>
        </p:scale>
        <p:origin x="1074" y="78"/>
      </p:cViewPr>
      <p:guideLst/>
    </p:cSldViewPr>
  </p:slideViewPr>
  <p:outlineViewPr>
    <p:cViewPr>
      <p:scale>
        <a:sx n="33" d="100"/>
        <a:sy n="33" d="100"/>
      </p:scale>
      <p:origin x="0" y="-3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1" Type="http://schemas.openxmlformats.org/officeDocument/2006/relationships/image" Target="../media/image60.png"/></Relationships>
</file>

<file path=ppt/diagrams/_rels/data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9595A-1F26-4FEE-AEB7-718A9D9A4629}"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3BB3705F-399A-47C2-B68F-26960B9EB315}">
      <dgm:prSet phldrT="[Text]" custT="1"/>
      <dgm:spPr>
        <a:solidFill>
          <a:schemeClr val="accent3"/>
        </a:solidFill>
      </dgm:spPr>
      <dgm:t>
        <a:bodyPr anchor="t"/>
        <a:lstStyle/>
        <a:p>
          <a:pPr algn="l"/>
          <a:r>
            <a:rPr lang="en-US" sz="1800" u="sng" dirty="0"/>
            <a:t>Merged Dataset</a:t>
          </a:r>
          <a:r>
            <a:rPr lang="en-US" sz="1800" u="none" dirty="0"/>
            <a:t>: </a:t>
          </a:r>
          <a:r>
            <a:rPr lang="en-US" sz="1800" dirty="0"/>
            <a:t>Jan 2018 – Dec 2019</a:t>
          </a:r>
        </a:p>
        <a:p>
          <a:pPr algn="l"/>
          <a:r>
            <a:rPr lang="en-US" sz="1800" u="none" dirty="0"/>
            <a:t>Combined under closest longitude and latitude of air quality stations, so each weather station has an associated PM2.5</a:t>
          </a:r>
        </a:p>
        <a:p>
          <a:pPr algn="l"/>
          <a:r>
            <a:rPr lang="en-US" sz="1800" u="none" dirty="0"/>
            <a:t>&gt; 4,165,056 rows × 7 columns</a:t>
          </a:r>
        </a:p>
        <a:p>
          <a:pPr algn="l"/>
          <a:r>
            <a:rPr lang="en-US" sz="1800" u="none" dirty="0"/>
            <a:t>&gt; 221 unique locations</a:t>
          </a:r>
        </a:p>
        <a:p>
          <a:pPr algn="l"/>
          <a:r>
            <a:rPr lang="en-US" sz="1800" u="none" dirty="0"/>
            <a:t>&gt;  8 features, 1 label</a:t>
          </a:r>
        </a:p>
      </dgm:t>
    </dgm:pt>
    <dgm:pt modelId="{B0218B0B-9416-4F80-ACAB-2A9C49F946DF}" type="parTrans" cxnId="{634A2150-9C3E-4357-AAC2-3CD1D78D9976}">
      <dgm:prSet/>
      <dgm:spPr/>
      <dgm:t>
        <a:bodyPr/>
        <a:lstStyle/>
        <a:p>
          <a:endParaRPr lang="en-US"/>
        </a:p>
      </dgm:t>
    </dgm:pt>
    <dgm:pt modelId="{BBDB2D56-B966-4C7E-B551-98EBDDC9AE21}" type="sibTrans" cxnId="{634A2150-9C3E-4357-AAC2-3CD1D78D9976}">
      <dgm:prSet/>
      <dgm:spPr/>
      <dgm:t>
        <a:bodyPr/>
        <a:lstStyle/>
        <a:p>
          <a:endParaRPr lang="en-US"/>
        </a:p>
      </dgm:t>
    </dgm:pt>
    <dgm:pt modelId="{0F6A5BCE-469F-4060-8200-49A4601503CD}">
      <dgm:prSet phldrT="[Text]" custT="1"/>
      <dgm:spPr>
        <a:solidFill>
          <a:schemeClr val="accent3">
            <a:lumMod val="50000"/>
          </a:schemeClr>
        </a:solidFill>
      </dgm:spPr>
      <dgm:t>
        <a:bodyPr anchor="t"/>
        <a:lstStyle/>
        <a:p>
          <a:pPr algn="l"/>
          <a:r>
            <a:rPr lang="en-US" sz="1800" u="sng" dirty="0">
              <a:solidFill>
                <a:schemeClr val="tx2"/>
              </a:solidFill>
            </a:rPr>
            <a:t>Weather Stations</a:t>
          </a:r>
        </a:p>
        <a:p>
          <a:pPr algn="l"/>
          <a:r>
            <a:rPr lang="en-US" sz="1800" u="none" dirty="0">
              <a:solidFill>
                <a:schemeClr val="tx2"/>
              </a:solidFill>
            </a:rPr>
            <a:t>Source: Automated Surface Observing System</a:t>
          </a:r>
        </a:p>
        <a:p>
          <a:pPr algn="l"/>
          <a:r>
            <a:rPr lang="en-US" sz="1800" u="none" dirty="0">
              <a:solidFill>
                <a:schemeClr val="tx2"/>
              </a:solidFill>
            </a:rPr>
            <a:t>https://data.cdc.gov/browse/select_dataset?tags=pm2.5</a:t>
          </a:r>
        </a:p>
        <a:p>
          <a:pPr algn="l"/>
          <a:r>
            <a:rPr lang="en-US" sz="1800" u="none" dirty="0">
              <a:solidFill>
                <a:schemeClr val="tx2"/>
              </a:solidFill>
            </a:rPr>
            <a:t>&gt;  Hourly </a:t>
          </a:r>
        </a:p>
        <a:p>
          <a:pPr algn="l"/>
          <a:r>
            <a:rPr lang="en-US" sz="1800" u="none" dirty="0">
              <a:solidFill>
                <a:schemeClr val="tx2"/>
              </a:solidFill>
            </a:rPr>
            <a:t>&gt; Temperature, humidity, wind direction, wind speed</a:t>
          </a:r>
        </a:p>
        <a:p>
          <a:pPr algn="l"/>
          <a:r>
            <a:rPr lang="en-US" sz="1800" u="none" dirty="0">
              <a:solidFill>
                <a:schemeClr val="tx2"/>
              </a:solidFill>
            </a:rPr>
            <a:t>&gt; Key: Longitude and Latitude pair</a:t>
          </a:r>
        </a:p>
        <a:p>
          <a:pPr algn="l"/>
          <a:endParaRPr lang="en-US" sz="1800" u="none" dirty="0">
            <a:solidFill>
              <a:schemeClr val="tx2"/>
            </a:solidFill>
          </a:endParaRPr>
        </a:p>
      </dgm:t>
    </dgm:pt>
    <dgm:pt modelId="{F31BEA93-5799-4EFF-A646-77F34194FD9D}" type="parTrans" cxnId="{3B8C6F20-1F17-4729-8C05-682E403262A4}">
      <dgm:prSet/>
      <dgm:spPr/>
      <dgm:t>
        <a:bodyPr/>
        <a:lstStyle/>
        <a:p>
          <a:endParaRPr lang="en-US"/>
        </a:p>
      </dgm:t>
    </dgm:pt>
    <dgm:pt modelId="{ECC77C1B-3965-4368-AEB9-9D84BD67D0F2}" type="sibTrans" cxnId="{3B8C6F20-1F17-4729-8C05-682E403262A4}">
      <dgm:prSet/>
      <dgm:spPr/>
      <dgm:t>
        <a:bodyPr/>
        <a:lstStyle/>
        <a:p>
          <a:endParaRPr lang="en-US"/>
        </a:p>
      </dgm:t>
    </dgm:pt>
    <dgm:pt modelId="{15695496-E934-4748-881A-35C7D8411A8A}">
      <dgm:prSet phldrT="[Text]" custT="1"/>
      <dgm:spPr>
        <a:solidFill>
          <a:schemeClr val="accent3">
            <a:lumMod val="50000"/>
          </a:schemeClr>
        </a:solidFill>
      </dgm:spPr>
      <dgm:t>
        <a:bodyPr anchor="t"/>
        <a:lstStyle/>
        <a:p>
          <a:pPr algn="l">
            <a:buNone/>
          </a:pPr>
          <a:r>
            <a:rPr lang="en-US" sz="1800" u="sng" dirty="0"/>
            <a:t>Air Quality Stations</a:t>
          </a:r>
        </a:p>
        <a:p>
          <a:pPr algn="l">
            <a:buNone/>
          </a:pPr>
          <a:r>
            <a:rPr lang="en-US" sz="1800" u="none" dirty="0"/>
            <a:t>Source: Center for Disease Control</a:t>
          </a:r>
        </a:p>
        <a:p>
          <a:pPr algn="l">
            <a:buFont typeface="Arial" panose="020B0604020202020204" pitchFamily="34" charset="0"/>
            <a:buChar char="•"/>
          </a:pPr>
          <a:r>
            <a:rPr lang="en-US" sz="1800" u="none" dirty="0"/>
            <a:t>https://mesonet.agron.iastate.edu/ASOS/</a:t>
          </a:r>
        </a:p>
        <a:p>
          <a:pPr algn="l">
            <a:buFont typeface="Arial" panose="020B0604020202020204" pitchFamily="34" charset="0"/>
            <a:buChar char="•"/>
          </a:pPr>
          <a:r>
            <a:rPr lang="en-US" sz="1800" u="none" dirty="0"/>
            <a:t>&gt; Daily </a:t>
          </a:r>
        </a:p>
        <a:p>
          <a:pPr algn="l">
            <a:buFont typeface="Arial" panose="020B0604020202020204" pitchFamily="34" charset="0"/>
            <a:buChar char="•"/>
          </a:pPr>
          <a:r>
            <a:rPr lang="en-US" sz="1800" u="none" dirty="0"/>
            <a:t>&gt; Mean PM2.5 concentration</a:t>
          </a:r>
        </a:p>
        <a:p>
          <a:pPr algn="l">
            <a:buFont typeface="Arial" panose="020B0604020202020204" pitchFamily="34" charset="0"/>
            <a:buChar char="•"/>
          </a:pPr>
          <a:r>
            <a:rPr lang="en-US" sz="1800" u="none" dirty="0">
              <a:solidFill>
                <a:schemeClr val="tx2"/>
              </a:solidFill>
            </a:rPr>
            <a:t>&gt; Key: Longitude and Latitude pair</a:t>
          </a:r>
          <a:endParaRPr lang="en-US" sz="1800" u="none" dirty="0"/>
        </a:p>
        <a:p>
          <a:pPr algn="l">
            <a:buFont typeface="Arial" panose="020B0604020202020204" pitchFamily="34" charset="0"/>
            <a:buChar char="•"/>
          </a:pPr>
          <a:endParaRPr lang="en-US" sz="1800" u="none" dirty="0"/>
        </a:p>
      </dgm:t>
    </dgm:pt>
    <dgm:pt modelId="{152DDE97-C633-4229-AE60-7945C61D9ABB}" type="parTrans" cxnId="{0E203F1A-C4CB-4C73-A474-987619E51A29}">
      <dgm:prSet/>
      <dgm:spPr/>
      <dgm:t>
        <a:bodyPr/>
        <a:lstStyle/>
        <a:p>
          <a:endParaRPr lang="en-US"/>
        </a:p>
      </dgm:t>
    </dgm:pt>
    <dgm:pt modelId="{43529AED-E395-43CB-9174-05CDD4BD037C}" type="sibTrans" cxnId="{0E203F1A-C4CB-4C73-A474-987619E51A29}">
      <dgm:prSet/>
      <dgm:spPr/>
      <dgm:t>
        <a:bodyPr/>
        <a:lstStyle/>
        <a:p>
          <a:endParaRPr lang="en-US"/>
        </a:p>
      </dgm:t>
    </dgm:pt>
    <dgm:pt modelId="{30EDDB4F-156B-484D-82AE-3CFCFEDE75CA}" type="pres">
      <dgm:prSet presAssocID="{9E49595A-1F26-4FEE-AEB7-718A9D9A4629}" presName="Name0" presStyleCnt="0">
        <dgm:presLayoutVars>
          <dgm:chPref val="1"/>
          <dgm:dir/>
          <dgm:animOne val="branch"/>
          <dgm:animLvl val="lvl"/>
          <dgm:resizeHandles/>
        </dgm:presLayoutVars>
      </dgm:prSet>
      <dgm:spPr/>
    </dgm:pt>
    <dgm:pt modelId="{7FADFB27-C590-48FB-A345-93CE31BE43BB}" type="pres">
      <dgm:prSet presAssocID="{3BB3705F-399A-47C2-B68F-26960B9EB315}" presName="vertOne" presStyleCnt="0"/>
      <dgm:spPr/>
    </dgm:pt>
    <dgm:pt modelId="{2A456423-5014-4246-B100-9B0F0DB2E320}" type="pres">
      <dgm:prSet presAssocID="{3BB3705F-399A-47C2-B68F-26960B9EB315}" presName="txOne" presStyleLbl="node0" presStyleIdx="0" presStyleCnt="1" custScaleY="76474" custLinFactY="99742" custLinFactNeighborX="433" custLinFactNeighborY="100000">
        <dgm:presLayoutVars>
          <dgm:chPref val="3"/>
        </dgm:presLayoutVars>
      </dgm:prSet>
      <dgm:spPr/>
    </dgm:pt>
    <dgm:pt modelId="{AEA020FE-A3F8-4589-89FB-538953F4FFAD}" type="pres">
      <dgm:prSet presAssocID="{3BB3705F-399A-47C2-B68F-26960B9EB315}" presName="parTransOne" presStyleCnt="0"/>
      <dgm:spPr/>
    </dgm:pt>
    <dgm:pt modelId="{78F11BDD-96C1-4F86-9623-5A24195C2C62}" type="pres">
      <dgm:prSet presAssocID="{3BB3705F-399A-47C2-B68F-26960B9EB315}" presName="horzOne" presStyleCnt="0"/>
      <dgm:spPr/>
    </dgm:pt>
    <dgm:pt modelId="{4FDA022C-A51F-4ED4-8E96-2A36FD9187CA}" type="pres">
      <dgm:prSet presAssocID="{0F6A5BCE-469F-4060-8200-49A4601503CD}" presName="vertTwo" presStyleCnt="0"/>
      <dgm:spPr/>
    </dgm:pt>
    <dgm:pt modelId="{A0F40322-B49E-4988-A4B4-39C38F0DBC86}" type="pres">
      <dgm:prSet presAssocID="{0F6A5BCE-469F-4060-8200-49A4601503CD}" presName="txTwo" presStyleLbl="node2" presStyleIdx="0" presStyleCnt="2" custScaleX="153059" custLinFactY="-8739" custLinFactNeighborX="713" custLinFactNeighborY="-100000">
        <dgm:presLayoutVars>
          <dgm:chPref val="3"/>
        </dgm:presLayoutVars>
      </dgm:prSet>
      <dgm:spPr/>
    </dgm:pt>
    <dgm:pt modelId="{0B410420-D589-4AFE-93D3-202271C983F1}" type="pres">
      <dgm:prSet presAssocID="{0F6A5BCE-469F-4060-8200-49A4601503CD}" presName="horzTwo" presStyleCnt="0"/>
      <dgm:spPr/>
    </dgm:pt>
    <dgm:pt modelId="{86B15DA1-DC1D-49DE-A446-2EC17D5B3492}" type="pres">
      <dgm:prSet presAssocID="{ECC77C1B-3965-4368-AEB9-9D84BD67D0F2}" presName="sibSpaceTwo" presStyleCnt="0"/>
      <dgm:spPr/>
    </dgm:pt>
    <dgm:pt modelId="{5D79388D-CAB7-43A5-91DC-B0B63592D11C}" type="pres">
      <dgm:prSet presAssocID="{15695496-E934-4748-881A-35C7D8411A8A}" presName="vertTwo" presStyleCnt="0"/>
      <dgm:spPr/>
    </dgm:pt>
    <dgm:pt modelId="{B087C643-9E9A-47FB-87BE-B5DABF61BD88}" type="pres">
      <dgm:prSet presAssocID="{15695496-E934-4748-881A-35C7D8411A8A}" presName="txTwo" presStyleLbl="node2" presStyleIdx="1" presStyleCnt="2" custScaleX="146085" custLinFactY="-8739" custLinFactNeighborX="459" custLinFactNeighborY="-100000">
        <dgm:presLayoutVars>
          <dgm:chPref val="3"/>
        </dgm:presLayoutVars>
      </dgm:prSet>
      <dgm:spPr/>
    </dgm:pt>
    <dgm:pt modelId="{23904870-DBA4-426B-9C03-723137A12949}" type="pres">
      <dgm:prSet presAssocID="{15695496-E934-4748-881A-35C7D8411A8A}" presName="horzTwo" presStyleCnt="0"/>
      <dgm:spPr/>
    </dgm:pt>
  </dgm:ptLst>
  <dgm:cxnLst>
    <dgm:cxn modelId="{3B059A12-8A08-48A5-A5CB-870314CA577C}" type="presOf" srcId="{0F6A5BCE-469F-4060-8200-49A4601503CD}" destId="{A0F40322-B49E-4988-A4B4-39C38F0DBC86}" srcOrd="0" destOrd="0" presId="urn:microsoft.com/office/officeart/2005/8/layout/hierarchy4"/>
    <dgm:cxn modelId="{0E203F1A-C4CB-4C73-A474-987619E51A29}" srcId="{3BB3705F-399A-47C2-B68F-26960B9EB315}" destId="{15695496-E934-4748-881A-35C7D8411A8A}" srcOrd="1" destOrd="0" parTransId="{152DDE97-C633-4229-AE60-7945C61D9ABB}" sibTransId="{43529AED-E395-43CB-9174-05CDD4BD037C}"/>
    <dgm:cxn modelId="{3B8C6F20-1F17-4729-8C05-682E403262A4}" srcId="{3BB3705F-399A-47C2-B68F-26960B9EB315}" destId="{0F6A5BCE-469F-4060-8200-49A4601503CD}" srcOrd="0" destOrd="0" parTransId="{F31BEA93-5799-4EFF-A646-77F34194FD9D}" sibTransId="{ECC77C1B-3965-4368-AEB9-9D84BD67D0F2}"/>
    <dgm:cxn modelId="{3CBD4F4E-9776-4688-AAC9-3A9F5CA4D6C0}" type="presOf" srcId="{3BB3705F-399A-47C2-B68F-26960B9EB315}" destId="{2A456423-5014-4246-B100-9B0F0DB2E320}" srcOrd="0" destOrd="0" presId="urn:microsoft.com/office/officeart/2005/8/layout/hierarchy4"/>
    <dgm:cxn modelId="{634A2150-9C3E-4357-AAC2-3CD1D78D9976}" srcId="{9E49595A-1F26-4FEE-AEB7-718A9D9A4629}" destId="{3BB3705F-399A-47C2-B68F-26960B9EB315}" srcOrd="0" destOrd="0" parTransId="{B0218B0B-9416-4F80-ACAB-2A9C49F946DF}" sibTransId="{BBDB2D56-B966-4C7E-B551-98EBDDC9AE21}"/>
    <dgm:cxn modelId="{2E63C780-919B-4EF2-9B42-78DB18E47002}" type="presOf" srcId="{9E49595A-1F26-4FEE-AEB7-718A9D9A4629}" destId="{30EDDB4F-156B-484D-82AE-3CFCFEDE75CA}" srcOrd="0" destOrd="0" presId="urn:microsoft.com/office/officeart/2005/8/layout/hierarchy4"/>
    <dgm:cxn modelId="{70CA6CAB-2195-4E41-9E18-1F2BE0EEB57C}" type="presOf" srcId="{15695496-E934-4748-881A-35C7D8411A8A}" destId="{B087C643-9E9A-47FB-87BE-B5DABF61BD88}" srcOrd="0" destOrd="0" presId="urn:microsoft.com/office/officeart/2005/8/layout/hierarchy4"/>
    <dgm:cxn modelId="{33E3AFEA-7706-470D-95DE-AE5ED0CF93A1}" type="presParOf" srcId="{30EDDB4F-156B-484D-82AE-3CFCFEDE75CA}" destId="{7FADFB27-C590-48FB-A345-93CE31BE43BB}" srcOrd="0" destOrd="0" presId="urn:microsoft.com/office/officeart/2005/8/layout/hierarchy4"/>
    <dgm:cxn modelId="{F6518011-2CB2-48D1-8B34-E531B7528635}" type="presParOf" srcId="{7FADFB27-C590-48FB-A345-93CE31BE43BB}" destId="{2A456423-5014-4246-B100-9B0F0DB2E320}" srcOrd="0" destOrd="0" presId="urn:microsoft.com/office/officeart/2005/8/layout/hierarchy4"/>
    <dgm:cxn modelId="{47CE6586-25DA-456B-9F3B-4B475298241D}" type="presParOf" srcId="{7FADFB27-C590-48FB-A345-93CE31BE43BB}" destId="{AEA020FE-A3F8-4589-89FB-538953F4FFAD}" srcOrd="1" destOrd="0" presId="urn:microsoft.com/office/officeart/2005/8/layout/hierarchy4"/>
    <dgm:cxn modelId="{1E581CC2-7D4F-4D8A-94A3-CB33EE7E19C2}" type="presParOf" srcId="{7FADFB27-C590-48FB-A345-93CE31BE43BB}" destId="{78F11BDD-96C1-4F86-9623-5A24195C2C62}" srcOrd="2" destOrd="0" presId="urn:microsoft.com/office/officeart/2005/8/layout/hierarchy4"/>
    <dgm:cxn modelId="{ED911CAB-53D1-49D9-A1F5-B12DE273F534}" type="presParOf" srcId="{78F11BDD-96C1-4F86-9623-5A24195C2C62}" destId="{4FDA022C-A51F-4ED4-8E96-2A36FD9187CA}" srcOrd="0" destOrd="0" presId="urn:microsoft.com/office/officeart/2005/8/layout/hierarchy4"/>
    <dgm:cxn modelId="{76397264-CA6A-4617-B860-D27D6C4C32B9}" type="presParOf" srcId="{4FDA022C-A51F-4ED4-8E96-2A36FD9187CA}" destId="{A0F40322-B49E-4988-A4B4-39C38F0DBC86}" srcOrd="0" destOrd="0" presId="urn:microsoft.com/office/officeart/2005/8/layout/hierarchy4"/>
    <dgm:cxn modelId="{3BF3D18D-B13C-4BDD-87ED-6C79A62265F7}" type="presParOf" srcId="{4FDA022C-A51F-4ED4-8E96-2A36FD9187CA}" destId="{0B410420-D589-4AFE-93D3-202271C983F1}" srcOrd="1" destOrd="0" presId="urn:microsoft.com/office/officeart/2005/8/layout/hierarchy4"/>
    <dgm:cxn modelId="{9A550E7E-B3CA-419D-AE9D-5888F35DFE2E}" type="presParOf" srcId="{78F11BDD-96C1-4F86-9623-5A24195C2C62}" destId="{86B15DA1-DC1D-49DE-A446-2EC17D5B3492}" srcOrd="1" destOrd="0" presId="urn:microsoft.com/office/officeart/2005/8/layout/hierarchy4"/>
    <dgm:cxn modelId="{CDECAC5D-5B04-43F5-8707-1605D214D5E5}" type="presParOf" srcId="{78F11BDD-96C1-4F86-9623-5A24195C2C62}" destId="{5D79388D-CAB7-43A5-91DC-B0B63592D11C}" srcOrd="2" destOrd="0" presId="urn:microsoft.com/office/officeart/2005/8/layout/hierarchy4"/>
    <dgm:cxn modelId="{93887853-8A0A-4E43-AFD2-80C1A7C530F1}" type="presParOf" srcId="{5D79388D-CAB7-43A5-91DC-B0B63592D11C}" destId="{B087C643-9E9A-47FB-87BE-B5DABF61BD88}" srcOrd="0" destOrd="0" presId="urn:microsoft.com/office/officeart/2005/8/layout/hierarchy4"/>
    <dgm:cxn modelId="{792C66C5-A13D-4EB7-A669-DCE4AB2615A4}" type="presParOf" srcId="{5D79388D-CAB7-43A5-91DC-B0B63592D11C}" destId="{23904870-DBA4-426B-9C03-723137A1294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F591CD-20FF-4AFF-A977-C7C9CADB89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B8BB7A-85CF-4788-BDD6-9B2BF5A0BDA2}">
      <dgm:prSet/>
      <dgm:spPr/>
      <dgm:t>
        <a:bodyPr/>
        <a:lstStyle/>
        <a:p>
          <a:r>
            <a:rPr lang="en-US"/>
            <a:t>Label: DS_PM_pred': Mean estimated 24-hour average PM2.5 concentration in </a:t>
          </a:r>
          <a:r>
            <a:rPr lang="el-GR"/>
            <a:t>μ</a:t>
          </a:r>
          <a:r>
            <a:rPr lang="en-US"/>
            <a:t>g/m3</a:t>
          </a:r>
        </a:p>
      </dgm:t>
    </dgm:pt>
    <dgm:pt modelId="{F0CA681C-AE64-4A4E-B568-895E80EAA828}" type="parTrans" cxnId="{8A06BE80-2D05-43D9-AB9D-0609B2D64F0D}">
      <dgm:prSet/>
      <dgm:spPr/>
      <dgm:t>
        <a:bodyPr/>
        <a:lstStyle/>
        <a:p>
          <a:endParaRPr lang="en-US"/>
        </a:p>
      </dgm:t>
    </dgm:pt>
    <dgm:pt modelId="{509EC6C8-B47B-4E0D-A4E3-F7F0B963343C}" type="sibTrans" cxnId="{8A06BE80-2D05-43D9-AB9D-0609B2D64F0D}">
      <dgm:prSet/>
      <dgm:spPr/>
      <dgm:t>
        <a:bodyPr/>
        <a:lstStyle/>
        <a:p>
          <a:endParaRPr lang="en-US"/>
        </a:p>
      </dgm:t>
    </dgm:pt>
    <dgm:pt modelId="{BF9D37B0-ACF7-4BEB-8E5E-E4579D9B450B}">
      <dgm:prSet/>
      <dgm:spPr>
        <a:solidFill>
          <a:schemeClr val="accent3"/>
        </a:solidFill>
      </dgm:spPr>
      <dgm:t>
        <a:bodyPr/>
        <a:lstStyle/>
        <a:p>
          <a:pPr algn="ctr"/>
          <a:r>
            <a:rPr lang="en-US" dirty="0"/>
            <a:t>Features</a:t>
          </a:r>
        </a:p>
      </dgm:t>
    </dgm:pt>
    <dgm:pt modelId="{E31E5792-E1B1-4134-B467-FA0F4372BB9C}" type="parTrans" cxnId="{0A80250A-D66B-4E05-A682-7DF310BBE002}">
      <dgm:prSet/>
      <dgm:spPr/>
      <dgm:t>
        <a:bodyPr/>
        <a:lstStyle/>
        <a:p>
          <a:endParaRPr lang="en-US"/>
        </a:p>
      </dgm:t>
    </dgm:pt>
    <dgm:pt modelId="{65680D98-5AC9-419B-AB55-63EF40AE200F}" type="sibTrans" cxnId="{0A80250A-D66B-4E05-A682-7DF310BBE002}">
      <dgm:prSet/>
      <dgm:spPr/>
      <dgm:t>
        <a:bodyPr/>
        <a:lstStyle/>
        <a:p>
          <a:endParaRPr lang="en-US"/>
        </a:p>
      </dgm:t>
    </dgm:pt>
    <dgm:pt modelId="{33DC8C59-D2FD-4E6F-A017-F7C745BE4DA6}">
      <dgm:prSet/>
      <dgm:spPr/>
      <dgm:t>
        <a:bodyPr/>
        <a:lstStyle/>
        <a:p>
          <a:r>
            <a:rPr lang="en-US"/>
            <a:t>'DS_PM_stdd': Standard error of the estimated PM2.5 concentration</a:t>
          </a:r>
        </a:p>
      </dgm:t>
    </dgm:pt>
    <dgm:pt modelId="{59C62925-9E8B-4323-8625-F455710BDDF5}" type="parTrans" cxnId="{B589C908-199B-4511-BB83-942580B0E110}">
      <dgm:prSet/>
      <dgm:spPr/>
      <dgm:t>
        <a:bodyPr/>
        <a:lstStyle/>
        <a:p>
          <a:endParaRPr lang="en-US"/>
        </a:p>
      </dgm:t>
    </dgm:pt>
    <dgm:pt modelId="{71A07221-7E77-46E1-81AA-D415C00F16A2}" type="sibTrans" cxnId="{B589C908-199B-4511-BB83-942580B0E110}">
      <dgm:prSet/>
      <dgm:spPr/>
      <dgm:t>
        <a:bodyPr/>
        <a:lstStyle/>
        <a:p>
          <a:endParaRPr lang="en-US"/>
        </a:p>
      </dgm:t>
    </dgm:pt>
    <dgm:pt modelId="{33CC00C9-083D-4A5A-B71F-3210CF1D30E5}">
      <dgm:prSet/>
      <dgm:spPr/>
      <dgm:t>
        <a:bodyPr/>
        <a:lstStyle/>
        <a:p>
          <a:r>
            <a:rPr lang="en-US" dirty="0"/>
            <a:t>'valid': timestamp of the observation </a:t>
          </a:r>
        </a:p>
      </dgm:t>
    </dgm:pt>
    <dgm:pt modelId="{E46E6E14-F6D0-4491-BDF6-934510C25D99}" type="parTrans" cxnId="{D1B026D8-33ED-48A1-BEAB-7983956AB787}">
      <dgm:prSet/>
      <dgm:spPr/>
      <dgm:t>
        <a:bodyPr/>
        <a:lstStyle/>
        <a:p>
          <a:endParaRPr lang="en-US"/>
        </a:p>
      </dgm:t>
    </dgm:pt>
    <dgm:pt modelId="{6567CB74-50BE-4C18-8B7D-5173C69826FD}" type="sibTrans" cxnId="{D1B026D8-33ED-48A1-BEAB-7983956AB787}">
      <dgm:prSet/>
      <dgm:spPr/>
      <dgm:t>
        <a:bodyPr/>
        <a:lstStyle/>
        <a:p>
          <a:endParaRPr lang="en-US"/>
        </a:p>
      </dgm:t>
    </dgm:pt>
    <dgm:pt modelId="{BC7F165C-170F-43C7-8E26-7F743B622C6A}">
      <dgm:prSet/>
      <dgm:spPr/>
      <dgm:t>
        <a:bodyPr/>
        <a:lstStyle/>
        <a:p>
          <a:r>
            <a:rPr lang="en-US"/>
            <a:t>'lon','lat': longitude and latitude</a:t>
          </a:r>
        </a:p>
      </dgm:t>
    </dgm:pt>
    <dgm:pt modelId="{97D4A143-A1E3-4E28-BECA-A86BFFDF37CE}" type="parTrans" cxnId="{B043F567-52E5-4C52-9C0C-66EF2034E96C}">
      <dgm:prSet/>
      <dgm:spPr/>
      <dgm:t>
        <a:bodyPr/>
        <a:lstStyle/>
        <a:p>
          <a:endParaRPr lang="en-US"/>
        </a:p>
      </dgm:t>
    </dgm:pt>
    <dgm:pt modelId="{91709CBD-3D39-495A-8AAD-1B2B53ED6928}" type="sibTrans" cxnId="{B043F567-52E5-4C52-9C0C-66EF2034E96C}">
      <dgm:prSet/>
      <dgm:spPr/>
      <dgm:t>
        <a:bodyPr/>
        <a:lstStyle/>
        <a:p>
          <a:endParaRPr lang="en-US"/>
        </a:p>
      </dgm:t>
    </dgm:pt>
    <dgm:pt modelId="{85EF1538-30E4-41A1-8134-5DD8964CE64A}">
      <dgm:prSet/>
      <dgm:spPr/>
      <dgm:t>
        <a:bodyPr/>
        <a:lstStyle/>
        <a:p>
          <a:r>
            <a:rPr lang="en-US"/>
            <a:t>'tmpf': Air Temperature in Fahrenheit</a:t>
          </a:r>
        </a:p>
      </dgm:t>
    </dgm:pt>
    <dgm:pt modelId="{63D1B0AD-4F53-45BD-A06C-851612B4BEBF}" type="parTrans" cxnId="{0F9B82DA-48F7-491A-91EE-984BFE7E4291}">
      <dgm:prSet/>
      <dgm:spPr/>
      <dgm:t>
        <a:bodyPr/>
        <a:lstStyle/>
        <a:p>
          <a:endParaRPr lang="en-US"/>
        </a:p>
      </dgm:t>
    </dgm:pt>
    <dgm:pt modelId="{3206FDA6-8B9B-47EA-AA27-5FEE0BDE5D42}" type="sibTrans" cxnId="{0F9B82DA-48F7-491A-91EE-984BFE7E4291}">
      <dgm:prSet/>
      <dgm:spPr/>
      <dgm:t>
        <a:bodyPr/>
        <a:lstStyle/>
        <a:p>
          <a:endParaRPr lang="en-US"/>
        </a:p>
      </dgm:t>
    </dgm:pt>
    <dgm:pt modelId="{3C55D536-F40D-4C3B-BC4D-9E623BCCFC76}">
      <dgm:prSet/>
      <dgm:spPr/>
      <dgm:t>
        <a:bodyPr/>
        <a:lstStyle/>
        <a:p>
          <a:r>
            <a:rPr lang="en-US"/>
            <a:t>'relh': Relative Humidity in</a:t>
          </a:r>
        </a:p>
      </dgm:t>
    </dgm:pt>
    <dgm:pt modelId="{92DD0F2B-B327-42F9-AADF-8D169F4B6FE6}" type="parTrans" cxnId="{22A2CDD0-3545-4A55-9460-56787AC2D818}">
      <dgm:prSet/>
      <dgm:spPr/>
      <dgm:t>
        <a:bodyPr/>
        <a:lstStyle/>
        <a:p>
          <a:endParaRPr lang="en-US"/>
        </a:p>
      </dgm:t>
    </dgm:pt>
    <dgm:pt modelId="{8A5A0BC4-7853-4D1D-9E21-3A56ED88571D}" type="sibTrans" cxnId="{22A2CDD0-3545-4A55-9460-56787AC2D818}">
      <dgm:prSet/>
      <dgm:spPr/>
      <dgm:t>
        <a:bodyPr/>
        <a:lstStyle/>
        <a:p>
          <a:endParaRPr lang="en-US"/>
        </a:p>
      </dgm:t>
    </dgm:pt>
    <dgm:pt modelId="{2CAA06ED-34E3-4275-A57A-1729483FC359}">
      <dgm:prSet/>
      <dgm:spPr/>
      <dgm:t>
        <a:bodyPr/>
        <a:lstStyle/>
        <a:p>
          <a:r>
            <a:rPr lang="en-US"/>
            <a:t>'drct': Wind Direction in degrees from true north</a:t>
          </a:r>
        </a:p>
      </dgm:t>
    </dgm:pt>
    <dgm:pt modelId="{7B16981A-DC04-4618-B44F-AE0801DD0D1D}" type="parTrans" cxnId="{CB07BD3A-10B9-4940-AF23-72FA604B8E4E}">
      <dgm:prSet/>
      <dgm:spPr/>
      <dgm:t>
        <a:bodyPr/>
        <a:lstStyle/>
        <a:p>
          <a:endParaRPr lang="en-US"/>
        </a:p>
      </dgm:t>
    </dgm:pt>
    <dgm:pt modelId="{E9A5D323-8038-4867-B10C-6E0721EBA5FE}" type="sibTrans" cxnId="{CB07BD3A-10B9-4940-AF23-72FA604B8E4E}">
      <dgm:prSet/>
      <dgm:spPr/>
      <dgm:t>
        <a:bodyPr/>
        <a:lstStyle/>
        <a:p>
          <a:endParaRPr lang="en-US"/>
        </a:p>
      </dgm:t>
    </dgm:pt>
    <dgm:pt modelId="{840E7660-9B7C-4A06-B225-FCE14269EABD}">
      <dgm:prSet/>
      <dgm:spPr/>
      <dgm:t>
        <a:bodyPr/>
        <a:lstStyle/>
        <a:p>
          <a:r>
            <a:rPr lang="en-US"/>
            <a:t>'sped': Wind Speed in mph</a:t>
          </a:r>
        </a:p>
      </dgm:t>
    </dgm:pt>
    <dgm:pt modelId="{25005C3C-3491-485C-B051-6319E3A36701}" type="parTrans" cxnId="{64B88E95-64A1-4C27-8194-28609169D172}">
      <dgm:prSet/>
      <dgm:spPr/>
      <dgm:t>
        <a:bodyPr/>
        <a:lstStyle/>
        <a:p>
          <a:endParaRPr lang="en-US"/>
        </a:p>
      </dgm:t>
    </dgm:pt>
    <dgm:pt modelId="{00278D83-4847-42EE-A852-5464CD7935B8}" type="sibTrans" cxnId="{64B88E95-64A1-4C27-8194-28609169D172}">
      <dgm:prSet/>
      <dgm:spPr/>
      <dgm:t>
        <a:bodyPr/>
        <a:lstStyle/>
        <a:p>
          <a:endParaRPr lang="en-US"/>
        </a:p>
      </dgm:t>
    </dgm:pt>
    <dgm:pt modelId="{4981D691-9907-4AA6-8B85-FF16652BEA86}" type="pres">
      <dgm:prSet presAssocID="{B6F591CD-20FF-4AFF-A977-C7C9CADB89D1}" presName="linear" presStyleCnt="0">
        <dgm:presLayoutVars>
          <dgm:animLvl val="lvl"/>
          <dgm:resizeHandles val="exact"/>
        </dgm:presLayoutVars>
      </dgm:prSet>
      <dgm:spPr/>
    </dgm:pt>
    <dgm:pt modelId="{34FFB6A9-7148-43E8-BBCE-9FFF2D2F8D84}" type="pres">
      <dgm:prSet presAssocID="{15B8BB7A-85CF-4788-BDD6-9B2BF5A0BDA2}" presName="parentText" presStyleLbl="node1" presStyleIdx="0" presStyleCnt="9">
        <dgm:presLayoutVars>
          <dgm:chMax val="0"/>
          <dgm:bulletEnabled val="1"/>
        </dgm:presLayoutVars>
      </dgm:prSet>
      <dgm:spPr/>
    </dgm:pt>
    <dgm:pt modelId="{9FB112B3-806B-4605-ACF5-F5B468B421A4}" type="pres">
      <dgm:prSet presAssocID="{509EC6C8-B47B-4E0D-A4E3-F7F0B963343C}" presName="spacer" presStyleCnt="0"/>
      <dgm:spPr/>
    </dgm:pt>
    <dgm:pt modelId="{6051CD05-A33B-4C53-8B6B-B6B294893408}" type="pres">
      <dgm:prSet presAssocID="{BF9D37B0-ACF7-4BEB-8E5E-E4579D9B450B}" presName="parentText" presStyleLbl="node1" presStyleIdx="1" presStyleCnt="9">
        <dgm:presLayoutVars>
          <dgm:chMax val="0"/>
          <dgm:bulletEnabled val="1"/>
        </dgm:presLayoutVars>
      </dgm:prSet>
      <dgm:spPr/>
    </dgm:pt>
    <dgm:pt modelId="{8225B233-0FAE-4D6C-B253-C619BF3E928F}" type="pres">
      <dgm:prSet presAssocID="{65680D98-5AC9-419B-AB55-63EF40AE200F}" presName="spacer" presStyleCnt="0"/>
      <dgm:spPr/>
    </dgm:pt>
    <dgm:pt modelId="{531CA917-2E42-4D2F-8243-792FCD44730C}" type="pres">
      <dgm:prSet presAssocID="{33DC8C59-D2FD-4E6F-A017-F7C745BE4DA6}" presName="parentText" presStyleLbl="node1" presStyleIdx="2" presStyleCnt="9">
        <dgm:presLayoutVars>
          <dgm:chMax val="0"/>
          <dgm:bulletEnabled val="1"/>
        </dgm:presLayoutVars>
      </dgm:prSet>
      <dgm:spPr/>
    </dgm:pt>
    <dgm:pt modelId="{89B6BB1A-F16F-4B22-9E44-1978C10AEF2A}" type="pres">
      <dgm:prSet presAssocID="{71A07221-7E77-46E1-81AA-D415C00F16A2}" presName="spacer" presStyleCnt="0"/>
      <dgm:spPr/>
    </dgm:pt>
    <dgm:pt modelId="{FECD4F69-8A69-417E-97FF-8ACE0A97079F}" type="pres">
      <dgm:prSet presAssocID="{33CC00C9-083D-4A5A-B71F-3210CF1D30E5}" presName="parentText" presStyleLbl="node1" presStyleIdx="3" presStyleCnt="9">
        <dgm:presLayoutVars>
          <dgm:chMax val="0"/>
          <dgm:bulletEnabled val="1"/>
        </dgm:presLayoutVars>
      </dgm:prSet>
      <dgm:spPr/>
    </dgm:pt>
    <dgm:pt modelId="{6D19BFEE-B96B-4F81-AC91-CD0EAD323DDC}" type="pres">
      <dgm:prSet presAssocID="{6567CB74-50BE-4C18-8B7D-5173C69826FD}" presName="spacer" presStyleCnt="0"/>
      <dgm:spPr/>
    </dgm:pt>
    <dgm:pt modelId="{3AD66E01-CFA4-446A-9F3C-93714C024045}" type="pres">
      <dgm:prSet presAssocID="{BC7F165C-170F-43C7-8E26-7F743B622C6A}" presName="parentText" presStyleLbl="node1" presStyleIdx="4" presStyleCnt="9">
        <dgm:presLayoutVars>
          <dgm:chMax val="0"/>
          <dgm:bulletEnabled val="1"/>
        </dgm:presLayoutVars>
      </dgm:prSet>
      <dgm:spPr/>
    </dgm:pt>
    <dgm:pt modelId="{2B1696FA-C332-4C1F-870A-CBE51E91F209}" type="pres">
      <dgm:prSet presAssocID="{91709CBD-3D39-495A-8AAD-1B2B53ED6928}" presName="spacer" presStyleCnt="0"/>
      <dgm:spPr/>
    </dgm:pt>
    <dgm:pt modelId="{628D8F81-C317-4063-8D2C-1F290779B8FC}" type="pres">
      <dgm:prSet presAssocID="{85EF1538-30E4-41A1-8134-5DD8964CE64A}" presName="parentText" presStyleLbl="node1" presStyleIdx="5" presStyleCnt="9">
        <dgm:presLayoutVars>
          <dgm:chMax val="0"/>
          <dgm:bulletEnabled val="1"/>
        </dgm:presLayoutVars>
      </dgm:prSet>
      <dgm:spPr/>
    </dgm:pt>
    <dgm:pt modelId="{6BB46898-573E-4EAF-8B0E-B5B7FCC7D11C}" type="pres">
      <dgm:prSet presAssocID="{3206FDA6-8B9B-47EA-AA27-5FEE0BDE5D42}" presName="spacer" presStyleCnt="0"/>
      <dgm:spPr/>
    </dgm:pt>
    <dgm:pt modelId="{91F6C3F5-AA51-4C6B-B198-D321476DDEF9}" type="pres">
      <dgm:prSet presAssocID="{3C55D536-F40D-4C3B-BC4D-9E623BCCFC76}" presName="parentText" presStyleLbl="node1" presStyleIdx="6" presStyleCnt="9">
        <dgm:presLayoutVars>
          <dgm:chMax val="0"/>
          <dgm:bulletEnabled val="1"/>
        </dgm:presLayoutVars>
      </dgm:prSet>
      <dgm:spPr/>
    </dgm:pt>
    <dgm:pt modelId="{835453FF-AEDD-4A0E-ACCC-0C21AABC4B08}" type="pres">
      <dgm:prSet presAssocID="{8A5A0BC4-7853-4D1D-9E21-3A56ED88571D}" presName="spacer" presStyleCnt="0"/>
      <dgm:spPr/>
    </dgm:pt>
    <dgm:pt modelId="{A1EB4CBD-EC47-4199-9BFB-7B6B6709FB18}" type="pres">
      <dgm:prSet presAssocID="{2CAA06ED-34E3-4275-A57A-1729483FC359}" presName="parentText" presStyleLbl="node1" presStyleIdx="7" presStyleCnt="9">
        <dgm:presLayoutVars>
          <dgm:chMax val="0"/>
          <dgm:bulletEnabled val="1"/>
        </dgm:presLayoutVars>
      </dgm:prSet>
      <dgm:spPr/>
    </dgm:pt>
    <dgm:pt modelId="{3399D74B-F346-4182-B19E-F3B1EADA5C06}" type="pres">
      <dgm:prSet presAssocID="{E9A5D323-8038-4867-B10C-6E0721EBA5FE}" presName="spacer" presStyleCnt="0"/>
      <dgm:spPr/>
    </dgm:pt>
    <dgm:pt modelId="{B9909D4A-A776-48A9-8CD0-A8261BD72E11}" type="pres">
      <dgm:prSet presAssocID="{840E7660-9B7C-4A06-B225-FCE14269EABD}" presName="parentText" presStyleLbl="node1" presStyleIdx="8" presStyleCnt="9">
        <dgm:presLayoutVars>
          <dgm:chMax val="0"/>
          <dgm:bulletEnabled val="1"/>
        </dgm:presLayoutVars>
      </dgm:prSet>
      <dgm:spPr/>
    </dgm:pt>
  </dgm:ptLst>
  <dgm:cxnLst>
    <dgm:cxn modelId="{B589C908-199B-4511-BB83-942580B0E110}" srcId="{B6F591CD-20FF-4AFF-A977-C7C9CADB89D1}" destId="{33DC8C59-D2FD-4E6F-A017-F7C745BE4DA6}" srcOrd="2" destOrd="0" parTransId="{59C62925-9E8B-4323-8625-F455710BDDF5}" sibTransId="{71A07221-7E77-46E1-81AA-D415C00F16A2}"/>
    <dgm:cxn modelId="{0A80250A-D66B-4E05-A682-7DF310BBE002}" srcId="{B6F591CD-20FF-4AFF-A977-C7C9CADB89D1}" destId="{BF9D37B0-ACF7-4BEB-8E5E-E4579D9B450B}" srcOrd="1" destOrd="0" parTransId="{E31E5792-E1B1-4134-B467-FA0F4372BB9C}" sibTransId="{65680D98-5AC9-419B-AB55-63EF40AE200F}"/>
    <dgm:cxn modelId="{99C05228-9CD2-4B36-AFD1-E267D2F9F8D8}" type="presOf" srcId="{15B8BB7A-85CF-4788-BDD6-9B2BF5A0BDA2}" destId="{34FFB6A9-7148-43E8-BBCE-9FFF2D2F8D84}" srcOrd="0" destOrd="0" presId="urn:microsoft.com/office/officeart/2005/8/layout/vList2"/>
    <dgm:cxn modelId="{CB07BD3A-10B9-4940-AF23-72FA604B8E4E}" srcId="{B6F591CD-20FF-4AFF-A977-C7C9CADB89D1}" destId="{2CAA06ED-34E3-4275-A57A-1729483FC359}" srcOrd="7" destOrd="0" parTransId="{7B16981A-DC04-4618-B44F-AE0801DD0D1D}" sibTransId="{E9A5D323-8038-4867-B10C-6E0721EBA5FE}"/>
    <dgm:cxn modelId="{0C35F361-2794-4882-8830-0F96974FB526}" type="presOf" srcId="{BC7F165C-170F-43C7-8E26-7F743B622C6A}" destId="{3AD66E01-CFA4-446A-9F3C-93714C024045}" srcOrd="0" destOrd="0" presId="urn:microsoft.com/office/officeart/2005/8/layout/vList2"/>
    <dgm:cxn modelId="{B043F567-52E5-4C52-9C0C-66EF2034E96C}" srcId="{B6F591CD-20FF-4AFF-A977-C7C9CADB89D1}" destId="{BC7F165C-170F-43C7-8E26-7F743B622C6A}" srcOrd="4" destOrd="0" parTransId="{97D4A143-A1E3-4E28-BECA-A86BFFDF37CE}" sibTransId="{91709CBD-3D39-495A-8AAD-1B2B53ED6928}"/>
    <dgm:cxn modelId="{3920C250-A8F8-42F0-B70A-CF47CC3E7262}" type="presOf" srcId="{85EF1538-30E4-41A1-8134-5DD8964CE64A}" destId="{628D8F81-C317-4063-8D2C-1F290779B8FC}" srcOrd="0" destOrd="0" presId="urn:microsoft.com/office/officeart/2005/8/layout/vList2"/>
    <dgm:cxn modelId="{8C3DFE53-8C2F-43EE-8FE8-885EA72AC4C8}" type="presOf" srcId="{BF9D37B0-ACF7-4BEB-8E5E-E4579D9B450B}" destId="{6051CD05-A33B-4C53-8B6B-B6B294893408}" srcOrd="0" destOrd="0" presId="urn:microsoft.com/office/officeart/2005/8/layout/vList2"/>
    <dgm:cxn modelId="{8A06BE80-2D05-43D9-AB9D-0609B2D64F0D}" srcId="{B6F591CD-20FF-4AFF-A977-C7C9CADB89D1}" destId="{15B8BB7A-85CF-4788-BDD6-9B2BF5A0BDA2}" srcOrd="0" destOrd="0" parTransId="{F0CA681C-AE64-4A4E-B568-895E80EAA828}" sibTransId="{509EC6C8-B47B-4E0D-A4E3-F7F0B963343C}"/>
    <dgm:cxn modelId="{6D1BD288-757F-47B5-9F16-B717F115F65F}" type="presOf" srcId="{840E7660-9B7C-4A06-B225-FCE14269EABD}" destId="{B9909D4A-A776-48A9-8CD0-A8261BD72E11}" srcOrd="0" destOrd="0" presId="urn:microsoft.com/office/officeart/2005/8/layout/vList2"/>
    <dgm:cxn modelId="{3C065C89-9C39-492D-820E-E2D0E7483C7A}" type="presOf" srcId="{B6F591CD-20FF-4AFF-A977-C7C9CADB89D1}" destId="{4981D691-9907-4AA6-8B85-FF16652BEA86}" srcOrd="0" destOrd="0" presId="urn:microsoft.com/office/officeart/2005/8/layout/vList2"/>
    <dgm:cxn modelId="{B5C9E58D-7B2C-4BB8-8DEB-7C50A46AFC76}" type="presOf" srcId="{33CC00C9-083D-4A5A-B71F-3210CF1D30E5}" destId="{FECD4F69-8A69-417E-97FF-8ACE0A97079F}" srcOrd="0" destOrd="0" presId="urn:microsoft.com/office/officeart/2005/8/layout/vList2"/>
    <dgm:cxn modelId="{64B88E95-64A1-4C27-8194-28609169D172}" srcId="{B6F591CD-20FF-4AFF-A977-C7C9CADB89D1}" destId="{840E7660-9B7C-4A06-B225-FCE14269EABD}" srcOrd="8" destOrd="0" parTransId="{25005C3C-3491-485C-B051-6319E3A36701}" sibTransId="{00278D83-4847-42EE-A852-5464CD7935B8}"/>
    <dgm:cxn modelId="{22A2CDD0-3545-4A55-9460-56787AC2D818}" srcId="{B6F591CD-20FF-4AFF-A977-C7C9CADB89D1}" destId="{3C55D536-F40D-4C3B-BC4D-9E623BCCFC76}" srcOrd="6" destOrd="0" parTransId="{92DD0F2B-B327-42F9-AADF-8D169F4B6FE6}" sibTransId="{8A5A0BC4-7853-4D1D-9E21-3A56ED88571D}"/>
    <dgm:cxn modelId="{D1B026D8-33ED-48A1-BEAB-7983956AB787}" srcId="{B6F591CD-20FF-4AFF-A977-C7C9CADB89D1}" destId="{33CC00C9-083D-4A5A-B71F-3210CF1D30E5}" srcOrd="3" destOrd="0" parTransId="{E46E6E14-F6D0-4491-BDF6-934510C25D99}" sibTransId="{6567CB74-50BE-4C18-8B7D-5173C69826FD}"/>
    <dgm:cxn modelId="{0F9B82DA-48F7-491A-91EE-984BFE7E4291}" srcId="{B6F591CD-20FF-4AFF-A977-C7C9CADB89D1}" destId="{85EF1538-30E4-41A1-8134-5DD8964CE64A}" srcOrd="5" destOrd="0" parTransId="{63D1B0AD-4F53-45BD-A06C-851612B4BEBF}" sibTransId="{3206FDA6-8B9B-47EA-AA27-5FEE0BDE5D42}"/>
    <dgm:cxn modelId="{8EE246DB-613E-425F-BB37-AB1CBB508A16}" type="presOf" srcId="{2CAA06ED-34E3-4275-A57A-1729483FC359}" destId="{A1EB4CBD-EC47-4199-9BFB-7B6B6709FB18}" srcOrd="0" destOrd="0" presId="urn:microsoft.com/office/officeart/2005/8/layout/vList2"/>
    <dgm:cxn modelId="{5BE7E6DE-E325-496E-9BA9-88FC5086B3AD}" type="presOf" srcId="{3C55D536-F40D-4C3B-BC4D-9E623BCCFC76}" destId="{91F6C3F5-AA51-4C6B-B198-D321476DDEF9}" srcOrd="0" destOrd="0" presId="urn:microsoft.com/office/officeart/2005/8/layout/vList2"/>
    <dgm:cxn modelId="{586902FF-D812-4B17-A4F3-EB1E0D1B5920}" type="presOf" srcId="{33DC8C59-D2FD-4E6F-A017-F7C745BE4DA6}" destId="{531CA917-2E42-4D2F-8243-792FCD44730C}" srcOrd="0" destOrd="0" presId="urn:microsoft.com/office/officeart/2005/8/layout/vList2"/>
    <dgm:cxn modelId="{DBE7B0B7-36EB-44C3-8FE3-F2CA83FEB1F0}" type="presParOf" srcId="{4981D691-9907-4AA6-8B85-FF16652BEA86}" destId="{34FFB6A9-7148-43E8-BBCE-9FFF2D2F8D84}" srcOrd="0" destOrd="0" presId="urn:microsoft.com/office/officeart/2005/8/layout/vList2"/>
    <dgm:cxn modelId="{71D55AFF-BF0E-48C9-884A-05F827EAA597}" type="presParOf" srcId="{4981D691-9907-4AA6-8B85-FF16652BEA86}" destId="{9FB112B3-806B-4605-ACF5-F5B468B421A4}" srcOrd="1" destOrd="0" presId="urn:microsoft.com/office/officeart/2005/8/layout/vList2"/>
    <dgm:cxn modelId="{FAB65CAE-814F-4E64-8778-C20427919BE1}" type="presParOf" srcId="{4981D691-9907-4AA6-8B85-FF16652BEA86}" destId="{6051CD05-A33B-4C53-8B6B-B6B294893408}" srcOrd="2" destOrd="0" presId="urn:microsoft.com/office/officeart/2005/8/layout/vList2"/>
    <dgm:cxn modelId="{D97ED869-2E26-4A34-845D-4939148966CF}" type="presParOf" srcId="{4981D691-9907-4AA6-8B85-FF16652BEA86}" destId="{8225B233-0FAE-4D6C-B253-C619BF3E928F}" srcOrd="3" destOrd="0" presId="urn:microsoft.com/office/officeart/2005/8/layout/vList2"/>
    <dgm:cxn modelId="{9296F6CB-9E50-4389-8588-60AEE5D3F103}" type="presParOf" srcId="{4981D691-9907-4AA6-8B85-FF16652BEA86}" destId="{531CA917-2E42-4D2F-8243-792FCD44730C}" srcOrd="4" destOrd="0" presId="urn:microsoft.com/office/officeart/2005/8/layout/vList2"/>
    <dgm:cxn modelId="{BA7B5E52-2724-464A-A37A-F3A191BBCDED}" type="presParOf" srcId="{4981D691-9907-4AA6-8B85-FF16652BEA86}" destId="{89B6BB1A-F16F-4B22-9E44-1978C10AEF2A}" srcOrd="5" destOrd="0" presId="urn:microsoft.com/office/officeart/2005/8/layout/vList2"/>
    <dgm:cxn modelId="{421D83CF-80C0-40A5-AE2C-EA9EDCB9E39B}" type="presParOf" srcId="{4981D691-9907-4AA6-8B85-FF16652BEA86}" destId="{FECD4F69-8A69-417E-97FF-8ACE0A97079F}" srcOrd="6" destOrd="0" presId="urn:microsoft.com/office/officeart/2005/8/layout/vList2"/>
    <dgm:cxn modelId="{05D6CEF8-E26F-448F-A0BE-2BE59CCBDCA6}" type="presParOf" srcId="{4981D691-9907-4AA6-8B85-FF16652BEA86}" destId="{6D19BFEE-B96B-4F81-AC91-CD0EAD323DDC}" srcOrd="7" destOrd="0" presId="urn:microsoft.com/office/officeart/2005/8/layout/vList2"/>
    <dgm:cxn modelId="{6E07413A-1E68-40CB-984B-7A0A308DAB99}" type="presParOf" srcId="{4981D691-9907-4AA6-8B85-FF16652BEA86}" destId="{3AD66E01-CFA4-446A-9F3C-93714C024045}" srcOrd="8" destOrd="0" presId="urn:microsoft.com/office/officeart/2005/8/layout/vList2"/>
    <dgm:cxn modelId="{6B5DB1A7-2111-4B3A-B092-284FDDADBA87}" type="presParOf" srcId="{4981D691-9907-4AA6-8B85-FF16652BEA86}" destId="{2B1696FA-C332-4C1F-870A-CBE51E91F209}" srcOrd="9" destOrd="0" presId="urn:microsoft.com/office/officeart/2005/8/layout/vList2"/>
    <dgm:cxn modelId="{39444399-E18E-4CE8-8BF3-ACB3EDA369C3}" type="presParOf" srcId="{4981D691-9907-4AA6-8B85-FF16652BEA86}" destId="{628D8F81-C317-4063-8D2C-1F290779B8FC}" srcOrd="10" destOrd="0" presId="urn:microsoft.com/office/officeart/2005/8/layout/vList2"/>
    <dgm:cxn modelId="{309CC1A9-895E-4BF0-8E21-2E4EA7CE2DEB}" type="presParOf" srcId="{4981D691-9907-4AA6-8B85-FF16652BEA86}" destId="{6BB46898-573E-4EAF-8B0E-B5B7FCC7D11C}" srcOrd="11" destOrd="0" presId="urn:microsoft.com/office/officeart/2005/8/layout/vList2"/>
    <dgm:cxn modelId="{D14BABB9-C8D5-4523-B3FD-9693BD497B82}" type="presParOf" srcId="{4981D691-9907-4AA6-8B85-FF16652BEA86}" destId="{91F6C3F5-AA51-4C6B-B198-D321476DDEF9}" srcOrd="12" destOrd="0" presId="urn:microsoft.com/office/officeart/2005/8/layout/vList2"/>
    <dgm:cxn modelId="{1F311469-74A3-4197-B628-77B75C668515}" type="presParOf" srcId="{4981D691-9907-4AA6-8B85-FF16652BEA86}" destId="{835453FF-AEDD-4A0E-ACCC-0C21AABC4B08}" srcOrd="13" destOrd="0" presId="urn:microsoft.com/office/officeart/2005/8/layout/vList2"/>
    <dgm:cxn modelId="{A5285316-1125-4510-8BF7-2E503B589BA2}" type="presParOf" srcId="{4981D691-9907-4AA6-8B85-FF16652BEA86}" destId="{A1EB4CBD-EC47-4199-9BFB-7B6B6709FB18}" srcOrd="14" destOrd="0" presId="urn:microsoft.com/office/officeart/2005/8/layout/vList2"/>
    <dgm:cxn modelId="{2482EE12-0810-4CB5-AD14-21330E5587DF}" type="presParOf" srcId="{4981D691-9907-4AA6-8B85-FF16652BEA86}" destId="{3399D74B-F346-4182-B19E-F3B1EADA5C06}" srcOrd="15" destOrd="0" presId="urn:microsoft.com/office/officeart/2005/8/layout/vList2"/>
    <dgm:cxn modelId="{5E031BE3-97E8-4B51-A73C-5F9E3CF729DB}" type="presParOf" srcId="{4981D691-9907-4AA6-8B85-FF16652BEA86}" destId="{B9909D4A-A776-48A9-8CD0-A8261BD72E11}"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BB53D-5B14-4846-A133-B0C96E2D9AB4}" type="doc">
      <dgm:prSet loTypeId="urn:microsoft.com/office/officeart/2005/8/layout/hProcess9" loCatId="process" qsTypeId="urn:microsoft.com/office/officeart/2005/8/quickstyle/simple1" qsCatId="simple" csTypeId="urn:microsoft.com/office/officeart/2005/8/colors/accent1_2" csCatId="accent1" phldr="1"/>
      <dgm:spPr/>
    </dgm:pt>
    <dgm:pt modelId="{E7AD7B05-A3D2-468C-B6A5-B422D1BC16D0}">
      <dgm:prSet/>
      <dgm:spPr/>
      <dgm:t>
        <a:bodyPr/>
        <a:lstStyle/>
        <a:p>
          <a:r>
            <a:rPr lang="en-US"/>
            <a:t>MinMaxScaler</a:t>
          </a:r>
        </a:p>
      </dgm:t>
    </dgm:pt>
    <dgm:pt modelId="{0E0F4102-2197-476C-ACED-EDAA9ED95CF7}" type="parTrans" cxnId="{43982B11-8371-4FC1-924F-41B3FC8B22CB}">
      <dgm:prSet/>
      <dgm:spPr/>
      <dgm:t>
        <a:bodyPr/>
        <a:lstStyle/>
        <a:p>
          <a:endParaRPr lang="en-US"/>
        </a:p>
      </dgm:t>
    </dgm:pt>
    <dgm:pt modelId="{6B9ED603-FCE0-48AC-A16F-FED7FAC58A18}" type="sibTrans" cxnId="{43982B11-8371-4FC1-924F-41B3FC8B22CB}">
      <dgm:prSet/>
      <dgm:spPr/>
      <dgm:t>
        <a:bodyPr/>
        <a:lstStyle/>
        <a:p>
          <a:endParaRPr lang="en-US"/>
        </a:p>
      </dgm:t>
    </dgm:pt>
    <mc:AlternateContent xmlns:mc="http://schemas.openxmlformats.org/markup-compatibility/2006" xmlns:a14="http://schemas.microsoft.com/office/drawing/2010/main">
      <mc:Choice Requires="a14">
        <dgm:pt modelId="{F6E50952-5605-4418-9DC5-B6A8C4B423EF}">
          <dgm:prSet/>
          <dgm:spPr/>
          <dgm:t>
            <a:bodyPr/>
            <a:lstStyle/>
            <a:p>
              <a14:m>
                <m:oMath xmlns:m="http://schemas.openxmlformats.org/officeDocument/2006/math">
                  <m:r>
                    <a:rPr lang="en-US" b="0" i="1" dirty="0" smtClean="0">
                      <a:latin typeface="Cambria Math" panose="02040503050406030204" pitchFamily="18" charset="0"/>
                    </a:rPr>
                    <m:t>𝛼</m:t>
                  </m:r>
                </m:oMath>
              </a14:m>
              <a:r>
                <a:rPr lang="en-US" dirty="0"/>
                <a:t> = [0.001, 0.01, 0.1, 0, 1, 10]</a:t>
              </a:r>
            </a:p>
          </dgm:t>
        </dgm:pt>
      </mc:Choice>
      <mc:Fallback xmlns="">
        <dgm:pt modelId="{F6E50952-5605-4418-9DC5-B6A8C4B423EF}">
          <dgm:prSet/>
          <dgm:spPr/>
          <dgm:t>
            <a:bodyPr/>
            <a:lstStyle/>
            <a:p>
              <a:r>
                <a:rPr lang="en-US" b="0" i="0" dirty="0">
                  <a:latin typeface="Cambria Math" panose="02040503050406030204" pitchFamily="18" charset="0"/>
                </a:rPr>
                <a:t>𝛼</a:t>
              </a:r>
              <a:r>
                <a:rPr lang="en-US" dirty="0"/>
                <a:t> = [0.001, 0.01, 0.1, 0, 1, 10]</a:t>
              </a:r>
            </a:p>
          </dgm:t>
        </dgm:pt>
      </mc:Fallback>
    </mc:AlternateContent>
    <dgm:pt modelId="{A1E2C4FA-757D-4355-AFFF-8FE172A7376C}" type="parTrans" cxnId="{6153BE4F-9746-44F7-A519-4B97A7FE6573}">
      <dgm:prSet/>
      <dgm:spPr/>
      <dgm:t>
        <a:bodyPr/>
        <a:lstStyle/>
        <a:p>
          <a:endParaRPr lang="en-US"/>
        </a:p>
      </dgm:t>
    </dgm:pt>
    <dgm:pt modelId="{7EF433A0-03E1-4AE9-8BBB-005ECDA8DB29}" type="sibTrans" cxnId="{6153BE4F-9746-44F7-A519-4B97A7FE6573}">
      <dgm:prSet/>
      <dgm:spPr/>
      <dgm:t>
        <a:bodyPr/>
        <a:lstStyle/>
        <a:p>
          <a:endParaRPr lang="en-US"/>
        </a:p>
      </dgm:t>
    </dgm:pt>
    <dgm:pt modelId="{BF040194-A439-4E58-9800-14B0A653FC84}">
      <dgm:prSet/>
      <dgm:spPr/>
      <dgm:t>
        <a:bodyPr/>
        <a:lstStyle/>
        <a:p>
          <a:r>
            <a:rPr lang="en-US"/>
            <a:t>TimeSeriesSplit</a:t>
          </a:r>
        </a:p>
      </dgm:t>
    </dgm:pt>
    <dgm:pt modelId="{107E42EE-1AC1-4014-8698-208E756F537A}" type="parTrans" cxnId="{00CB04E2-BFA3-4760-A79E-F857162FBC27}">
      <dgm:prSet/>
      <dgm:spPr/>
      <dgm:t>
        <a:bodyPr/>
        <a:lstStyle/>
        <a:p>
          <a:endParaRPr lang="en-US"/>
        </a:p>
      </dgm:t>
    </dgm:pt>
    <dgm:pt modelId="{F12C8EE4-35E9-4632-8217-39D3C1E5AE25}" type="sibTrans" cxnId="{00CB04E2-BFA3-4760-A79E-F857162FBC27}">
      <dgm:prSet/>
      <dgm:spPr/>
      <dgm:t>
        <a:bodyPr/>
        <a:lstStyle/>
        <a:p>
          <a:endParaRPr lang="en-US"/>
        </a:p>
      </dgm:t>
    </dgm:pt>
    <dgm:pt modelId="{CDFE6E15-AF40-4A04-B9BA-6DA9F725354D}" type="pres">
      <dgm:prSet presAssocID="{E5EBB53D-5B14-4846-A133-B0C96E2D9AB4}" presName="CompostProcess" presStyleCnt="0">
        <dgm:presLayoutVars>
          <dgm:dir/>
          <dgm:resizeHandles val="exact"/>
        </dgm:presLayoutVars>
      </dgm:prSet>
      <dgm:spPr/>
    </dgm:pt>
    <dgm:pt modelId="{2A2055EF-2617-4E01-A97D-DEC719B9413D}" type="pres">
      <dgm:prSet presAssocID="{E5EBB53D-5B14-4846-A133-B0C96E2D9AB4}" presName="arrow" presStyleLbl="bgShp" presStyleIdx="0" presStyleCnt="1"/>
      <dgm:spPr/>
    </dgm:pt>
    <dgm:pt modelId="{F19319CB-C8EE-4D32-A50F-C5C0EEFC8F9F}" type="pres">
      <dgm:prSet presAssocID="{E5EBB53D-5B14-4846-A133-B0C96E2D9AB4}" presName="linearProcess" presStyleCnt="0"/>
      <dgm:spPr/>
    </dgm:pt>
    <dgm:pt modelId="{375EB5A3-3351-4C83-B524-E3AB515B7AC7}" type="pres">
      <dgm:prSet presAssocID="{E7AD7B05-A3D2-468C-B6A5-B422D1BC16D0}" presName="textNode" presStyleLbl="node1" presStyleIdx="0" presStyleCnt="3">
        <dgm:presLayoutVars>
          <dgm:bulletEnabled val="1"/>
        </dgm:presLayoutVars>
      </dgm:prSet>
      <dgm:spPr/>
    </dgm:pt>
    <dgm:pt modelId="{FBCEF81B-6ED3-49CD-8503-42172D07586F}" type="pres">
      <dgm:prSet presAssocID="{6B9ED603-FCE0-48AC-A16F-FED7FAC58A18}" presName="sibTrans" presStyleCnt="0"/>
      <dgm:spPr/>
    </dgm:pt>
    <dgm:pt modelId="{0DB985F2-AE14-4408-9BFB-BAE3DC7B865A}" type="pres">
      <dgm:prSet presAssocID="{F6E50952-5605-4418-9DC5-B6A8C4B423EF}" presName="textNode" presStyleLbl="node1" presStyleIdx="1" presStyleCnt="3">
        <dgm:presLayoutVars>
          <dgm:bulletEnabled val="1"/>
        </dgm:presLayoutVars>
      </dgm:prSet>
      <dgm:spPr/>
    </dgm:pt>
    <dgm:pt modelId="{98CCF915-392A-4E2A-82BD-D06A17143EF2}" type="pres">
      <dgm:prSet presAssocID="{7EF433A0-03E1-4AE9-8BBB-005ECDA8DB29}" presName="sibTrans" presStyleCnt="0"/>
      <dgm:spPr/>
    </dgm:pt>
    <dgm:pt modelId="{19B200F2-01DF-4E77-94A4-189925791D34}" type="pres">
      <dgm:prSet presAssocID="{BF040194-A439-4E58-9800-14B0A653FC84}" presName="textNode" presStyleLbl="node1" presStyleIdx="2" presStyleCnt="3">
        <dgm:presLayoutVars>
          <dgm:bulletEnabled val="1"/>
        </dgm:presLayoutVars>
      </dgm:prSet>
      <dgm:spPr/>
    </dgm:pt>
  </dgm:ptLst>
  <dgm:cxnLst>
    <dgm:cxn modelId="{43982B11-8371-4FC1-924F-41B3FC8B22CB}" srcId="{E5EBB53D-5B14-4846-A133-B0C96E2D9AB4}" destId="{E7AD7B05-A3D2-468C-B6A5-B422D1BC16D0}" srcOrd="0" destOrd="0" parTransId="{0E0F4102-2197-476C-ACED-EDAA9ED95CF7}" sibTransId="{6B9ED603-FCE0-48AC-A16F-FED7FAC58A18}"/>
    <dgm:cxn modelId="{AF724B47-D004-4948-BB43-D4EDC7CA50A4}" type="presOf" srcId="{E5EBB53D-5B14-4846-A133-B0C96E2D9AB4}" destId="{CDFE6E15-AF40-4A04-B9BA-6DA9F725354D}" srcOrd="0" destOrd="0" presId="urn:microsoft.com/office/officeart/2005/8/layout/hProcess9"/>
    <dgm:cxn modelId="{6153BE4F-9746-44F7-A519-4B97A7FE6573}" srcId="{E5EBB53D-5B14-4846-A133-B0C96E2D9AB4}" destId="{F6E50952-5605-4418-9DC5-B6A8C4B423EF}" srcOrd="1" destOrd="0" parTransId="{A1E2C4FA-757D-4355-AFFF-8FE172A7376C}" sibTransId="{7EF433A0-03E1-4AE9-8BBB-005ECDA8DB29}"/>
    <dgm:cxn modelId="{1A6057A3-40A6-4B1E-8294-479122CC5300}" type="presOf" srcId="{F6E50952-5605-4418-9DC5-B6A8C4B423EF}" destId="{0DB985F2-AE14-4408-9BFB-BAE3DC7B865A}" srcOrd="0" destOrd="0" presId="urn:microsoft.com/office/officeart/2005/8/layout/hProcess9"/>
    <dgm:cxn modelId="{00CB04E2-BFA3-4760-A79E-F857162FBC27}" srcId="{E5EBB53D-5B14-4846-A133-B0C96E2D9AB4}" destId="{BF040194-A439-4E58-9800-14B0A653FC84}" srcOrd="2" destOrd="0" parTransId="{107E42EE-1AC1-4014-8698-208E756F537A}" sibTransId="{F12C8EE4-35E9-4632-8217-39D3C1E5AE25}"/>
    <dgm:cxn modelId="{5B9BD5F2-20DE-422D-82A2-7557A7E07D85}" type="presOf" srcId="{BF040194-A439-4E58-9800-14B0A653FC84}" destId="{19B200F2-01DF-4E77-94A4-189925791D34}" srcOrd="0" destOrd="0" presId="urn:microsoft.com/office/officeart/2005/8/layout/hProcess9"/>
    <dgm:cxn modelId="{7F98A8F7-C720-4AA9-842F-4AD99B1177D9}" type="presOf" srcId="{E7AD7B05-A3D2-468C-B6A5-B422D1BC16D0}" destId="{375EB5A3-3351-4C83-B524-E3AB515B7AC7}" srcOrd="0" destOrd="0" presId="urn:microsoft.com/office/officeart/2005/8/layout/hProcess9"/>
    <dgm:cxn modelId="{71210477-835E-4DE9-AF37-50D12E7B8F29}" type="presParOf" srcId="{CDFE6E15-AF40-4A04-B9BA-6DA9F725354D}" destId="{2A2055EF-2617-4E01-A97D-DEC719B9413D}" srcOrd="0" destOrd="0" presId="urn:microsoft.com/office/officeart/2005/8/layout/hProcess9"/>
    <dgm:cxn modelId="{DA5AAB77-D8CF-448B-9D79-4DA97E7B3AFF}" type="presParOf" srcId="{CDFE6E15-AF40-4A04-B9BA-6DA9F725354D}" destId="{F19319CB-C8EE-4D32-A50F-C5C0EEFC8F9F}" srcOrd="1" destOrd="0" presId="urn:microsoft.com/office/officeart/2005/8/layout/hProcess9"/>
    <dgm:cxn modelId="{385CF244-B71F-4A65-85BC-B92C4C172BF8}" type="presParOf" srcId="{F19319CB-C8EE-4D32-A50F-C5C0EEFC8F9F}" destId="{375EB5A3-3351-4C83-B524-E3AB515B7AC7}" srcOrd="0" destOrd="0" presId="urn:microsoft.com/office/officeart/2005/8/layout/hProcess9"/>
    <dgm:cxn modelId="{30246D44-572A-4C5F-A441-67227A215FAE}" type="presParOf" srcId="{F19319CB-C8EE-4D32-A50F-C5C0EEFC8F9F}" destId="{FBCEF81B-6ED3-49CD-8503-42172D07586F}" srcOrd="1" destOrd="0" presId="urn:microsoft.com/office/officeart/2005/8/layout/hProcess9"/>
    <dgm:cxn modelId="{DA26E831-7A4A-4693-A38B-B38FC5ED8705}" type="presParOf" srcId="{F19319CB-C8EE-4D32-A50F-C5C0EEFC8F9F}" destId="{0DB985F2-AE14-4408-9BFB-BAE3DC7B865A}" srcOrd="2" destOrd="0" presId="urn:microsoft.com/office/officeart/2005/8/layout/hProcess9"/>
    <dgm:cxn modelId="{E293BE40-4CA5-4B53-B10F-76BB0B087F9E}" type="presParOf" srcId="{F19319CB-C8EE-4D32-A50F-C5C0EEFC8F9F}" destId="{98CCF915-392A-4E2A-82BD-D06A17143EF2}" srcOrd="3" destOrd="0" presId="urn:microsoft.com/office/officeart/2005/8/layout/hProcess9"/>
    <dgm:cxn modelId="{F6F92C06-FA32-4CCC-8A4A-FDFE32D175E1}" type="presParOf" srcId="{F19319CB-C8EE-4D32-A50F-C5C0EEFC8F9F}" destId="{19B200F2-01DF-4E77-94A4-189925791D3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EBB53D-5B14-4846-A133-B0C96E2D9AB4}" type="doc">
      <dgm:prSet loTypeId="urn:microsoft.com/office/officeart/2005/8/layout/hProcess9" loCatId="process" qsTypeId="urn:microsoft.com/office/officeart/2005/8/quickstyle/simple1" qsCatId="simple" csTypeId="urn:microsoft.com/office/officeart/2005/8/colors/accent1_2" csCatId="accent1" phldr="1"/>
      <dgm:spPr/>
    </dgm:pt>
    <dgm:pt modelId="{E7AD7B05-A3D2-468C-B6A5-B422D1BC16D0}">
      <dgm:prSet/>
      <dgm:spPr/>
      <dgm:t>
        <a:bodyPr/>
        <a:lstStyle/>
        <a:p>
          <a:r>
            <a:rPr lang="en-US"/>
            <a:t>MinMaxScaler</a:t>
          </a:r>
        </a:p>
      </dgm:t>
    </dgm:pt>
    <dgm:pt modelId="{0E0F4102-2197-476C-ACED-EDAA9ED95CF7}" type="parTrans" cxnId="{43982B11-8371-4FC1-924F-41B3FC8B22CB}">
      <dgm:prSet/>
      <dgm:spPr/>
      <dgm:t>
        <a:bodyPr/>
        <a:lstStyle/>
        <a:p>
          <a:endParaRPr lang="en-US"/>
        </a:p>
      </dgm:t>
    </dgm:pt>
    <dgm:pt modelId="{6B9ED603-FCE0-48AC-A16F-FED7FAC58A18}" type="sibTrans" cxnId="{43982B11-8371-4FC1-924F-41B3FC8B22CB}">
      <dgm:prSet/>
      <dgm:spPr/>
      <dgm:t>
        <a:bodyPr/>
        <a:lstStyle/>
        <a:p>
          <a:endParaRPr lang="en-US"/>
        </a:p>
      </dgm:t>
    </dgm:pt>
    <dgm:pt modelId="{F6E50952-5605-4418-9DC5-B6A8C4B423EF}">
      <dgm:prSet/>
      <dgm:spPr>
        <a:blipFill>
          <a:blip xmlns:r="http://schemas.openxmlformats.org/officeDocument/2006/relationships" r:embed="rId1"/>
          <a:stretch>
            <a:fillRect r="-2504"/>
          </a:stretch>
        </a:blipFill>
      </dgm:spPr>
      <dgm:t>
        <a:bodyPr/>
        <a:lstStyle/>
        <a:p>
          <a:r>
            <a:rPr lang="en-US">
              <a:noFill/>
            </a:rPr>
            <a:t> </a:t>
          </a:r>
        </a:p>
      </dgm:t>
    </dgm:pt>
    <dgm:pt modelId="{A1E2C4FA-757D-4355-AFFF-8FE172A7376C}" type="parTrans" cxnId="{6153BE4F-9746-44F7-A519-4B97A7FE6573}">
      <dgm:prSet/>
      <dgm:spPr/>
      <dgm:t>
        <a:bodyPr/>
        <a:lstStyle/>
        <a:p>
          <a:endParaRPr lang="en-US"/>
        </a:p>
      </dgm:t>
    </dgm:pt>
    <dgm:pt modelId="{7EF433A0-03E1-4AE9-8BBB-005ECDA8DB29}" type="sibTrans" cxnId="{6153BE4F-9746-44F7-A519-4B97A7FE6573}">
      <dgm:prSet/>
      <dgm:spPr/>
      <dgm:t>
        <a:bodyPr/>
        <a:lstStyle/>
        <a:p>
          <a:endParaRPr lang="en-US"/>
        </a:p>
      </dgm:t>
    </dgm:pt>
    <dgm:pt modelId="{BF040194-A439-4E58-9800-14B0A653FC84}">
      <dgm:prSet/>
      <dgm:spPr/>
      <dgm:t>
        <a:bodyPr/>
        <a:lstStyle/>
        <a:p>
          <a:r>
            <a:rPr lang="en-US"/>
            <a:t>TimeSeriesSplit</a:t>
          </a:r>
        </a:p>
      </dgm:t>
    </dgm:pt>
    <dgm:pt modelId="{107E42EE-1AC1-4014-8698-208E756F537A}" type="parTrans" cxnId="{00CB04E2-BFA3-4760-A79E-F857162FBC27}">
      <dgm:prSet/>
      <dgm:spPr/>
      <dgm:t>
        <a:bodyPr/>
        <a:lstStyle/>
        <a:p>
          <a:endParaRPr lang="en-US"/>
        </a:p>
      </dgm:t>
    </dgm:pt>
    <dgm:pt modelId="{F12C8EE4-35E9-4632-8217-39D3C1E5AE25}" type="sibTrans" cxnId="{00CB04E2-BFA3-4760-A79E-F857162FBC27}">
      <dgm:prSet/>
      <dgm:spPr/>
      <dgm:t>
        <a:bodyPr/>
        <a:lstStyle/>
        <a:p>
          <a:endParaRPr lang="en-US"/>
        </a:p>
      </dgm:t>
    </dgm:pt>
    <dgm:pt modelId="{CDFE6E15-AF40-4A04-B9BA-6DA9F725354D}" type="pres">
      <dgm:prSet presAssocID="{E5EBB53D-5B14-4846-A133-B0C96E2D9AB4}" presName="CompostProcess" presStyleCnt="0">
        <dgm:presLayoutVars>
          <dgm:dir/>
          <dgm:resizeHandles val="exact"/>
        </dgm:presLayoutVars>
      </dgm:prSet>
      <dgm:spPr/>
    </dgm:pt>
    <dgm:pt modelId="{2A2055EF-2617-4E01-A97D-DEC719B9413D}" type="pres">
      <dgm:prSet presAssocID="{E5EBB53D-5B14-4846-A133-B0C96E2D9AB4}" presName="arrow" presStyleLbl="bgShp" presStyleIdx="0" presStyleCnt="1"/>
      <dgm:spPr/>
    </dgm:pt>
    <dgm:pt modelId="{F19319CB-C8EE-4D32-A50F-C5C0EEFC8F9F}" type="pres">
      <dgm:prSet presAssocID="{E5EBB53D-5B14-4846-A133-B0C96E2D9AB4}" presName="linearProcess" presStyleCnt="0"/>
      <dgm:spPr/>
    </dgm:pt>
    <dgm:pt modelId="{375EB5A3-3351-4C83-B524-E3AB515B7AC7}" type="pres">
      <dgm:prSet presAssocID="{E7AD7B05-A3D2-468C-B6A5-B422D1BC16D0}" presName="textNode" presStyleLbl="node1" presStyleIdx="0" presStyleCnt="3">
        <dgm:presLayoutVars>
          <dgm:bulletEnabled val="1"/>
        </dgm:presLayoutVars>
      </dgm:prSet>
      <dgm:spPr/>
    </dgm:pt>
    <dgm:pt modelId="{FBCEF81B-6ED3-49CD-8503-42172D07586F}" type="pres">
      <dgm:prSet presAssocID="{6B9ED603-FCE0-48AC-A16F-FED7FAC58A18}" presName="sibTrans" presStyleCnt="0"/>
      <dgm:spPr/>
    </dgm:pt>
    <dgm:pt modelId="{0DB985F2-AE14-4408-9BFB-BAE3DC7B865A}" type="pres">
      <dgm:prSet presAssocID="{F6E50952-5605-4418-9DC5-B6A8C4B423EF}" presName="textNode" presStyleLbl="node1" presStyleIdx="1" presStyleCnt="3">
        <dgm:presLayoutVars>
          <dgm:bulletEnabled val="1"/>
        </dgm:presLayoutVars>
      </dgm:prSet>
      <dgm:spPr/>
    </dgm:pt>
    <dgm:pt modelId="{98CCF915-392A-4E2A-82BD-D06A17143EF2}" type="pres">
      <dgm:prSet presAssocID="{7EF433A0-03E1-4AE9-8BBB-005ECDA8DB29}" presName="sibTrans" presStyleCnt="0"/>
      <dgm:spPr/>
    </dgm:pt>
    <dgm:pt modelId="{19B200F2-01DF-4E77-94A4-189925791D34}" type="pres">
      <dgm:prSet presAssocID="{BF040194-A439-4E58-9800-14B0A653FC84}" presName="textNode" presStyleLbl="node1" presStyleIdx="2" presStyleCnt="3">
        <dgm:presLayoutVars>
          <dgm:bulletEnabled val="1"/>
        </dgm:presLayoutVars>
      </dgm:prSet>
      <dgm:spPr/>
    </dgm:pt>
  </dgm:ptLst>
  <dgm:cxnLst>
    <dgm:cxn modelId="{43982B11-8371-4FC1-924F-41B3FC8B22CB}" srcId="{E5EBB53D-5B14-4846-A133-B0C96E2D9AB4}" destId="{E7AD7B05-A3D2-468C-B6A5-B422D1BC16D0}" srcOrd="0" destOrd="0" parTransId="{0E0F4102-2197-476C-ACED-EDAA9ED95CF7}" sibTransId="{6B9ED603-FCE0-48AC-A16F-FED7FAC58A18}"/>
    <dgm:cxn modelId="{AF724B47-D004-4948-BB43-D4EDC7CA50A4}" type="presOf" srcId="{E5EBB53D-5B14-4846-A133-B0C96E2D9AB4}" destId="{CDFE6E15-AF40-4A04-B9BA-6DA9F725354D}" srcOrd="0" destOrd="0" presId="urn:microsoft.com/office/officeart/2005/8/layout/hProcess9"/>
    <dgm:cxn modelId="{6153BE4F-9746-44F7-A519-4B97A7FE6573}" srcId="{E5EBB53D-5B14-4846-A133-B0C96E2D9AB4}" destId="{F6E50952-5605-4418-9DC5-B6A8C4B423EF}" srcOrd="1" destOrd="0" parTransId="{A1E2C4FA-757D-4355-AFFF-8FE172A7376C}" sibTransId="{7EF433A0-03E1-4AE9-8BBB-005ECDA8DB29}"/>
    <dgm:cxn modelId="{1A6057A3-40A6-4B1E-8294-479122CC5300}" type="presOf" srcId="{F6E50952-5605-4418-9DC5-B6A8C4B423EF}" destId="{0DB985F2-AE14-4408-9BFB-BAE3DC7B865A}" srcOrd="0" destOrd="0" presId="urn:microsoft.com/office/officeart/2005/8/layout/hProcess9"/>
    <dgm:cxn modelId="{00CB04E2-BFA3-4760-A79E-F857162FBC27}" srcId="{E5EBB53D-5B14-4846-A133-B0C96E2D9AB4}" destId="{BF040194-A439-4E58-9800-14B0A653FC84}" srcOrd="2" destOrd="0" parTransId="{107E42EE-1AC1-4014-8698-208E756F537A}" sibTransId="{F12C8EE4-35E9-4632-8217-39D3C1E5AE25}"/>
    <dgm:cxn modelId="{5B9BD5F2-20DE-422D-82A2-7557A7E07D85}" type="presOf" srcId="{BF040194-A439-4E58-9800-14B0A653FC84}" destId="{19B200F2-01DF-4E77-94A4-189925791D34}" srcOrd="0" destOrd="0" presId="urn:microsoft.com/office/officeart/2005/8/layout/hProcess9"/>
    <dgm:cxn modelId="{7F98A8F7-C720-4AA9-842F-4AD99B1177D9}" type="presOf" srcId="{E7AD7B05-A3D2-468C-B6A5-B422D1BC16D0}" destId="{375EB5A3-3351-4C83-B524-E3AB515B7AC7}" srcOrd="0" destOrd="0" presId="urn:microsoft.com/office/officeart/2005/8/layout/hProcess9"/>
    <dgm:cxn modelId="{71210477-835E-4DE9-AF37-50D12E7B8F29}" type="presParOf" srcId="{CDFE6E15-AF40-4A04-B9BA-6DA9F725354D}" destId="{2A2055EF-2617-4E01-A97D-DEC719B9413D}" srcOrd="0" destOrd="0" presId="urn:microsoft.com/office/officeart/2005/8/layout/hProcess9"/>
    <dgm:cxn modelId="{DA5AAB77-D8CF-448B-9D79-4DA97E7B3AFF}" type="presParOf" srcId="{CDFE6E15-AF40-4A04-B9BA-6DA9F725354D}" destId="{F19319CB-C8EE-4D32-A50F-C5C0EEFC8F9F}" srcOrd="1" destOrd="0" presId="urn:microsoft.com/office/officeart/2005/8/layout/hProcess9"/>
    <dgm:cxn modelId="{385CF244-B71F-4A65-85BC-B92C4C172BF8}" type="presParOf" srcId="{F19319CB-C8EE-4D32-A50F-C5C0EEFC8F9F}" destId="{375EB5A3-3351-4C83-B524-E3AB515B7AC7}" srcOrd="0" destOrd="0" presId="urn:microsoft.com/office/officeart/2005/8/layout/hProcess9"/>
    <dgm:cxn modelId="{30246D44-572A-4C5F-A441-67227A215FAE}" type="presParOf" srcId="{F19319CB-C8EE-4D32-A50F-C5C0EEFC8F9F}" destId="{FBCEF81B-6ED3-49CD-8503-42172D07586F}" srcOrd="1" destOrd="0" presId="urn:microsoft.com/office/officeart/2005/8/layout/hProcess9"/>
    <dgm:cxn modelId="{DA26E831-7A4A-4693-A38B-B38FC5ED8705}" type="presParOf" srcId="{F19319CB-C8EE-4D32-A50F-C5C0EEFC8F9F}" destId="{0DB985F2-AE14-4408-9BFB-BAE3DC7B865A}" srcOrd="2" destOrd="0" presId="urn:microsoft.com/office/officeart/2005/8/layout/hProcess9"/>
    <dgm:cxn modelId="{E293BE40-4CA5-4B53-B10F-76BB0B087F9E}" type="presParOf" srcId="{F19319CB-C8EE-4D32-A50F-C5C0EEFC8F9F}" destId="{98CCF915-392A-4E2A-82BD-D06A17143EF2}" srcOrd="3" destOrd="0" presId="urn:microsoft.com/office/officeart/2005/8/layout/hProcess9"/>
    <dgm:cxn modelId="{F6F92C06-FA32-4CCC-8A4A-FDFE32D175E1}" type="presParOf" srcId="{F19319CB-C8EE-4D32-A50F-C5C0EEFC8F9F}" destId="{19B200F2-01DF-4E77-94A4-189925791D3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FF3738-E57A-45BB-9C40-390B97AA4AE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7167B879-F9D1-4FC7-B8D1-59C4DCBB3488}">
      <dgm:prSet/>
      <dgm:spPr/>
      <dgm:t>
        <a:bodyPr/>
        <a:lstStyle/>
        <a:p>
          <a:r>
            <a:rPr lang="en-US" dirty="0"/>
            <a:t>50 node LSTM layer</a:t>
          </a:r>
        </a:p>
      </dgm:t>
    </dgm:pt>
    <dgm:pt modelId="{C01C654F-7DAF-4E57-9F0E-795F8E13C8DA}" type="parTrans" cxnId="{F71ECD07-16BE-42FF-81E7-D54597A89162}">
      <dgm:prSet/>
      <dgm:spPr/>
      <dgm:t>
        <a:bodyPr/>
        <a:lstStyle/>
        <a:p>
          <a:endParaRPr lang="en-US"/>
        </a:p>
      </dgm:t>
    </dgm:pt>
    <dgm:pt modelId="{939DE2EC-B41C-40F1-A907-F6A5F7F3E222}" type="sibTrans" cxnId="{F71ECD07-16BE-42FF-81E7-D54597A89162}">
      <dgm:prSet/>
      <dgm:spPr/>
      <dgm:t>
        <a:bodyPr/>
        <a:lstStyle/>
        <a:p>
          <a:endParaRPr lang="en-US"/>
        </a:p>
      </dgm:t>
    </dgm:pt>
    <dgm:pt modelId="{0EE6A694-2256-4B71-B7AC-7E22FF67D242}">
      <dgm:prSet/>
      <dgm:spPr/>
      <dgm:t>
        <a:bodyPr/>
        <a:lstStyle/>
        <a:p>
          <a:r>
            <a:rPr lang="en-US"/>
            <a:t>Dense output layer</a:t>
          </a:r>
        </a:p>
      </dgm:t>
    </dgm:pt>
    <dgm:pt modelId="{7F409752-9B1D-4F20-9D7B-4CDD09E86914}" type="parTrans" cxnId="{FFED3471-FDB5-4FB7-ACE9-3AF2E4E422FD}">
      <dgm:prSet/>
      <dgm:spPr/>
      <dgm:t>
        <a:bodyPr/>
        <a:lstStyle/>
        <a:p>
          <a:endParaRPr lang="en-US"/>
        </a:p>
      </dgm:t>
    </dgm:pt>
    <dgm:pt modelId="{EF1B91F6-139C-404D-8D2C-D1F3C8A1800D}" type="sibTrans" cxnId="{FFED3471-FDB5-4FB7-ACE9-3AF2E4E422FD}">
      <dgm:prSet/>
      <dgm:spPr/>
      <dgm:t>
        <a:bodyPr/>
        <a:lstStyle/>
        <a:p>
          <a:endParaRPr lang="en-US"/>
        </a:p>
      </dgm:t>
    </dgm:pt>
    <dgm:pt modelId="{8589B0FB-7D46-4C7A-A156-0056E126686F}" type="pres">
      <dgm:prSet presAssocID="{D4FF3738-E57A-45BB-9C40-390B97AA4AEB}" presName="CompostProcess" presStyleCnt="0">
        <dgm:presLayoutVars>
          <dgm:dir/>
          <dgm:resizeHandles val="exact"/>
        </dgm:presLayoutVars>
      </dgm:prSet>
      <dgm:spPr/>
    </dgm:pt>
    <dgm:pt modelId="{C921E110-97DB-4A9A-879A-4F62BD37A969}" type="pres">
      <dgm:prSet presAssocID="{D4FF3738-E57A-45BB-9C40-390B97AA4AEB}" presName="arrow" presStyleLbl="bgShp" presStyleIdx="0" presStyleCnt="1"/>
      <dgm:spPr/>
    </dgm:pt>
    <dgm:pt modelId="{5B984C5D-2A1C-42CB-B960-F8E6576F7C0E}" type="pres">
      <dgm:prSet presAssocID="{D4FF3738-E57A-45BB-9C40-390B97AA4AEB}" presName="linearProcess" presStyleCnt="0"/>
      <dgm:spPr/>
    </dgm:pt>
    <dgm:pt modelId="{58C9330D-66EB-4B57-825F-15DCE5F29C13}" type="pres">
      <dgm:prSet presAssocID="{7167B879-F9D1-4FC7-B8D1-59C4DCBB3488}" presName="textNode" presStyleLbl="node1" presStyleIdx="0" presStyleCnt="2">
        <dgm:presLayoutVars>
          <dgm:bulletEnabled val="1"/>
        </dgm:presLayoutVars>
      </dgm:prSet>
      <dgm:spPr/>
    </dgm:pt>
    <dgm:pt modelId="{C436EA7B-6369-47EB-AC23-D3CE59EE93FC}" type="pres">
      <dgm:prSet presAssocID="{939DE2EC-B41C-40F1-A907-F6A5F7F3E222}" presName="sibTrans" presStyleCnt="0"/>
      <dgm:spPr/>
    </dgm:pt>
    <dgm:pt modelId="{B13413B8-7E2E-4BB1-9F3A-1AA386B5AE5B}" type="pres">
      <dgm:prSet presAssocID="{0EE6A694-2256-4B71-B7AC-7E22FF67D242}" presName="textNode" presStyleLbl="node1" presStyleIdx="1" presStyleCnt="2">
        <dgm:presLayoutVars>
          <dgm:bulletEnabled val="1"/>
        </dgm:presLayoutVars>
      </dgm:prSet>
      <dgm:spPr/>
    </dgm:pt>
  </dgm:ptLst>
  <dgm:cxnLst>
    <dgm:cxn modelId="{F71ECD07-16BE-42FF-81E7-D54597A89162}" srcId="{D4FF3738-E57A-45BB-9C40-390B97AA4AEB}" destId="{7167B879-F9D1-4FC7-B8D1-59C4DCBB3488}" srcOrd="0" destOrd="0" parTransId="{C01C654F-7DAF-4E57-9F0E-795F8E13C8DA}" sibTransId="{939DE2EC-B41C-40F1-A907-F6A5F7F3E222}"/>
    <dgm:cxn modelId="{D1D31014-E32A-4245-9426-7513D9C082E3}" type="presOf" srcId="{0EE6A694-2256-4B71-B7AC-7E22FF67D242}" destId="{B13413B8-7E2E-4BB1-9F3A-1AA386B5AE5B}" srcOrd="0" destOrd="0" presId="urn:microsoft.com/office/officeart/2005/8/layout/hProcess9"/>
    <dgm:cxn modelId="{2B41E13F-7240-4EB1-9BC3-9CB08754E907}" type="presOf" srcId="{7167B879-F9D1-4FC7-B8D1-59C4DCBB3488}" destId="{58C9330D-66EB-4B57-825F-15DCE5F29C13}" srcOrd="0" destOrd="0" presId="urn:microsoft.com/office/officeart/2005/8/layout/hProcess9"/>
    <dgm:cxn modelId="{FFED3471-FDB5-4FB7-ACE9-3AF2E4E422FD}" srcId="{D4FF3738-E57A-45BB-9C40-390B97AA4AEB}" destId="{0EE6A694-2256-4B71-B7AC-7E22FF67D242}" srcOrd="1" destOrd="0" parTransId="{7F409752-9B1D-4F20-9D7B-4CDD09E86914}" sibTransId="{EF1B91F6-139C-404D-8D2C-D1F3C8A1800D}"/>
    <dgm:cxn modelId="{FD869D8C-9B36-415F-A69D-4D2F48E1833E}" type="presOf" srcId="{D4FF3738-E57A-45BB-9C40-390B97AA4AEB}" destId="{8589B0FB-7D46-4C7A-A156-0056E126686F}" srcOrd="0" destOrd="0" presId="urn:microsoft.com/office/officeart/2005/8/layout/hProcess9"/>
    <dgm:cxn modelId="{59386A61-8541-4F27-BFC7-54CF8CFC3136}" type="presParOf" srcId="{8589B0FB-7D46-4C7A-A156-0056E126686F}" destId="{C921E110-97DB-4A9A-879A-4F62BD37A969}" srcOrd="0" destOrd="0" presId="urn:microsoft.com/office/officeart/2005/8/layout/hProcess9"/>
    <dgm:cxn modelId="{E9126A18-4F34-4032-AF79-868BFD9EB4DC}" type="presParOf" srcId="{8589B0FB-7D46-4C7A-A156-0056E126686F}" destId="{5B984C5D-2A1C-42CB-B960-F8E6576F7C0E}" srcOrd="1" destOrd="0" presId="urn:microsoft.com/office/officeart/2005/8/layout/hProcess9"/>
    <dgm:cxn modelId="{C9C54B7C-917C-4A5B-8162-692DD597C2E3}" type="presParOf" srcId="{5B984C5D-2A1C-42CB-B960-F8E6576F7C0E}" destId="{58C9330D-66EB-4B57-825F-15DCE5F29C13}" srcOrd="0" destOrd="0" presId="urn:microsoft.com/office/officeart/2005/8/layout/hProcess9"/>
    <dgm:cxn modelId="{11FC8941-F419-43A8-BCE8-80238C663A7A}" type="presParOf" srcId="{5B984C5D-2A1C-42CB-B960-F8E6576F7C0E}" destId="{C436EA7B-6369-47EB-AC23-D3CE59EE93FC}" srcOrd="1" destOrd="0" presId="urn:microsoft.com/office/officeart/2005/8/layout/hProcess9"/>
    <dgm:cxn modelId="{506BF993-C086-4977-BF40-C6F8B4731FE6}" type="presParOf" srcId="{5B984C5D-2A1C-42CB-B960-F8E6576F7C0E}" destId="{B13413B8-7E2E-4BB1-9F3A-1AA386B5AE5B}"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E870D6-30B5-4A36-B754-85BDE8A14D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B13D9F-D28E-4FAF-838E-D501129C984B}">
      <dgm:prSet/>
      <dgm:spPr/>
      <dgm:t>
        <a:bodyPr/>
        <a:lstStyle/>
        <a:p>
          <a:pPr>
            <a:lnSpc>
              <a:spcPct val="100000"/>
            </a:lnSpc>
          </a:pPr>
          <a:r>
            <a:rPr lang="en-US"/>
            <a:t>Although the relationship between the features and the label are non-linear, more can be done to predict for non-outliers. </a:t>
          </a:r>
        </a:p>
      </dgm:t>
    </dgm:pt>
    <dgm:pt modelId="{502139CB-F028-48E4-ABFE-F17B44CAD0F2}" type="parTrans" cxnId="{91F69353-44D5-47D0-B7D9-F9BBBB560015}">
      <dgm:prSet/>
      <dgm:spPr/>
      <dgm:t>
        <a:bodyPr/>
        <a:lstStyle/>
        <a:p>
          <a:endParaRPr lang="en-US"/>
        </a:p>
      </dgm:t>
    </dgm:pt>
    <dgm:pt modelId="{C699960A-7145-49EF-B1F0-C665DC1AC19E}" type="sibTrans" cxnId="{91F69353-44D5-47D0-B7D9-F9BBBB560015}">
      <dgm:prSet/>
      <dgm:spPr/>
      <dgm:t>
        <a:bodyPr/>
        <a:lstStyle/>
        <a:p>
          <a:endParaRPr lang="en-US"/>
        </a:p>
      </dgm:t>
    </dgm:pt>
    <dgm:pt modelId="{8CFD85BE-A258-42FB-9EAE-9A91668EE6F0}">
      <dgm:prSet/>
      <dgm:spPr/>
      <dgm:t>
        <a:bodyPr/>
        <a:lstStyle/>
        <a:p>
          <a:pPr>
            <a:lnSpc>
              <a:spcPct val="100000"/>
            </a:lnSpc>
          </a:pPr>
          <a:r>
            <a:rPr lang="en-US"/>
            <a:t>Further steps like adding more layers to the LSTM, more parameters to the regression models, and other preprocessing methods can be applied. The ideal would be to get the RSME down to at most 0.5. </a:t>
          </a:r>
        </a:p>
      </dgm:t>
    </dgm:pt>
    <dgm:pt modelId="{75587512-61EA-431B-8EE2-23B3A4C649F1}" type="parTrans" cxnId="{1D1479B5-04D4-4581-AB31-6E3E19D5ED6B}">
      <dgm:prSet/>
      <dgm:spPr/>
      <dgm:t>
        <a:bodyPr/>
        <a:lstStyle/>
        <a:p>
          <a:endParaRPr lang="en-US"/>
        </a:p>
      </dgm:t>
    </dgm:pt>
    <dgm:pt modelId="{F288C839-E29F-4905-A195-D366DB40C33D}" type="sibTrans" cxnId="{1D1479B5-04D4-4581-AB31-6E3E19D5ED6B}">
      <dgm:prSet/>
      <dgm:spPr/>
      <dgm:t>
        <a:bodyPr/>
        <a:lstStyle/>
        <a:p>
          <a:endParaRPr lang="en-US"/>
        </a:p>
      </dgm:t>
    </dgm:pt>
    <dgm:pt modelId="{4369B171-E778-4213-9F0D-0FC7F337296E}">
      <dgm:prSet/>
      <dgm:spPr/>
      <dgm:t>
        <a:bodyPr/>
        <a:lstStyle/>
        <a:p>
          <a:pPr>
            <a:lnSpc>
              <a:spcPct val="100000"/>
            </a:lnSpc>
          </a:pPr>
          <a:r>
            <a:rPr lang="en-US"/>
            <a:t>A larger scope can also be implemented, such as adding data from the rest of California. To really test the model's predictive power, we can look at data from other states as originally intended.</a:t>
          </a:r>
        </a:p>
      </dgm:t>
    </dgm:pt>
    <dgm:pt modelId="{E20ADBD5-A910-4945-B3E8-47C33B821370}" type="parTrans" cxnId="{92A0CE40-EA20-4F13-BCC1-C26849B70281}">
      <dgm:prSet/>
      <dgm:spPr/>
      <dgm:t>
        <a:bodyPr/>
        <a:lstStyle/>
        <a:p>
          <a:endParaRPr lang="en-US"/>
        </a:p>
      </dgm:t>
    </dgm:pt>
    <dgm:pt modelId="{034D4820-C0F4-4DC3-A5BF-8B7DF5FC041C}" type="sibTrans" cxnId="{92A0CE40-EA20-4F13-BCC1-C26849B70281}">
      <dgm:prSet/>
      <dgm:spPr/>
      <dgm:t>
        <a:bodyPr/>
        <a:lstStyle/>
        <a:p>
          <a:endParaRPr lang="en-US"/>
        </a:p>
      </dgm:t>
    </dgm:pt>
    <dgm:pt modelId="{A73A77D1-3A72-4F64-AB5A-45D1FBD6679E}">
      <dgm:prSet/>
      <dgm:spPr/>
      <dgm:t>
        <a:bodyPr/>
        <a:lstStyle/>
        <a:p>
          <a:pPr>
            <a:lnSpc>
              <a:spcPct val="100000"/>
            </a:lnSpc>
          </a:pPr>
          <a:r>
            <a:rPr lang="en-US"/>
            <a:t>Part of doing this project was learning how to use AWS to do some of the computing. More can be done in the optimizing of this code as well as learning more about AWS</a:t>
          </a:r>
        </a:p>
      </dgm:t>
    </dgm:pt>
    <dgm:pt modelId="{B81CD3CD-8BA3-4F76-A5CA-4B6DCFAA3548}" type="parTrans" cxnId="{B6ECFFC8-A616-4E69-B820-E4298D9EF7B7}">
      <dgm:prSet/>
      <dgm:spPr/>
      <dgm:t>
        <a:bodyPr/>
        <a:lstStyle/>
        <a:p>
          <a:endParaRPr lang="en-US"/>
        </a:p>
      </dgm:t>
    </dgm:pt>
    <dgm:pt modelId="{65CF7157-C466-42D3-BDAA-44637485178F}" type="sibTrans" cxnId="{B6ECFFC8-A616-4E69-B820-E4298D9EF7B7}">
      <dgm:prSet/>
      <dgm:spPr/>
      <dgm:t>
        <a:bodyPr/>
        <a:lstStyle/>
        <a:p>
          <a:endParaRPr lang="en-US"/>
        </a:p>
      </dgm:t>
    </dgm:pt>
    <dgm:pt modelId="{8AB301EF-A947-4B4C-914E-01487BCAE599}" type="pres">
      <dgm:prSet presAssocID="{CDE870D6-30B5-4A36-B754-85BDE8A14D6D}" presName="root" presStyleCnt="0">
        <dgm:presLayoutVars>
          <dgm:dir/>
          <dgm:resizeHandles val="exact"/>
        </dgm:presLayoutVars>
      </dgm:prSet>
      <dgm:spPr/>
    </dgm:pt>
    <dgm:pt modelId="{C6F7AA76-1CCA-4B8C-8BD1-ABE0E100B46B}" type="pres">
      <dgm:prSet presAssocID="{B6B13D9F-D28E-4FAF-838E-D501129C984B}" presName="compNode" presStyleCnt="0"/>
      <dgm:spPr/>
    </dgm:pt>
    <dgm:pt modelId="{ADCCA46D-94CD-40ED-9DC8-7CEE14D206D7}" type="pres">
      <dgm:prSet presAssocID="{B6B13D9F-D28E-4FAF-838E-D501129C984B}" presName="bgRect" presStyleLbl="bgShp" presStyleIdx="0" presStyleCnt="4"/>
      <dgm:spPr/>
    </dgm:pt>
    <dgm:pt modelId="{B8AE45A9-C73C-4D42-A5CF-7616DBFAC9DD}" type="pres">
      <dgm:prSet presAssocID="{B6B13D9F-D28E-4FAF-838E-D501129C98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2F6580C-B134-4E75-9EDE-B3BE91555D1A}" type="pres">
      <dgm:prSet presAssocID="{B6B13D9F-D28E-4FAF-838E-D501129C984B}" presName="spaceRect" presStyleCnt="0"/>
      <dgm:spPr/>
    </dgm:pt>
    <dgm:pt modelId="{A31468D7-6563-4776-AD99-8F79BD13704A}" type="pres">
      <dgm:prSet presAssocID="{B6B13D9F-D28E-4FAF-838E-D501129C984B}" presName="parTx" presStyleLbl="revTx" presStyleIdx="0" presStyleCnt="4">
        <dgm:presLayoutVars>
          <dgm:chMax val="0"/>
          <dgm:chPref val="0"/>
        </dgm:presLayoutVars>
      </dgm:prSet>
      <dgm:spPr/>
    </dgm:pt>
    <dgm:pt modelId="{BD1539C6-536F-4BFC-B29B-D78C1D7246C8}" type="pres">
      <dgm:prSet presAssocID="{C699960A-7145-49EF-B1F0-C665DC1AC19E}" presName="sibTrans" presStyleCnt="0"/>
      <dgm:spPr/>
    </dgm:pt>
    <dgm:pt modelId="{BC5301FC-F58A-464F-A892-F2DD74ECFD91}" type="pres">
      <dgm:prSet presAssocID="{8CFD85BE-A258-42FB-9EAE-9A91668EE6F0}" presName="compNode" presStyleCnt="0"/>
      <dgm:spPr/>
    </dgm:pt>
    <dgm:pt modelId="{45280003-3023-4EC3-8055-AEE90B31BB10}" type="pres">
      <dgm:prSet presAssocID="{8CFD85BE-A258-42FB-9EAE-9A91668EE6F0}" presName="bgRect" presStyleLbl="bgShp" presStyleIdx="1" presStyleCnt="4"/>
      <dgm:spPr/>
    </dgm:pt>
    <dgm:pt modelId="{EE752216-492B-48C4-BC50-6526480B0933}" type="pres">
      <dgm:prSet presAssocID="{8CFD85BE-A258-42FB-9EAE-9A91668EE6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00ADD9F7-9F50-460D-A61C-42D0773CBF86}" type="pres">
      <dgm:prSet presAssocID="{8CFD85BE-A258-42FB-9EAE-9A91668EE6F0}" presName="spaceRect" presStyleCnt="0"/>
      <dgm:spPr/>
    </dgm:pt>
    <dgm:pt modelId="{3073A0F2-7E9C-4327-B099-0A525771E975}" type="pres">
      <dgm:prSet presAssocID="{8CFD85BE-A258-42FB-9EAE-9A91668EE6F0}" presName="parTx" presStyleLbl="revTx" presStyleIdx="1" presStyleCnt="4">
        <dgm:presLayoutVars>
          <dgm:chMax val="0"/>
          <dgm:chPref val="0"/>
        </dgm:presLayoutVars>
      </dgm:prSet>
      <dgm:spPr/>
    </dgm:pt>
    <dgm:pt modelId="{BE6A62CB-AB6A-4744-BE6C-61F178045C59}" type="pres">
      <dgm:prSet presAssocID="{F288C839-E29F-4905-A195-D366DB40C33D}" presName="sibTrans" presStyleCnt="0"/>
      <dgm:spPr/>
    </dgm:pt>
    <dgm:pt modelId="{8B7C69B6-91B9-43CA-8628-AB063FA83C6C}" type="pres">
      <dgm:prSet presAssocID="{4369B171-E778-4213-9F0D-0FC7F337296E}" presName="compNode" presStyleCnt="0"/>
      <dgm:spPr/>
    </dgm:pt>
    <dgm:pt modelId="{DB35760D-76DD-411E-8210-454926BCBF4A}" type="pres">
      <dgm:prSet presAssocID="{4369B171-E778-4213-9F0D-0FC7F337296E}" presName="bgRect" presStyleLbl="bgShp" presStyleIdx="2" presStyleCnt="4"/>
      <dgm:spPr/>
    </dgm:pt>
    <dgm:pt modelId="{F985B20E-075A-48D6-9611-40510365295B}" type="pres">
      <dgm:prSet presAssocID="{4369B171-E778-4213-9F0D-0FC7F33729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7A39DA8-2701-435B-841B-459C5B45D008}" type="pres">
      <dgm:prSet presAssocID="{4369B171-E778-4213-9F0D-0FC7F337296E}" presName="spaceRect" presStyleCnt="0"/>
      <dgm:spPr/>
    </dgm:pt>
    <dgm:pt modelId="{6E33D3F4-F1CD-4747-8487-7213579BD95B}" type="pres">
      <dgm:prSet presAssocID="{4369B171-E778-4213-9F0D-0FC7F337296E}" presName="parTx" presStyleLbl="revTx" presStyleIdx="2" presStyleCnt="4">
        <dgm:presLayoutVars>
          <dgm:chMax val="0"/>
          <dgm:chPref val="0"/>
        </dgm:presLayoutVars>
      </dgm:prSet>
      <dgm:spPr/>
    </dgm:pt>
    <dgm:pt modelId="{D51C6E6E-DE1D-4F40-96A1-8DA92F38B0F4}" type="pres">
      <dgm:prSet presAssocID="{034D4820-C0F4-4DC3-A5BF-8B7DF5FC041C}" presName="sibTrans" presStyleCnt="0"/>
      <dgm:spPr/>
    </dgm:pt>
    <dgm:pt modelId="{3BF62402-9437-48D7-A118-02F583C517A7}" type="pres">
      <dgm:prSet presAssocID="{A73A77D1-3A72-4F64-AB5A-45D1FBD6679E}" presName="compNode" presStyleCnt="0"/>
      <dgm:spPr/>
    </dgm:pt>
    <dgm:pt modelId="{A954CABA-BC09-4BA8-8090-E5ECC71C6F0E}" type="pres">
      <dgm:prSet presAssocID="{A73A77D1-3A72-4F64-AB5A-45D1FBD6679E}" presName="bgRect" presStyleLbl="bgShp" presStyleIdx="3" presStyleCnt="4"/>
      <dgm:spPr/>
    </dgm:pt>
    <dgm:pt modelId="{2E01445B-2796-4D1B-B6DF-4F9080B4C2A0}" type="pres">
      <dgm:prSet presAssocID="{A73A77D1-3A72-4F64-AB5A-45D1FBD667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242D9B8C-05FD-4174-80AC-913542BC0056}" type="pres">
      <dgm:prSet presAssocID="{A73A77D1-3A72-4F64-AB5A-45D1FBD6679E}" presName="spaceRect" presStyleCnt="0"/>
      <dgm:spPr/>
    </dgm:pt>
    <dgm:pt modelId="{CDFE89EB-C8DE-4C2C-B057-764316A8F438}" type="pres">
      <dgm:prSet presAssocID="{A73A77D1-3A72-4F64-AB5A-45D1FBD6679E}" presName="parTx" presStyleLbl="revTx" presStyleIdx="3" presStyleCnt="4">
        <dgm:presLayoutVars>
          <dgm:chMax val="0"/>
          <dgm:chPref val="0"/>
        </dgm:presLayoutVars>
      </dgm:prSet>
      <dgm:spPr/>
    </dgm:pt>
  </dgm:ptLst>
  <dgm:cxnLst>
    <dgm:cxn modelId="{0B040A3E-8A3A-4DEA-BFE0-1F4D05447FA1}" type="presOf" srcId="{B6B13D9F-D28E-4FAF-838E-D501129C984B}" destId="{A31468D7-6563-4776-AD99-8F79BD13704A}" srcOrd="0" destOrd="0" presId="urn:microsoft.com/office/officeart/2018/2/layout/IconVerticalSolidList"/>
    <dgm:cxn modelId="{92A0CE40-EA20-4F13-BCC1-C26849B70281}" srcId="{CDE870D6-30B5-4A36-B754-85BDE8A14D6D}" destId="{4369B171-E778-4213-9F0D-0FC7F337296E}" srcOrd="2" destOrd="0" parTransId="{E20ADBD5-A910-4945-B3E8-47C33B821370}" sibTransId="{034D4820-C0F4-4DC3-A5BF-8B7DF5FC041C}"/>
    <dgm:cxn modelId="{81196662-48D6-4B4C-B7CE-475CB2B2CBBC}" type="presOf" srcId="{8CFD85BE-A258-42FB-9EAE-9A91668EE6F0}" destId="{3073A0F2-7E9C-4327-B099-0A525771E975}" srcOrd="0" destOrd="0" presId="urn:microsoft.com/office/officeart/2018/2/layout/IconVerticalSolidList"/>
    <dgm:cxn modelId="{FFFC0D50-0418-48EA-9576-7BF21634B0EC}" type="presOf" srcId="{CDE870D6-30B5-4A36-B754-85BDE8A14D6D}" destId="{8AB301EF-A947-4B4C-914E-01487BCAE599}" srcOrd="0" destOrd="0" presId="urn:microsoft.com/office/officeart/2018/2/layout/IconVerticalSolidList"/>
    <dgm:cxn modelId="{91F69353-44D5-47D0-B7D9-F9BBBB560015}" srcId="{CDE870D6-30B5-4A36-B754-85BDE8A14D6D}" destId="{B6B13D9F-D28E-4FAF-838E-D501129C984B}" srcOrd="0" destOrd="0" parTransId="{502139CB-F028-48E4-ABFE-F17B44CAD0F2}" sibTransId="{C699960A-7145-49EF-B1F0-C665DC1AC19E}"/>
    <dgm:cxn modelId="{DB4D0E98-4ACD-4529-984D-2AFAC5769497}" type="presOf" srcId="{4369B171-E778-4213-9F0D-0FC7F337296E}" destId="{6E33D3F4-F1CD-4747-8487-7213579BD95B}" srcOrd="0" destOrd="0" presId="urn:microsoft.com/office/officeart/2018/2/layout/IconVerticalSolidList"/>
    <dgm:cxn modelId="{1D1479B5-04D4-4581-AB31-6E3E19D5ED6B}" srcId="{CDE870D6-30B5-4A36-B754-85BDE8A14D6D}" destId="{8CFD85BE-A258-42FB-9EAE-9A91668EE6F0}" srcOrd="1" destOrd="0" parTransId="{75587512-61EA-431B-8EE2-23B3A4C649F1}" sibTransId="{F288C839-E29F-4905-A195-D366DB40C33D}"/>
    <dgm:cxn modelId="{A7A5AEB8-6A1D-4592-B312-AA42EBBB1306}" type="presOf" srcId="{A73A77D1-3A72-4F64-AB5A-45D1FBD6679E}" destId="{CDFE89EB-C8DE-4C2C-B057-764316A8F438}" srcOrd="0" destOrd="0" presId="urn:microsoft.com/office/officeart/2018/2/layout/IconVerticalSolidList"/>
    <dgm:cxn modelId="{B6ECFFC8-A616-4E69-B820-E4298D9EF7B7}" srcId="{CDE870D6-30B5-4A36-B754-85BDE8A14D6D}" destId="{A73A77D1-3A72-4F64-AB5A-45D1FBD6679E}" srcOrd="3" destOrd="0" parTransId="{B81CD3CD-8BA3-4F76-A5CA-4B6DCFAA3548}" sibTransId="{65CF7157-C466-42D3-BDAA-44637485178F}"/>
    <dgm:cxn modelId="{8623AA6C-627F-4A69-9305-3F783D06CD68}" type="presParOf" srcId="{8AB301EF-A947-4B4C-914E-01487BCAE599}" destId="{C6F7AA76-1CCA-4B8C-8BD1-ABE0E100B46B}" srcOrd="0" destOrd="0" presId="urn:microsoft.com/office/officeart/2018/2/layout/IconVerticalSolidList"/>
    <dgm:cxn modelId="{B0033A61-F167-4D86-B9B8-0BAA0484C2F9}" type="presParOf" srcId="{C6F7AA76-1CCA-4B8C-8BD1-ABE0E100B46B}" destId="{ADCCA46D-94CD-40ED-9DC8-7CEE14D206D7}" srcOrd="0" destOrd="0" presId="urn:microsoft.com/office/officeart/2018/2/layout/IconVerticalSolidList"/>
    <dgm:cxn modelId="{B45061A0-7844-4D68-9A9C-22935680EC1B}" type="presParOf" srcId="{C6F7AA76-1CCA-4B8C-8BD1-ABE0E100B46B}" destId="{B8AE45A9-C73C-4D42-A5CF-7616DBFAC9DD}" srcOrd="1" destOrd="0" presId="urn:microsoft.com/office/officeart/2018/2/layout/IconVerticalSolidList"/>
    <dgm:cxn modelId="{34DDD292-5918-48E9-BD92-D33581C26927}" type="presParOf" srcId="{C6F7AA76-1CCA-4B8C-8BD1-ABE0E100B46B}" destId="{F2F6580C-B134-4E75-9EDE-B3BE91555D1A}" srcOrd="2" destOrd="0" presId="urn:microsoft.com/office/officeart/2018/2/layout/IconVerticalSolidList"/>
    <dgm:cxn modelId="{1623A898-BC07-46A9-9DC3-8C565A225BAE}" type="presParOf" srcId="{C6F7AA76-1CCA-4B8C-8BD1-ABE0E100B46B}" destId="{A31468D7-6563-4776-AD99-8F79BD13704A}" srcOrd="3" destOrd="0" presId="urn:microsoft.com/office/officeart/2018/2/layout/IconVerticalSolidList"/>
    <dgm:cxn modelId="{58C2F60B-BCA3-4332-AB6F-D2009694C692}" type="presParOf" srcId="{8AB301EF-A947-4B4C-914E-01487BCAE599}" destId="{BD1539C6-536F-4BFC-B29B-D78C1D7246C8}" srcOrd="1" destOrd="0" presId="urn:microsoft.com/office/officeart/2018/2/layout/IconVerticalSolidList"/>
    <dgm:cxn modelId="{C0338669-B376-49C1-B1AD-44AE6ECE8D68}" type="presParOf" srcId="{8AB301EF-A947-4B4C-914E-01487BCAE599}" destId="{BC5301FC-F58A-464F-A892-F2DD74ECFD91}" srcOrd="2" destOrd="0" presId="urn:microsoft.com/office/officeart/2018/2/layout/IconVerticalSolidList"/>
    <dgm:cxn modelId="{B6CCF26F-79AB-4BCF-91FF-221F2E3054A7}" type="presParOf" srcId="{BC5301FC-F58A-464F-A892-F2DD74ECFD91}" destId="{45280003-3023-4EC3-8055-AEE90B31BB10}" srcOrd="0" destOrd="0" presId="urn:microsoft.com/office/officeart/2018/2/layout/IconVerticalSolidList"/>
    <dgm:cxn modelId="{564EF652-3428-4535-AC2A-259D9C88FF93}" type="presParOf" srcId="{BC5301FC-F58A-464F-A892-F2DD74ECFD91}" destId="{EE752216-492B-48C4-BC50-6526480B0933}" srcOrd="1" destOrd="0" presId="urn:microsoft.com/office/officeart/2018/2/layout/IconVerticalSolidList"/>
    <dgm:cxn modelId="{02E19CDB-5628-49FE-B545-0EDA301DD80F}" type="presParOf" srcId="{BC5301FC-F58A-464F-A892-F2DD74ECFD91}" destId="{00ADD9F7-9F50-460D-A61C-42D0773CBF86}" srcOrd="2" destOrd="0" presId="urn:microsoft.com/office/officeart/2018/2/layout/IconVerticalSolidList"/>
    <dgm:cxn modelId="{8A013093-B764-48AD-A777-DC12B0B20257}" type="presParOf" srcId="{BC5301FC-F58A-464F-A892-F2DD74ECFD91}" destId="{3073A0F2-7E9C-4327-B099-0A525771E975}" srcOrd="3" destOrd="0" presId="urn:microsoft.com/office/officeart/2018/2/layout/IconVerticalSolidList"/>
    <dgm:cxn modelId="{FF198D54-B91F-4851-8B9F-26AA8F969B38}" type="presParOf" srcId="{8AB301EF-A947-4B4C-914E-01487BCAE599}" destId="{BE6A62CB-AB6A-4744-BE6C-61F178045C59}" srcOrd="3" destOrd="0" presId="urn:microsoft.com/office/officeart/2018/2/layout/IconVerticalSolidList"/>
    <dgm:cxn modelId="{5136F32E-CC2F-4F69-AB2B-0D1B8AFA8AC5}" type="presParOf" srcId="{8AB301EF-A947-4B4C-914E-01487BCAE599}" destId="{8B7C69B6-91B9-43CA-8628-AB063FA83C6C}" srcOrd="4" destOrd="0" presId="urn:microsoft.com/office/officeart/2018/2/layout/IconVerticalSolidList"/>
    <dgm:cxn modelId="{DF10206E-011C-4936-A3AF-9FE4B21C3419}" type="presParOf" srcId="{8B7C69B6-91B9-43CA-8628-AB063FA83C6C}" destId="{DB35760D-76DD-411E-8210-454926BCBF4A}" srcOrd="0" destOrd="0" presId="urn:microsoft.com/office/officeart/2018/2/layout/IconVerticalSolidList"/>
    <dgm:cxn modelId="{EEE7FE18-63B8-44EC-83A1-98711727D903}" type="presParOf" srcId="{8B7C69B6-91B9-43CA-8628-AB063FA83C6C}" destId="{F985B20E-075A-48D6-9611-40510365295B}" srcOrd="1" destOrd="0" presId="urn:microsoft.com/office/officeart/2018/2/layout/IconVerticalSolidList"/>
    <dgm:cxn modelId="{5DC5A129-8C41-4C99-B4BF-88B4017A470C}" type="presParOf" srcId="{8B7C69B6-91B9-43CA-8628-AB063FA83C6C}" destId="{B7A39DA8-2701-435B-841B-459C5B45D008}" srcOrd="2" destOrd="0" presId="urn:microsoft.com/office/officeart/2018/2/layout/IconVerticalSolidList"/>
    <dgm:cxn modelId="{550876FC-4925-46D7-979F-AEE740D03800}" type="presParOf" srcId="{8B7C69B6-91B9-43CA-8628-AB063FA83C6C}" destId="{6E33D3F4-F1CD-4747-8487-7213579BD95B}" srcOrd="3" destOrd="0" presId="urn:microsoft.com/office/officeart/2018/2/layout/IconVerticalSolidList"/>
    <dgm:cxn modelId="{38B270F6-3F56-46CB-AAE0-D8C6A2DC8DD0}" type="presParOf" srcId="{8AB301EF-A947-4B4C-914E-01487BCAE599}" destId="{D51C6E6E-DE1D-4F40-96A1-8DA92F38B0F4}" srcOrd="5" destOrd="0" presId="urn:microsoft.com/office/officeart/2018/2/layout/IconVerticalSolidList"/>
    <dgm:cxn modelId="{EDE5D9A1-0AC9-4C18-A887-5F70292900E2}" type="presParOf" srcId="{8AB301EF-A947-4B4C-914E-01487BCAE599}" destId="{3BF62402-9437-48D7-A118-02F583C517A7}" srcOrd="6" destOrd="0" presId="urn:microsoft.com/office/officeart/2018/2/layout/IconVerticalSolidList"/>
    <dgm:cxn modelId="{6E26B998-F6DA-4F51-8123-BCC42E22BD57}" type="presParOf" srcId="{3BF62402-9437-48D7-A118-02F583C517A7}" destId="{A954CABA-BC09-4BA8-8090-E5ECC71C6F0E}" srcOrd="0" destOrd="0" presId="urn:microsoft.com/office/officeart/2018/2/layout/IconVerticalSolidList"/>
    <dgm:cxn modelId="{41969FF2-BAC8-46E3-A29A-35823E5709E5}" type="presParOf" srcId="{3BF62402-9437-48D7-A118-02F583C517A7}" destId="{2E01445B-2796-4D1B-B6DF-4F9080B4C2A0}" srcOrd="1" destOrd="0" presId="urn:microsoft.com/office/officeart/2018/2/layout/IconVerticalSolidList"/>
    <dgm:cxn modelId="{DE5B88F0-9DC3-429C-B321-8571C182CDC7}" type="presParOf" srcId="{3BF62402-9437-48D7-A118-02F583C517A7}" destId="{242D9B8C-05FD-4174-80AC-913542BC0056}" srcOrd="2" destOrd="0" presId="urn:microsoft.com/office/officeart/2018/2/layout/IconVerticalSolidList"/>
    <dgm:cxn modelId="{2290A056-DDDE-4AC4-984A-4F311B53EC0A}" type="presParOf" srcId="{3BF62402-9437-48D7-A118-02F583C517A7}" destId="{CDFE89EB-C8DE-4C2C-B057-764316A8F4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6423-5014-4246-B100-9B0F0DB2E320}">
      <dsp:nvSpPr>
        <dsp:cNvPr id="0" name=""/>
        <dsp:cNvSpPr/>
      </dsp:nvSpPr>
      <dsp:spPr>
        <a:xfrm>
          <a:off x="14986" y="3202615"/>
          <a:ext cx="10821044" cy="2205478"/>
        </a:xfrm>
        <a:prstGeom prst="roundRect">
          <a:avLst>
            <a:gd name="adj" fmla="val 10000"/>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u="sng" kern="1200" dirty="0"/>
            <a:t>Merged Dataset</a:t>
          </a:r>
          <a:r>
            <a:rPr lang="en-US" sz="1800" u="none" kern="1200" dirty="0"/>
            <a:t>: </a:t>
          </a:r>
          <a:r>
            <a:rPr lang="en-US" sz="1800" kern="1200" dirty="0"/>
            <a:t>Jan 2018 – Dec 2019</a:t>
          </a:r>
        </a:p>
        <a:p>
          <a:pPr marL="0" lvl="0" indent="0" algn="l" defTabSz="800100">
            <a:lnSpc>
              <a:spcPct val="90000"/>
            </a:lnSpc>
            <a:spcBef>
              <a:spcPct val="0"/>
            </a:spcBef>
            <a:spcAft>
              <a:spcPct val="35000"/>
            </a:spcAft>
            <a:buNone/>
          </a:pPr>
          <a:r>
            <a:rPr lang="en-US" sz="1800" u="none" kern="1200" dirty="0"/>
            <a:t>Combined under closest longitude and latitude of air quality stations, so each weather station has an associated PM2.5</a:t>
          </a:r>
        </a:p>
        <a:p>
          <a:pPr marL="0" lvl="0" indent="0" algn="l" defTabSz="800100">
            <a:lnSpc>
              <a:spcPct val="90000"/>
            </a:lnSpc>
            <a:spcBef>
              <a:spcPct val="0"/>
            </a:spcBef>
            <a:spcAft>
              <a:spcPct val="35000"/>
            </a:spcAft>
            <a:buNone/>
          </a:pPr>
          <a:r>
            <a:rPr lang="en-US" sz="1800" u="none" kern="1200" dirty="0"/>
            <a:t>&gt; 4,165,056 rows × 7 columns</a:t>
          </a:r>
        </a:p>
        <a:p>
          <a:pPr marL="0" lvl="0" indent="0" algn="l" defTabSz="800100">
            <a:lnSpc>
              <a:spcPct val="90000"/>
            </a:lnSpc>
            <a:spcBef>
              <a:spcPct val="0"/>
            </a:spcBef>
            <a:spcAft>
              <a:spcPct val="35000"/>
            </a:spcAft>
            <a:buNone/>
          </a:pPr>
          <a:r>
            <a:rPr lang="en-US" sz="1800" u="none" kern="1200" dirty="0"/>
            <a:t>&gt; 221 unique locations</a:t>
          </a:r>
        </a:p>
        <a:p>
          <a:pPr marL="0" lvl="0" indent="0" algn="l" defTabSz="800100">
            <a:lnSpc>
              <a:spcPct val="90000"/>
            </a:lnSpc>
            <a:spcBef>
              <a:spcPct val="0"/>
            </a:spcBef>
            <a:spcAft>
              <a:spcPct val="35000"/>
            </a:spcAft>
            <a:buNone/>
          </a:pPr>
          <a:r>
            <a:rPr lang="en-US" sz="1800" u="none" kern="1200" dirty="0"/>
            <a:t>&gt;  8 features, 1 label</a:t>
          </a:r>
        </a:p>
      </dsp:txBody>
      <dsp:txXfrm>
        <a:off x="79582" y="3267211"/>
        <a:ext cx="10691852" cy="2076286"/>
      </dsp:txXfrm>
    </dsp:sp>
    <dsp:sp modelId="{A0F40322-B49E-4988-A4B4-39C38F0DBC86}">
      <dsp:nvSpPr>
        <dsp:cNvPr id="0" name=""/>
        <dsp:cNvSpPr/>
      </dsp:nvSpPr>
      <dsp:spPr>
        <a:xfrm>
          <a:off x="32580" y="0"/>
          <a:ext cx="5385435" cy="288395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u="sng" kern="1200" dirty="0">
              <a:solidFill>
                <a:schemeClr val="tx2"/>
              </a:solidFill>
            </a:rPr>
            <a:t>Weather Stations</a:t>
          </a:r>
        </a:p>
        <a:p>
          <a:pPr marL="0" lvl="0" indent="0" algn="l" defTabSz="800100">
            <a:lnSpc>
              <a:spcPct val="90000"/>
            </a:lnSpc>
            <a:spcBef>
              <a:spcPct val="0"/>
            </a:spcBef>
            <a:spcAft>
              <a:spcPct val="35000"/>
            </a:spcAft>
            <a:buNone/>
          </a:pPr>
          <a:r>
            <a:rPr lang="en-US" sz="1800" u="none" kern="1200" dirty="0">
              <a:solidFill>
                <a:schemeClr val="tx2"/>
              </a:solidFill>
            </a:rPr>
            <a:t>Source: Automated Surface Observing System</a:t>
          </a:r>
        </a:p>
        <a:p>
          <a:pPr marL="0" lvl="0" indent="0" algn="l" defTabSz="800100">
            <a:lnSpc>
              <a:spcPct val="90000"/>
            </a:lnSpc>
            <a:spcBef>
              <a:spcPct val="0"/>
            </a:spcBef>
            <a:spcAft>
              <a:spcPct val="35000"/>
            </a:spcAft>
            <a:buNone/>
          </a:pPr>
          <a:r>
            <a:rPr lang="en-US" sz="1800" u="none" kern="1200" dirty="0">
              <a:solidFill>
                <a:schemeClr val="tx2"/>
              </a:solidFill>
            </a:rPr>
            <a:t>https://data.cdc.gov/browse/select_dataset?tags=pm2.5</a:t>
          </a:r>
        </a:p>
        <a:p>
          <a:pPr marL="0" lvl="0" indent="0" algn="l" defTabSz="800100">
            <a:lnSpc>
              <a:spcPct val="90000"/>
            </a:lnSpc>
            <a:spcBef>
              <a:spcPct val="0"/>
            </a:spcBef>
            <a:spcAft>
              <a:spcPct val="35000"/>
            </a:spcAft>
            <a:buNone/>
          </a:pPr>
          <a:r>
            <a:rPr lang="en-US" sz="1800" u="none" kern="1200" dirty="0">
              <a:solidFill>
                <a:schemeClr val="tx2"/>
              </a:solidFill>
            </a:rPr>
            <a:t>&gt;  Hourly </a:t>
          </a:r>
        </a:p>
        <a:p>
          <a:pPr marL="0" lvl="0" indent="0" algn="l" defTabSz="800100">
            <a:lnSpc>
              <a:spcPct val="90000"/>
            </a:lnSpc>
            <a:spcBef>
              <a:spcPct val="0"/>
            </a:spcBef>
            <a:spcAft>
              <a:spcPct val="35000"/>
            </a:spcAft>
            <a:buNone/>
          </a:pPr>
          <a:r>
            <a:rPr lang="en-US" sz="1800" u="none" kern="1200" dirty="0">
              <a:solidFill>
                <a:schemeClr val="tx2"/>
              </a:solidFill>
            </a:rPr>
            <a:t>&gt; Temperature, humidity, wind direction, wind speed</a:t>
          </a:r>
        </a:p>
        <a:p>
          <a:pPr marL="0" lvl="0" indent="0" algn="l" defTabSz="800100">
            <a:lnSpc>
              <a:spcPct val="90000"/>
            </a:lnSpc>
            <a:spcBef>
              <a:spcPct val="0"/>
            </a:spcBef>
            <a:spcAft>
              <a:spcPct val="35000"/>
            </a:spcAft>
            <a:buNone/>
          </a:pPr>
          <a:r>
            <a:rPr lang="en-US" sz="1800" u="none" kern="1200" dirty="0">
              <a:solidFill>
                <a:schemeClr val="tx2"/>
              </a:solidFill>
            </a:rPr>
            <a:t>&gt; Key: Longitude and Latitude pair</a:t>
          </a:r>
        </a:p>
        <a:p>
          <a:pPr marL="0" lvl="0" indent="0" algn="l" defTabSz="800100">
            <a:lnSpc>
              <a:spcPct val="90000"/>
            </a:lnSpc>
            <a:spcBef>
              <a:spcPct val="0"/>
            </a:spcBef>
            <a:spcAft>
              <a:spcPct val="35000"/>
            </a:spcAft>
            <a:buNone/>
          </a:pPr>
          <a:endParaRPr lang="en-US" sz="1800" u="none" kern="1200" dirty="0">
            <a:solidFill>
              <a:schemeClr val="tx2"/>
            </a:solidFill>
          </a:endParaRPr>
        </a:p>
      </dsp:txBody>
      <dsp:txXfrm>
        <a:off x="117048" y="84468"/>
        <a:ext cx="5216499" cy="2715022"/>
      </dsp:txXfrm>
    </dsp:sp>
    <dsp:sp modelId="{B087C643-9E9A-47FB-87BE-B5DABF61BD88}">
      <dsp:nvSpPr>
        <dsp:cNvPr id="0" name=""/>
        <dsp:cNvSpPr/>
      </dsp:nvSpPr>
      <dsp:spPr>
        <a:xfrm>
          <a:off x="5695978" y="0"/>
          <a:ext cx="5140052" cy="288395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u="sng" kern="1200" dirty="0"/>
            <a:t>Air Quality Stations</a:t>
          </a:r>
        </a:p>
        <a:p>
          <a:pPr marL="0" lvl="0" indent="0" algn="l" defTabSz="800100">
            <a:lnSpc>
              <a:spcPct val="90000"/>
            </a:lnSpc>
            <a:spcBef>
              <a:spcPct val="0"/>
            </a:spcBef>
            <a:spcAft>
              <a:spcPct val="35000"/>
            </a:spcAft>
            <a:buNone/>
          </a:pPr>
          <a:r>
            <a:rPr lang="en-US" sz="1800" u="none" kern="1200" dirty="0"/>
            <a:t>Source: Center for Disease Control</a:t>
          </a:r>
        </a:p>
        <a:p>
          <a:pPr marL="0" lvl="0" indent="0" algn="l" defTabSz="800100">
            <a:lnSpc>
              <a:spcPct val="90000"/>
            </a:lnSpc>
            <a:spcBef>
              <a:spcPct val="0"/>
            </a:spcBef>
            <a:spcAft>
              <a:spcPct val="35000"/>
            </a:spcAft>
            <a:buFont typeface="Arial" panose="020B0604020202020204" pitchFamily="34" charset="0"/>
            <a:buNone/>
          </a:pPr>
          <a:r>
            <a:rPr lang="en-US" sz="1800" u="none" kern="1200" dirty="0"/>
            <a:t>https://mesonet.agron.iastate.edu/ASOS/</a:t>
          </a:r>
        </a:p>
        <a:p>
          <a:pPr marL="0" lvl="0" indent="0" algn="l" defTabSz="800100">
            <a:lnSpc>
              <a:spcPct val="90000"/>
            </a:lnSpc>
            <a:spcBef>
              <a:spcPct val="0"/>
            </a:spcBef>
            <a:spcAft>
              <a:spcPct val="35000"/>
            </a:spcAft>
            <a:buFont typeface="Arial" panose="020B0604020202020204" pitchFamily="34" charset="0"/>
            <a:buNone/>
          </a:pPr>
          <a:r>
            <a:rPr lang="en-US" sz="1800" u="none" kern="1200" dirty="0"/>
            <a:t>&gt; Daily </a:t>
          </a:r>
        </a:p>
        <a:p>
          <a:pPr marL="0" lvl="0" indent="0" algn="l" defTabSz="800100">
            <a:lnSpc>
              <a:spcPct val="90000"/>
            </a:lnSpc>
            <a:spcBef>
              <a:spcPct val="0"/>
            </a:spcBef>
            <a:spcAft>
              <a:spcPct val="35000"/>
            </a:spcAft>
            <a:buFont typeface="Arial" panose="020B0604020202020204" pitchFamily="34" charset="0"/>
            <a:buNone/>
          </a:pPr>
          <a:r>
            <a:rPr lang="en-US" sz="1800" u="none" kern="1200" dirty="0"/>
            <a:t>&gt; Mean PM2.5 concentration</a:t>
          </a:r>
        </a:p>
        <a:p>
          <a:pPr marL="0" lvl="0" indent="0" algn="l" defTabSz="800100">
            <a:lnSpc>
              <a:spcPct val="90000"/>
            </a:lnSpc>
            <a:spcBef>
              <a:spcPct val="0"/>
            </a:spcBef>
            <a:spcAft>
              <a:spcPct val="35000"/>
            </a:spcAft>
            <a:buFont typeface="Arial" panose="020B0604020202020204" pitchFamily="34" charset="0"/>
            <a:buNone/>
          </a:pPr>
          <a:r>
            <a:rPr lang="en-US" sz="1800" u="none" kern="1200" dirty="0">
              <a:solidFill>
                <a:schemeClr val="tx2"/>
              </a:solidFill>
            </a:rPr>
            <a:t>&gt; Key: Longitude and Latitude pair</a:t>
          </a:r>
          <a:endParaRPr lang="en-US" sz="1800" u="none" kern="1200" dirty="0"/>
        </a:p>
        <a:p>
          <a:pPr marL="0" lvl="0" indent="0" algn="l" defTabSz="800100">
            <a:lnSpc>
              <a:spcPct val="90000"/>
            </a:lnSpc>
            <a:spcBef>
              <a:spcPct val="0"/>
            </a:spcBef>
            <a:spcAft>
              <a:spcPct val="35000"/>
            </a:spcAft>
            <a:buFont typeface="Arial" panose="020B0604020202020204" pitchFamily="34" charset="0"/>
            <a:buNone/>
          </a:pPr>
          <a:endParaRPr lang="en-US" sz="1800" u="none" kern="1200" dirty="0"/>
        </a:p>
      </dsp:txBody>
      <dsp:txXfrm>
        <a:off x="5780446" y="84468"/>
        <a:ext cx="4971116" cy="2715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FB6A9-7148-43E8-BBCE-9FFF2D2F8D84}">
      <dsp:nvSpPr>
        <dsp:cNvPr id="0" name=""/>
        <dsp:cNvSpPr/>
      </dsp:nvSpPr>
      <dsp:spPr>
        <a:xfrm>
          <a:off x="0" y="10022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Label: DS_PM_pred': Mean estimated 24-hour average PM2.5 concentration in </a:t>
          </a:r>
          <a:r>
            <a:rPr lang="el-GR" sz="1700" kern="1200"/>
            <a:t>μ</a:t>
          </a:r>
          <a:r>
            <a:rPr lang="en-US" sz="1700" kern="1200"/>
            <a:t>g/m3</a:t>
          </a:r>
        </a:p>
      </dsp:txBody>
      <dsp:txXfrm>
        <a:off x="20390" y="120613"/>
        <a:ext cx="10474820" cy="376910"/>
      </dsp:txXfrm>
    </dsp:sp>
    <dsp:sp modelId="{6051CD05-A33B-4C53-8B6B-B6B294893408}">
      <dsp:nvSpPr>
        <dsp:cNvPr id="0" name=""/>
        <dsp:cNvSpPr/>
      </dsp:nvSpPr>
      <dsp:spPr>
        <a:xfrm>
          <a:off x="0" y="566873"/>
          <a:ext cx="10515600" cy="417690"/>
        </a:xfrm>
        <a:prstGeom prst="roundRect">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Features</a:t>
          </a:r>
        </a:p>
      </dsp:txBody>
      <dsp:txXfrm>
        <a:off x="20390" y="587263"/>
        <a:ext cx="10474820" cy="376910"/>
      </dsp:txXfrm>
    </dsp:sp>
    <dsp:sp modelId="{531CA917-2E42-4D2F-8243-792FCD44730C}">
      <dsp:nvSpPr>
        <dsp:cNvPr id="0" name=""/>
        <dsp:cNvSpPr/>
      </dsp:nvSpPr>
      <dsp:spPr>
        <a:xfrm>
          <a:off x="0" y="103352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'DS_PM_stdd': Standard error of the estimated PM2.5 concentration</a:t>
          </a:r>
        </a:p>
      </dsp:txBody>
      <dsp:txXfrm>
        <a:off x="20390" y="1053913"/>
        <a:ext cx="10474820" cy="376910"/>
      </dsp:txXfrm>
    </dsp:sp>
    <dsp:sp modelId="{FECD4F69-8A69-417E-97FF-8ACE0A97079F}">
      <dsp:nvSpPr>
        <dsp:cNvPr id="0" name=""/>
        <dsp:cNvSpPr/>
      </dsp:nvSpPr>
      <dsp:spPr>
        <a:xfrm>
          <a:off x="0" y="150017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'valid': timestamp of the observation </a:t>
          </a:r>
        </a:p>
      </dsp:txBody>
      <dsp:txXfrm>
        <a:off x="20390" y="1520563"/>
        <a:ext cx="10474820" cy="376910"/>
      </dsp:txXfrm>
    </dsp:sp>
    <dsp:sp modelId="{3AD66E01-CFA4-446A-9F3C-93714C024045}">
      <dsp:nvSpPr>
        <dsp:cNvPr id="0" name=""/>
        <dsp:cNvSpPr/>
      </dsp:nvSpPr>
      <dsp:spPr>
        <a:xfrm>
          <a:off x="0" y="196682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'lon','lat': longitude and latitude</a:t>
          </a:r>
        </a:p>
      </dsp:txBody>
      <dsp:txXfrm>
        <a:off x="20390" y="1987213"/>
        <a:ext cx="10474820" cy="376910"/>
      </dsp:txXfrm>
    </dsp:sp>
    <dsp:sp modelId="{628D8F81-C317-4063-8D2C-1F290779B8FC}">
      <dsp:nvSpPr>
        <dsp:cNvPr id="0" name=""/>
        <dsp:cNvSpPr/>
      </dsp:nvSpPr>
      <dsp:spPr>
        <a:xfrm>
          <a:off x="0" y="243347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'tmpf': Air Temperature in Fahrenheit</a:t>
          </a:r>
        </a:p>
      </dsp:txBody>
      <dsp:txXfrm>
        <a:off x="20390" y="2453863"/>
        <a:ext cx="10474820" cy="376910"/>
      </dsp:txXfrm>
    </dsp:sp>
    <dsp:sp modelId="{91F6C3F5-AA51-4C6B-B198-D321476DDEF9}">
      <dsp:nvSpPr>
        <dsp:cNvPr id="0" name=""/>
        <dsp:cNvSpPr/>
      </dsp:nvSpPr>
      <dsp:spPr>
        <a:xfrm>
          <a:off x="0" y="2900124"/>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'relh': Relative Humidity in</a:t>
          </a:r>
        </a:p>
      </dsp:txBody>
      <dsp:txXfrm>
        <a:off x="20390" y="2920514"/>
        <a:ext cx="10474820" cy="376910"/>
      </dsp:txXfrm>
    </dsp:sp>
    <dsp:sp modelId="{A1EB4CBD-EC47-4199-9BFB-7B6B6709FB18}">
      <dsp:nvSpPr>
        <dsp:cNvPr id="0" name=""/>
        <dsp:cNvSpPr/>
      </dsp:nvSpPr>
      <dsp:spPr>
        <a:xfrm>
          <a:off x="0" y="3366774"/>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'drct': Wind Direction in degrees from true north</a:t>
          </a:r>
        </a:p>
      </dsp:txBody>
      <dsp:txXfrm>
        <a:off x="20390" y="3387164"/>
        <a:ext cx="10474820" cy="376910"/>
      </dsp:txXfrm>
    </dsp:sp>
    <dsp:sp modelId="{B9909D4A-A776-48A9-8CD0-A8261BD72E11}">
      <dsp:nvSpPr>
        <dsp:cNvPr id="0" name=""/>
        <dsp:cNvSpPr/>
      </dsp:nvSpPr>
      <dsp:spPr>
        <a:xfrm>
          <a:off x="0" y="3833424"/>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'sped': Wind Speed in mph</a:t>
          </a:r>
        </a:p>
      </dsp:txBody>
      <dsp:txXfrm>
        <a:off x="20390" y="3853814"/>
        <a:ext cx="10474820" cy="3769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055EF-2617-4E01-A97D-DEC719B9413D}">
      <dsp:nvSpPr>
        <dsp:cNvPr id="0" name=""/>
        <dsp:cNvSpPr/>
      </dsp:nvSpPr>
      <dsp:spPr>
        <a:xfrm>
          <a:off x="788669" y="0"/>
          <a:ext cx="8938260" cy="38716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EB5A3-3351-4C83-B524-E3AB515B7AC7}">
      <dsp:nvSpPr>
        <dsp:cNvPr id="0" name=""/>
        <dsp:cNvSpPr/>
      </dsp:nvSpPr>
      <dsp:spPr>
        <a:xfrm>
          <a:off x="11296" y="1161493"/>
          <a:ext cx="3384708" cy="15486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MinMaxScaler</a:t>
          </a:r>
        </a:p>
      </dsp:txBody>
      <dsp:txXfrm>
        <a:off x="86895" y="1237092"/>
        <a:ext cx="3233510" cy="1397460"/>
      </dsp:txXfrm>
    </dsp:sp>
    <dsp:sp modelId="{0DB985F2-AE14-4408-9BFB-BAE3DC7B865A}">
      <dsp:nvSpPr>
        <dsp:cNvPr id="0" name=""/>
        <dsp:cNvSpPr/>
      </dsp:nvSpPr>
      <dsp:spPr>
        <a:xfrm>
          <a:off x="3565445" y="1161493"/>
          <a:ext cx="3384708" cy="15486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b="0" i="1" kern="1200" dirty="0" smtClean="0">
                  <a:latin typeface="Cambria Math" panose="02040503050406030204" pitchFamily="18" charset="0"/>
                </a:rPr>
                <m:t>𝛼</m:t>
              </m:r>
            </m:oMath>
          </a14:m>
          <a:r>
            <a:rPr lang="en-US" sz="3300" kern="1200" dirty="0"/>
            <a:t> = [0.001, 0.01, 0.1, 0, 1, 10]</a:t>
          </a:r>
        </a:p>
      </dsp:txBody>
      <dsp:txXfrm>
        <a:off x="3641044" y="1237092"/>
        <a:ext cx="3233510" cy="1397460"/>
      </dsp:txXfrm>
    </dsp:sp>
    <dsp:sp modelId="{19B200F2-01DF-4E77-94A4-189925791D34}">
      <dsp:nvSpPr>
        <dsp:cNvPr id="0" name=""/>
        <dsp:cNvSpPr/>
      </dsp:nvSpPr>
      <dsp:spPr>
        <a:xfrm>
          <a:off x="7119595" y="1161493"/>
          <a:ext cx="3384708" cy="15486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TimeSeriesSplit</a:t>
          </a:r>
        </a:p>
      </dsp:txBody>
      <dsp:txXfrm>
        <a:off x="7195194" y="1237092"/>
        <a:ext cx="3233510" cy="1397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1E110-97DB-4A9A-879A-4F62BD37A969}">
      <dsp:nvSpPr>
        <dsp:cNvPr id="0" name=""/>
        <dsp:cNvSpPr/>
      </dsp:nvSpPr>
      <dsp:spPr>
        <a:xfrm>
          <a:off x="714832" y="0"/>
          <a:ext cx="8101431" cy="403567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C9330D-66EB-4B57-825F-15DCE5F29C13}">
      <dsp:nvSpPr>
        <dsp:cNvPr id="0" name=""/>
        <dsp:cNvSpPr/>
      </dsp:nvSpPr>
      <dsp:spPr>
        <a:xfrm>
          <a:off x="1345429" y="1210703"/>
          <a:ext cx="3276314" cy="16142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50 node LSTM layer</a:t>
          </a:r>
        </a:p>
      </dsp:txBody>
      <dsp:txXfrm>
        <a:off x="1424231" y="1289505"/>
        <a:ext cx="3118710" cy="1456667"/>
      </dsp:txXfrm>
    </dsp:sp>
    <dsp:sp modelId="{B13413B8-7E2E-4BB1-9F3A-1AA386B5AE5B}">
      <dsp:nvSpPr>
        <dsp:cNvPr id="0" name=""/>
        <dsp:cNvSpPr/>
      </dsp:nvSpPr>
      <dsp:spPr>
        <a:xfrm>
          <a:off x="4909352" y="1210703"/>
          <a:ext cx="3276314" cy="16142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Dense output layer</a:t>
          </a:r>
        </a:p>
      </dsp:txBody>
      <dsp:txXfrm>
        <a:off x="4988154" y="1289505"/>
        <a:ext cx="3118710" cy="14566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CA46D-94CD-40ED-9DC8-7CEE14D206D7}">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E45A9-C73C-4D42-A5CF-7616DBFAC9DD}">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468D7-6563-4776-AD99-8F79BD13704A}">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Although the relationship between the features and the label are non-linear, more can be done to predict for non-outliers. </a:t>
          </a:r>
        </a:p>
      </dsp:txBody>
      <dsp:txXfrm>
        <a:off x="1357965" y="2319"/>
        <a:ext cx="4887299" cy="1175727"/>
      </dsp:txXfrm>
    </dsp:sp>
    <dsp:sp modelId="{45280003-3023-4EC3-8055-AEE90B31BB10}">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752216-492B-48C4-BC50-6526480B0933}">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73A0F2-7E9C-4327-B099-0A525771E975}">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Further steps like adding more layers to the LSTM, more parameters to the regression models, and other preprocessing methods can be applied. The ideal would be to get the RSME down to at most 0.5. </a:t>
          </a:r>
        </a:p>
      </dsp:txBody>
      <dsp:txXfrm>
        <a:off x="1357965" y="1471979"/>
        <a:ext cx="4887299" cy="1175727"/>
      </dsp:txXfrm>
    </dsp:sp>
    <dsp:sp modelId="{DB35760D-76DD-411E-8210-454926BCBF4A}">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5B20E-075A-48D6-9611-40510365295B}">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33D3F4-F1CD-4747-8487-7213579BD95B}">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A larger scope can also be implemented, such as adding data from the rest of California. To really test the model's predictive power, we can look at data from other states as originally intended.</a:t>
          </a:r>
        </a:p>
      </dsp:txBody>
      <dsp:txXfrm>
        <a:off x="1357965" y="2941639"/>
        <a:ext cx="4887299" cy="1175727"/>
      </dsp:txXfrm>
    </dsp:sp>
    <dsp:sp modelId="{A954CABA-BC09-4BA8-8090-E5ECC71C6F0E}">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1445B-2796-4D1B-B6DF-4F9080B4C2A0}">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E89EB-C8DE-4C2C-B057-764316A8F438}">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Part of doing this project was learning how to use AWS to do some of the computing. More can be done in the optimizing of this code as well as learning more about AWS</a:t>
          </a:r>
        </a:p>
      </dsp:txBody>
      <dsp:txXfrm>
        <a:off x="1357965" y="4411299"/>
        <a:ext cx="4887299" cy="11757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1CACB-C1BF-47CD-A803-AD98514CAB5D}"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C435E-4484-4C71-A7F3-75B177575741}" type="slidenum">
              <a:rPr lang="en-US" smtClean="0"/>
              <a:t>‹#›</a:t>
            </a:fld>
            <a:endParaRPr lang="en-US"/>
          </a:p>
        </p:txBody>
      </p:sp>
    </p:spTree>
    <p:extLst>
      <p:ext uri="{BB962C8B-B14F-4D97-AF65-F5344CB8AC3E}">
        <p14:creationId xmlns:p14="http://schemas.microsoft.com/office/powerpoint/2010/main" val="357628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a:t>
            </a:r>
            <a:r>
              <a:rPr lang="en-US" dirty="0"/>
              <a:t>for coming to my talk on presenting my Springboard capstone project: predicting air quality due to wildfire smoke.</a:t>
            </a:r>
          </a:p>
        </p:txBody>
      </p:sp>
      <p:sp>
        <p:nvSpPr>
          <p:cNvPr id="4" name="Slide Number Placeholder 3"/>
          <p:cNvSpPr>
            <a:spLocks noGrp="1"/>
          </p:cNvSpPr>
          <p:nvPr>
            <p:ph type="sldNum" sz="quarter" idx="5"/>
          </p:nvPr>
        </p:nvSpPr>
        <p:spPr/>
        <p:txBody>
          <a:bodyPr/>
          <a:lstStyle/>
          <a:p>
            <a:fld id="{564C435E-4484-4C71-A7F3-75B177575741}" type="slidenum">
              <a:rPr lang="en-US" smtClean="0"/>
              <a:t>1</a:t>
            </a:fld>
            <a:endParaRPr lang="en-US"/>
          </a:p>
        </p:txBody>
      </p:sp>
    </p:spTree>
    <p:extLst>
      <p:ext uri="{BB962C8B-B14F-4D97-AF65-F5344CB8AC3E}">
        <p14:creationId xmlns:p14="http://schemas.microsoft.com/office/powerpoint/2010/main" val="196154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Although the relationship between the features and the label are non-linear, more can be done to predict for non-outliers.  For instance, the spike in PM 2.5 previous can be taken out and more time series analysis can be applied to find more seasonality in air quality</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64C435E-4484-4C71-A7F3-75B177575741}" type="slidenum">
              <a:rPr lang="en-US" smtClean="0"/>
              <a:t>15</a:t>
            </a:fld>
            <a:endParaRPr lang="en-US"/>
          </a:p>
        </p:txBody>
      </p:sp>
    </p:spTree>
    <p:extLst>
      <p:ext uri="{BB962C8B-B14F-4D97-AF65-F5344CB8AC3E}">
        <p14:creationId xmlns:p14="http://schemas.microsoft.com/office/powerpoint/2010/main" val="310742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C435E-4484-4C71-A7F3-75B177575741}" type="slidenum">
              <a:rPr lang="en-US" smtClean="0"/>
              <a:t>2</a:t>
            </a:fld>
            <a:endParaRPr lang="en-US"/>
          </a:p>
        </p:txBody>
      </p:sp>
    </p:spTree>
    <p:extLst>
      <p:ext uri="{BB962C8B-B14F-4D97-AF65-F5344CB8AC3E}">
        <p14:creationId xmlns:p14="http://schemas.microsoft.com/office/powerpoint/2010/main" val="335272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datasets we will be looking at come from ASOS and the CDC. The main </a:t>
            </a:r>
            <a:r>
              <a:rPr lang="en-US" dirty="0" err="1"/>
              <a:t>dataframe</a:t>
            </a:r>
            <a:r>
              <a:rPr lang="en-US" dirty="0"/>
              <a:t> used for modeling combines hourly temp, humidity, wind direction, wind speed with daily mean pm2.5 concentration along the keys of longitude and latitude pairs. First, I did some cleaning of null data in ASOS as a small percentage of data was missing. Then I zipped the pair of long and </a:t>
            </a:r>
            <a:r>
              <a:rPr lang="en-US" dirty="0" err="1"/>
              <a:t>lat</a:t>
            </a:r>
            <a:r>
              <a:rPr lang="en-US" dirty="0"/>
              <a:t> and used the python library </a:t>
            </a:r>
            <a:r>
              <a:rPr lang="en-US" dirty="0" err="1"/>
              <a:t>GeoPandas</a:t>
            </a:r>
            <a:r>
              <a:rPr lang="en-US" dirty="0"/>
              <a:t> to find the closest matching air quality station to each weather station for the day.</a:t>
            </a:r>
          </a:p>
        </p:txBody>
      </p:sp>
      <p:sp>
        <p:nvSpPr>
          <p:cNvPr id="4" name="Slide Number Placeholder 3"/>
          <p:cNvSpPr>
            <a:spLocks noGrp="1"/>
          </p:cNvSpPr>
          <p:nvPr>
            <p:ph type="sldNum" sz="quarter" idx="5"/>
          </p:nvPr>
        </p:nvSpPr>
        <p:spPr/>
        <p:txBody>
          <a:bodyPr/>
          <a:lstStyle/>
          <a:p>
            <a:fld id="{564C435E-4484-4C71-A7F3-75B177575741}" type="slidenum">
              <a:rPr lang="en-US" smtClean="0"/>
              <a:t>4</a:t>
            </a:fld>
            <a:endParaRPr lang="en-US"/>
          </a:p>
        </p:txBody>
      </p:sp>
    </p:spTree>
    <p:extLst>
      <p:ext uri="{BB962C8B-B14F-4D97-AF65-F5344CB8AC3E}">
        <p14:creationId xmlns:p14="http://schemas.microsoft.com/office/powerpoint/2010/main" val="133994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are the 8 features and the target variable of PM2.5.</a:t>
            </a:r>
          </a:p>
        </p:txBody>
      </p:sp>
      <p:sp>
        <p:nvSpPr>
          <p:cNvPr id="4" name="Slide Number Placeholder 3"/>
          <p:cNvSpPr>
            <a:spLocks noGrp="1"/>
          </p:cNvSpPr>
          <p:nvPr>
            <p:ph type="sldNum" sz="quarter" idx="5"/>
          </p:nvPr>
        </p:nvSpPr>
        <p:spPr/>
        <p:txBody>
          <a:bodyPr/>
          <a:lstStyle/>
          <a:p>
            <a:fld id="{564C435E-4484-4C71-A7F3-75B177575741}" type="slidenum">
              <a:rPr lang="en-US" smtClean="0"/>
              <a:t>5</a:t>
            </a:fld>
            <a:endParaRPr lang="en-US"/>
          </a:p>
        </p:txBody>
      </p:sp>
    </p:spTree>
    <p:extLst>
      <p:ext uri="{BB962C8B-B14F-4D97-AF65-F5344CB8AC3E}">
        <p14:creationId xmlns:p14="http://schemas.microsoft.com/office/powerpoint/2010/main" val="3699472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2"/>
                </a:solidFill>
              </a:rPr>
              <a:t>There is higher anticorrelation with wind speed 'sped' and wind direction '</a:t>
            </a:r>
            <a:r>
              <a:rPr lang="en-US" sz="1200" dirty="0" err="1">
                <a:solidFill>
                  <a:schemeClr val="accent2"/>
                </a:solidFill>
              </a:rPr>
              <a:t>drct</a:t>
            </a:r>
            <a:r>
              <a:rPr lang="en-US" sz="1200" dirty="0">
                <a:solidFill>
                  <a:schemeClr val="accent2"/>
                </a:solidFill>
              </a:rPr>
              <a:t>' than the time of the year in the timestamp 'valid' and relative humidity '</a:t>
            </a:r>
            <a:r>
              <a:rPr lang="en-US" sz="1200" dirty="0" err="1">
                <a:solidFill>
                  <a:schemeClr val="accent2"/>
                </a:solidFill>
              </a:rPr>
              <a:t>relh</a:t>
            </a:r>
            <a:r>
              <a:rPr lang="en-US" sz="1200" dirty="0">
                <a:solidFill>
                  <a:schemeClr val="accent2"/>
                </a:solidFill>
              </a:rPr>
              <a:t>'. This makes sense as we are not concerned with air quality in general, but the type of particle that is most associated with wildfires which can be blown in. Temperature '</a:t>
            </a:r>
            <a:r>
              <a:rPr lang="en-US" sz="1200" dirty="0" err="1">
                <a:solidFill>
                  <a:schemeClr val="accent2"/>
                </a:solidFill>
              </a:rPr>
              <a:t>tmpf</a:t>
            </a:r>
            <a:r>
              <a:rPr lang="en-US" sz="1200" dirty="0">
                <a:solidFill>
                  <a:schemeClr val="accent2"/>
                </a:solidFill>
              </a:rPr>
              <a:t>' does not vary in extremes in the Bay Area where San </a:t>
            </a:r>
            <a:r>
              <a:rPr lang="en-US" sz="1200" dirty="0" err="1">
                <a:solidFill>
                  <a:schemeClr val="accent2"/>
                </a:solidFill>
              </a:rPr>
              <a:t>Francsico</a:t>
            </a:r>
            <a:r>
              <a:rPr lang="en-US" sz="1200" dirty="0">
                <a:solidFill>
                  <a:schemeClr val="accent2"/>
                </a:solidFill>
              </a:rPr>
              <a:t> is, so it makes sense that Summer (measured in 'valid') more than temperature impacts wildfires from further out in California.</a:t>
            </a:r>
          </a:p>
          <a:p>
            <a:endParaRPr lang="en-US" sz="1200" dirty="0">
              <a:solidFill>
                <a:schemeClr val="accent2"/>
              </a:solidFill>
            </a:endParaRPr>
          </a:p>
          <a:p>
            <a:r>
              <a:rPr lang="en-US" sz="1200" dirty="0">
                <a:solidFill>
                  <a:schemeClr val="accent2"/>
                </a:solidFill>
              </a:rPr>
              <a:t>• Latitude is more correlated than longitude by a (very) small order of magnitude. Some visual analysis of isolated of stations displayed "</a:t>
            </a:r>
            <a:r>
              <a:rPr lang="en-US" sz="1200" dirty="0" err="1">
                <a:solidFill>
                  <a:schemeClr val="accent2"/>
                </a:solidFill>
              </a:rPr>
              <a:t>DS_PM_pred</a:t>
            </a:r>
            <a:r>
              <a:rPr lang="en-US" sz="1200" dirty="0">
                <a:solidFill>
                  <a:schemeClr val="accent2"/>
                </a:solidFill>
              </a:rPr>
              <a:t>" as generally similar throughout all of the stations around San </a:t>
            </a:r>
            <a:r>
              <a:rPr lang="en-US" sz="1200" dirty="0" err="1">
                <a:solidFill>
                  <a:schemeClr val="accent2"/>
                </a:solidFill>
              </a:rPr>
              <a:t>Francsico</a:t>
            </a:r>
            <a:r>
              <a:rPr lang="en-US" sz="1200" dirty="0">
                <a:solidFill>
                  <a:schemeClr val="accent2"/>
                </a:solidFill>
              </a:rPr>
              <a:t>. However, latitude may place the station either in a geographical valley or closer to a wildfire. </a:t>
            </a:r>
            <a:r>
              <a:rPr lang="en-US" sz="1800" dirty="0">
                <a:effectLst/>
                <a:latin typeface="Aptos" panose="020B0004020202020204" pitchFamily="34" charset="0"/>
                <a:ea typeface="Aptos" panose="020B0004020202020204" pitchFamily="34" charset="0"/>
                <a:cs typeface="Times New Roman" panose="02020603050405020304" pitchFamily="18" charset="0"/>
              </a:rPr>
              <a:t>Given the mountains to the East, longitude may play less of a role as the air flow is blocked in those directions.</a:t>
            </a:r>
            <a:endParaRPr lang="en-US" dirty="0"/>
          </a:p>
        </p:txBody>
      </p:sp>
      <p:sp>
        <p:nvSpPr>
          <p:cNvPr id="4" name="Slide Number Placeholder 3"/>
          <p:cNvSpPr>
            <a:spLocks noGrp="1"/>
          </p:cNvSpPr>
          <p:nvPr>
            <p:ph type="sldNum" sz="quarter" idx="5"/>
          </p:nvPr>
        </p:nvSpPr>
        <p:spPr/>
        <p:txBody>
          <a:bodyPr/>
          <a:lstStyle/>
          <a:p>
            <a:fld id="{564C435E-4484-4C71-A7F3-75B177575741}" type="slidenum">
              <a:rPr lang="en-US" smtClean="0"/>
              <a:t>6</a:t>
            </a:fld>
            <a:endParaRPr lang="en-US"/>
          </a:p>
        </p:txBody>
      </p:sp>
    </p:spTree>
    <p:extLst>
      <p:ext uri="{BB962C8B-B14F-4D97-AF65-F5344CB8AC3E}">
        <p14:creationId xmlns:p14="http://schemas.microsoft.com/office/powerpoint/2010/main" val="161557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color represents a different cross validation time split. The historical explanation of the spike was the Camp Fire, which happened 160 miles away from SF and was the deadliest in California history.</a:t>
            </a:r>
          </a:p>
        </p:txBody>
      </p:sp>
      <p:sp>
        <p:nvSpPr>
          <p:cNvPr id="4" name="Slide Number Placeholder 3"/>
          <p:cNvSpPr>
            <a:spLocks noGrp="1"/>
          </p:cNvSpPr>
          <p:nvPr>
            <p:ph type="sldNum" sz="quarter" idx="5"/>
          </p:nvPr>
        </p:nvSpPr>
        <p:spPr/>
        <p:txBody>
          <a:bodyPr/>
          <a:lstStyle/>
          <a:p>
            <a:fld id="{564C435E-4484-4C71-A7F3-75B177575741}" type="slidenum">
              <a:rPr lang="en-US" smtClean="0"/>
              <a:t>7</a:t>
            </a:fld>
            <a:endParaRPr lang="en-US"/>
          </a:p>
        </p:txBody>
      </p:sp>
    </p:spTree>
    <p:extLst>
      <p:ext uri="{BB962C8B-B14F-4D97-AF65-F5344CB8AC3E}">
        <p14:creationId xmlns:p14="http://schemas.microsoft.com/office/powerpoint/2010/main" val="3331616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tabLst>
                <a:tab pos="399097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DS_PM_pred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 expect for the most part to be right skewed because of wildfire, while the majority of the data reflects safe air quality levels. </a:t>
            </a:r>
          </a:p>
          <a:p>
            <a:pPr marL="342900" marR="0" lvl="0" indent="-342900">
              <a:lnSpc>
                <a:spcPct val="107000"/>
              </a:lnSpc>
              <a:spcBef>
                <a:spcPts val="0"/>
              </a:spcBef>
              <a:spcAft>
                <a:spcPts val="0"/>
              </a:spcAft>
              <a:buFont typeface="Symbol" panose="05050102010706020507" pitchFamily="18" charset="2"/>
              <a:buChar char=""/>
              <a:tabLst>
                <a:tab pos="399097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tmpf</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is almost normal and may just need scaling. </a:t>
            </a:r>
          </a:p>
          <a:p>
            <a:pPr marL="342900" marR="0" lvl="0" indent="-342900">
              <a:lnSpc>
                <a:spcPct val="107000"/>
              </a:lnSpc>
              <a:spcBef>
                <a:spcPts val="0"/>
              </a:spcBef>
              <a:spcAft>
                <a:spcPts val="0"/>
              </a:spcAft>
              <a:buFont typeface="Symbol" panose="05050102010706020507" pitchFamily="18" charset="2"/>
              <a:buChar char=""/>
              <a:tabLst>
                <a:tab pos="399097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relh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There is a slight left skew. </a:t>
            </a:r>
          </a:p>
          <a:p>
            <a:pPr marL="342900" marR="0" lvl="0" indent="-342900">
              <a:lnSpc>
                <a:spcPct val="107000"/>
              </a:lnSpc>
              <a:spcBef>
                <a:spcPts val="0"/>
              </a:spcBef>
              <a:spcAft>
                <a:spcPts val="0"/>
              </a:spcAft>
              <a:buFont typeface="Symbol" panose="05050102010706020507" pitchFamily="18" charset="2"/>
              <a:buChar char=""/>
              <a:tabLst>
                <a:tab pos="399097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drct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wind direction may be default 0 when there is no wind speed. Otherwise, as a coastal city, the wind direction remains one way most of the time. </a:t>
            </a:r>
          </a:p>
          <a:p>
            <a:pPr marL="342900" marR="0" lvl="0" indent="-342900">
              <a:lnSpc>
                <a:spcPct val="107000"/>
              </a:lnSpc>
              <a:spcBef>
                <a:spcPts val="0"/>
              </a:spcBef>
              <a:spcAft>
                <a:spcPts val="800"/>
              </a:spcAft>
              <a:buFont typeface="Symbol" panose="05050102010706020507" pitchFamily="18" charset="2"/>
              <a:buChar char=""/>
              <a:tabLst>
                <a:tab pos="399097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'sped': There is a slight right skew.</a:t>
            </a:r>
          </a:p>
          <a:p>
            <a:endParaRPr lang="en-US" dirty="0"/>
          </a:p>
          <a:p>
            <a:r>
              <a:rPr lang="en-US" dirty="0"/>
              <a:t>I eventually settled on </a:t>
            </a:r>
            <a:r>
              <a:rPr lang="en-US" dirty="0" err="1"/>
              <a:t>MinMaxScaler</a:t>
            </a:r>
            <a:r>
              <a:rPr lang="en-US" dirty="0"/>
              <a:t> as that seems most useful for the LSTM model. </a:t>
            </a:r>
            <a:r>
              <a:rPr lang="en-US" dirty="0" err="1"/>
              <a:t>StandardScaler</a:t>
            </a:r>
            <a:r>
              <a:rPr lang="en-US" dirty="0"/>
              <a:t> and </a:t>
            </a:r>
            <a:r>
              <a:rPr lang="en-US" dirty="0" err="1"/>
              <a:t>RobustScaler</a:t>
            </a:r>
            <a:r>
              <a:rPr lang="en-US" dirty="0"/>
              <a:t> had little to no effect a test on an OLS model.</a:t>
            </a:r>
          </a:p>
        </p:txBody>
      </p:sp>
      <p:sp>
        <p:nvSpPr>
          <p:cNvPr id="4" name="Slide Number Placeholder 3"/>
          <p:cNvSpPr>
            <a:spLocks noGrp="1"/>
          </p:cNvSpPr>
          <p:nvPr>
            <p:ph type="sldNum" sz="quarter" idx="5"/>
          </p:nvPr>
        </p:nvSpPr>
        <p:spPr/>
        <p:txBody>
          <a:bodyPr/>
          <a:lstStyle/>
          <a:p>
            <a:fld id="{564C435E-4484-4C71-A7F3-75B177575741}" type="slidenum">
              <a:rPr lang="en-US" smtClean="0"/>
              <a:t>8</a:t>
            </a:fld>
            <a:endParaRPr lang="en-US"/>
          </a:p>
        </p:txBody>
      </p:sp>
    </p:spTree>
    <p:extLst>
      <p:ext uri="{BB962C8B-B14F-4D97-AF65-F5344CB8AC3E}">
        <p14:creationId xmlns:p14="http://schemas.microsoft.com/office/powerpoint/2010/main" val="391022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MAE is mean absolute error.</a:t>
            </a:r>
          </a:p>
          <a:p>
            <a:endParaRPr lang="en-US" dirty="0"/>
          </a:p>
          <a:p>
            <a:r>
              <a:rPr lang="en-US" dirty="0"/>
              <a:t>Although the training loss showed a steady decline, the testing loss stayed consistent. Adding different layers to make a deeper network is one way of making the loss match between the training and testing sets. An experiment was tried with a more complicated LSTM consisting of a convolution layer and drop out layers, but the training loss became worse while holding the testing loss at similar levels. This points to the lack of deeper features that the model can learn from and a preference for the initial simpler model.</a:t>
            </a:r>
          </a:p>
        </p:txBody>
      </p:sp>
      <p:sp>
        <p:nvSpPr>
          <p:cNvPr id="4" name="Slide Number Placeholder 3"/>
          <p:cNvSpPr>
            <a:spLocks noGrp="1"/>
          </p:cNvSpPr>
          <p:nvPr>
            <p:ph type="sldNum" sz="quarter" idx="5"/>
          </p:nvPr>
        </p:nvSpPr>
        <p:spPr/>
        <p:txBody>
          <a:bodyPr/>
          <a:lstStyle/>
          <a:p>
            <a:fld id="{564C435E-4484-4C71-A7F3-75B177575741}" type="slidenum">
              <a:rPr lang="en-US" smtClean="0"/>
              <a:t>12</a:t>
            </a:fld>
            <a:endParaRPr lang="en-US"/>
          </a:p>
        </p:txBody>
      </p:sp>
    </p:spTree>
    <p:extLst>
      <p:ext uri="{BB962C8B-B14F-4D97-AF65-F5344CB8AC3E}">
        <p14:creationId xmlns:p14="http://schemas.microsoft.com/office/powerpoint/2010/main" val="96876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RMSE is the root mean squared error. Recall we want this metric to be as small as possible. There is no upper bound for this metric.</a:t>
            </a:r>
          </a:p>
        </p:txBody>
      </p:sp>
      <p:sp>
        <p:nvSpPr>
          <p:cNvPr id="4" name="Slide Number Placeholder 3"/>
          <p:cNvSpPr>
            <a:spLocks noGrp="1"/>
          </p:cNvSpPr>
          <p:nvPr>
            <p:ph type="sldNum" sz="quarter" idx="5"/>
          </p:nvPr>
        </p:nvSpPr>
        <p:spPr/>
        <p:txBody>
          <a:bodyPr/>
          <a:lstStyle/>
          <a:p>
            <a:fld id="{564C435E-4484-4C71-A7F3-75B177575741}" type="slidenum">
              <a:rPr lang="en-US" smtClean="0"/>
              <a:t>13</a:t>
            </a:fld>
            <a:endParaRPr lang="en-US"/>
          </a:p>
        </p:txBody>
      </p:sp>
    </p:spTree>
    <p:extLst>
      <p:ext uri="{BB962C8B-B14F-4D97-AF65-F5344CB8AC3E}">
        <p14:creationId xmlns:p14="http://schemas.microsoft.com/office/powerpoint/2010/main" val="661204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59E9A3-7164-43F0-B4EE-63C8ED1F9E6B}"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50232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9E9A3-7164-43F0-B4EE-63C8ED1F9E6B}"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70474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9E9A3-7164-43F0-B4EE-63C8ED1F9E6B}"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402181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9E9A3-7164-43F0-B4EE-63C8ED1F9E6B}"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27954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9E9A3-7164-43F0-B4EE-63C8ED1F9E6B}"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60067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9E9A3-7164-43F0-B4EE-63C8ED1F9E6B}"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81169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9E9A3-7164-43F0-B4EE-63C8ED1F9E6B}"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37699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9E9A3-7164-43F0-B4EE-63C8ED1F9E6B}"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0542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9E9A3-7164-43F0-B4EE-63C8ED1F9E6B}"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366388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9E9A3-7164-43F0-B4EE-63C8ED1F9E6B}"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5901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9E9A3-7164-43F0-B4EE-63C8ED1F9E6B}"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317186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859E9A3-7164-43F0-B4EE-63C8ED1F9E6B}" type="datetimeFigureOut">
              <a:rPr lang="en-US" smtClean="0"/>
              <a:t>5/7/2024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8C91D027-E7DD-409E-AE0C-28949C436CD8}" type="slidenum">
              <a:rPr lang="en-US" smtClean="0"/>
              <a:t>‹#›</a:t>
            </a:fld>
            <a:endParaRPr lang="en-US"/>
          </a:p>
        </p:txBody>
      </p:sp>
    </p:spTree>
    <p:extLst>
      <p:ext uri="{BB962C8B-B14F-4D97-AF65-F5344CB8AC3E}">
        <p14:creationId xmlns:p14="http://schemas.microsoft.com/office/powerpoint/2010/main" val="29315244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health-topics/wildfires#tab=tab_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2B6B-C6BA-5CB7-9320-FC64BE6CAA03}"/>
              </a:ext>
            </a:extLst>
          </p:cNvPr>
          <p:cNvSpPr>
            <a:spLocks noGrp="1"/>
          </p:cNvSpPr>
          <p:nvPr>
            <p:ph type="ctrTitle"/>
          </p:nvPr>
        </p:nvSpPr>
        <p:spPr>
          <a:xfrm>
            <a:off x="6590662" y="4267832"/>
            <a:ext cx="4805996" cy="1297115"/>
          </a:xfrm>
        </p:spPr>
        <p:txBody>
          <a:bodyPr anchor="t">
            <a:normAutofit/>
          </a:bodyPr>
          <a:lstStyle/>
          <a:p>
            <a:pPr algn="l"/>
            <a:r>
              <a:rPr lang="en-US" sz="4000" dirty="0">
                <a:solidFill>
                  <a:schemeClr val="accent2"/>
                </a:solidFill>
              </a:rPr>
              <a:t>Predicting air quality due to wildfire smoke</a:t>
            </a:r>
          </a:p>
        </p:txBody>
      </p:sp>
      <p:sp>
        <p:nvSpPr>
          <p:cNvPr id="3" name="Subtitle 2">
            <a:extLst>
              <a:ext uri="{FF2B5EF4-FFF2-40B4-BE49-F238E27FC236}">
                <a16:creationId xmlns:a16="http://schemas.microsoft.com/office/drawing/2014/main" id="{F4E0100E-04F3-9856-9F06-4B30ED693827}"/>
              </a:ext>
            </a:extLst>
          </p:cNvPr>
          <p:cNvSpPr>
            <a:spLocks noGrp="1"/>
          </p:cNvSpPr>
          <p:nvPr>
            <p:ph type="subTitle" idx="1"/>
          </p:nvPr>
        </p:nvSpPr>
        <p:spPr>
          <a:xfrm>
            <a:off x="6590966" y="3428999"/>
            <a:ext cx="4805691" cy="838831"/>
          </a:xfrm>
        </p:spPr>
        <p:txBody>
          <a:bodyPr anchor="b">
            <a:normAutofit/>
          </a:bodyPr>
          <a:lstStyle/>
          <a:p>
            <a:pPr algn="l"/>
            <a:r>
              <a:rPr lang="en-US" sz="2000" dirty="0">
                <a:solidFill>
                  <a:schemeClr val="accent2"/>
                </a:solidFill>
              </a:rPr>
              <a:t>John Wu</a:t>
            </a:r>
          </a:p>
        </p:txBody>
      </p:sp>
      <p:pic>
        <p:nvPicPr>
          <p:cNvPr id="7" name="Graphic 6" descr="Fire">
            <a:extLst>
              <a:ext uri="{FF2B5EF4-FFF2-40B4-BE49-F238E27FC236}">
                <a16:creationId xmlns:a16="http://schemas.microsoft.com/office/drawing/2014/main" id="{599D1B07-FC3F-C044-D1A3-358BC187F8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5074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E2DE-4D14-FD07-89A3-1B3D3EF1DC2E}"/>
              </a:ext>
            </a:extLst>
          </p:cNvPr>
          <p:cNvSpPr>
            <a:spLocks noGrp="1"/>
          </p:cNvSpPr>
          <p:nvPr>
            <p:ph type="title"/>
          </p:nvPr>
        </p:nvSpPr>
        <p:spPr/>
        <p:txBody>
          <a:bodyPr/>
          <a:lstStyle/>
          <a:p>
            <a:r>
              <a:rPr lang="en-US" dirty="0">
                <a:solidFill>
                  <a:schemeClr val="accent2"/>
                </a:solidFill>
              </a:rPr>
              <a:t>Regression Models</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ED574896-1A50-21E7-4749-A57B2C52CA4E}"/>
                  </a:ext>
                </a:extLst>
              </p:cNvPr>
              <p:cNvGraphicFramePr>
                <a:graphicFrameLocks noGrp="1"/>
              </p:cNvGraphicFramePr>
              <p:nvPr>
                <p:ph idx="1"/>
                <p:extLst>
                  <p:ext uri="{D42A27DB-BD31-4B8C-83A1-F6EECF244321}">
                    <p14:modId xmlns:p14="http://schemas.microsoft.com/office/powerpoint/2010/main" val="2944687239"/>
                  </p:ext>
                </p:extLst>
              </p:nvPr>
            </p:nvGraphicFramePr>
            <p:xfrm>
              <a:off x="838200" y="2305317"/>
              <a:ext cx="10515600" cy="3871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a:extLst>
                  <a:ext uri="{FF2B5EF4-FFF2-40B4-BE49-F238E27FC236}">
                    <a16:creationId xmlns:a16="http://schemas.microsoft.com/office/drawing/2014/main" id="{ED574896-1A50-21E7-4749-A57B2C52CA4E}"/>
                  </a:ext>
                </a:extLst>
              </p:cNvPr>
              <p:cNvGraphicFramePr>
                <a:graphicFrameLocks noGrp="1"/>
              </p:cNvGraphicFramePr>
              <p:nvPr>
                <p:ph idx="1"/>
                <p:extLst>
                  <p:ext uri="{D42A27DB-BD31-4B8C-83A1-F6EECF244321}">
                    <p14:modId xmlns:p14="http://schemas.microsoft.com/office/powerpoint/2010/main" val="2944687239"/>
                  </p:ext>
                </p:extLst>
              </p:nvPr>
            </p:nvGraphicFramePr>
            <p:xfrm>
              <a:off x="838200" y="2305317"/>
              <a:ext cx="10515600" cy="38716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extBox 4">
            <a:extLst>
              <a:ext uri="{FF2B5EF4-FFF2-40B4-BE49-F238E27FC236}">
                <a16:creationId xmlns:a16="http://schemas.microsoft.com/office/drawing/2014/main" id="{3CD36F97-B138-BE95-CCB7-8729FD922BBC}"/>
              </a:ext>
            </a:extLst>
          </p:cNvPr>
          <p:cNvSpPr txBox="1"/>
          <p:nvPr/>
        </p:nvSpPr>
        <p:spPr>
          <a:xfrm>
            <a:off x="838200" y="1566653"/>
            <a:ext cx="10515600" cy="369332"/>
          </a:xfrm>
          <a:prstGeom prst="rect">
            <a:avLst/>
          </a:prstGeom>
          <a:noFill/>
        </p:spPr>
        <p:txBody>
          <a:bodyPr wrap="square" rtlCol="0">
            <a:spAutoFit/>
          </a:bodyPr>
          <a:lstStyle/>
          <a:p>
            <a:r>
              <a:rPr lang="en-US" dirty="0">
                <a:solidFill>
                  <a:schemeClr val="accent2"/>
                </a:solidFill>
              </a:rPr>
              <a:t>Each regression model (linear, ridge, lasso) implemented a similar pipeline</a:t>
            </a:r>
          </a:p>
        </p:txBody>
      </p:sp>
    </p:spTree>
    <p:extLst>
      <p:ext uri="{BB962C8B-B14F-4D97-AF65-F5344CB8AC3E}">
        <p14:creationId xmlns:p14="http://schemas.microsoft.com/office/powerpoint/2010/main" val="83280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354A-9B97-AEBB-676F-B15F78625C19}"/>
              </a:ext>
            </a:extLst>
          </p:cNvPr>
          <p:cNvSpPr>
            <a:spLocks noGrp="1"/>
          </p:cNvSpPr>
          <p:nvPr>
            <p:ph type="title"/>
          </p:nvPr>
        </p:nvSpPr>
        <p:spPr>
          <a:xfrm>
            <a:off x="510540" y="288122"/>
            <a:ext cx="10515600" cy="1325563"/>
          </a:xfrm>
        </p:spPr>
        <p:txBody>
          <a:bodyPr/>
          <a:lstStyle/>
          <a:p>
            <a:r>
              <a:rPr lang="en-US" dirty="0">
                <a:solidFill>
                  <a:schemeClr val="accent2"/>
                </a:solidFill>
              </a:rPr>
              <a:t>LSTM Model</a:t>
            </a:r>
          </a:p>
        </p:txBody>
      </p:sp>
      <p:graphicFrame>
        <p:nvGraphicFramePr>
          <p:cNvPr id="4" name="Content Placeholder 3">
            <a:extLst>
              <a:ext uri="{FF2B5EF4-FFF2-40B4-BE49-F238E27FC236}">
                <a16:creationId xmlns:a16="http://schemas.microsoft.com/office/drawing/2014/main" id="{50493549-8796-98CF-E37E-146CB5443406}"/>
              </a:ext>
            </a:extLst>
          </p:cNvPr>
          <p:cNvGraphicFramePr>
            <a:graphicFrameLocks noGrp="1"/>
          </p:cNvGraphicFramePr>
          <p:nvPr>
            <p:ph idx="1"/>
            <p:extLst>
              <p:ext uri="{D42A27DB-BD31-4B8C-83A1-F6EECF244321}">
                <p14:modId xmlns:p14="http://schemas.microsoft.com/office/powerpoint/2010/main" val="3065043303"/>
              </p:ext>
            </p:extLst>
          </p:nvPr>
        </p:nvGraphicFramePr>
        <p:xfrm>
          <a:off x="1330452" y="2810002"/>
          <a:ext cx="9531096" cy="4035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Curved Down 5">
            <a:extLst>
              <a:ext uri="{FF2B5EF4-FFF2-40B4-BE49-F238E27FC236}">
                <a16:creationId xmlns:a16="http://schemas.microsoft.com/office/drawing/2014/main" id="{352AF97A-9D14-8AA2-B393-BB8D6D16984F}"/>
              </a:ext>
            </a:extLst>
          </p:cNvPr>
          <p:cNvSpPr/>
          <p:nvPr/>
        </p:nvSpPr>
        <p:spPr>
          <a:xfrm flipH="1">
            <a:off x="345948" y="2112263"/>
            <a:ext cx="11193780" cy="2880361"/>
          </a:xfrm>
          <a:prstGeom prst="curvedDownArrow">
            <a:avLst>
              <a:gd name="adj1" fmla="val 8036"/>
              <a:gd name="adj2" fmla="val 19909"/>
              <a:gd name="adj3" fmla="val 229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727598F8-6432-B38E-AE20-658FA24C34A2}"/>
              </a:ext>
            </a:extLst>
          </p:cNvPr>
          <p:cNvSpPr txBox="1"/>
          <p:nvPr/>
        </p:nvSpPr>
        <p:spPr>
          <a:xfrm>
            <a:off x="5165855" y="2440670"/>
            <a:ext cx="1553965" cy="369332"/>
          </a:xfrm>
          <a:prstGeom prst="rect">
            <a:avLst/>
          </a:prstGeom>
          <a:solidFill>
            <a:schemeClr val="accent3"/>
          </a:solidFill>
        </p:spPr>
        <p:txBody>
          <a:bodyPr wrap="square" rtlCol="0">
            <a:spAutoFit/>
          </a:bodyPr>
          <a:lstStyle/>
          <a:p>
            <a:pPr algn="ctr"/>
            <a:r>
              <a:rPr lang="en-US" dirty="0"/>
              <a:t>40 epochs</a:t>
            </a:r>
          </a:p>
        </p:txBody>
      </p:sp>
      <p:sp>
        <p:nvSpPr>
          <p:cNvPr id="9" name="TextBox 8">
            <a:extLst>
              <a:ext uri="{FF2B5EF4-FFF2-40B4-BE49-F238E27FC236}">
                <a16:creationId xmlns:a16="http://schemas.microsoft.com/office/drawing/2014/main" id="{31F95891-CA92-4F92-57F6-74719A9D88AB}"/>
              </a:ext>
            </a:extLst>
          </p:cNvPr>
          <p:cNvSpPr txBox="1"/>
          <p:nvPr/>
        </p:nvSpPr>
        <p:spPr>
          <a:xfrm>
            <a:off x="510540" y="1408176"/>
            <a:ext cx="9099804" cy="369332"/>
          </a:xfrm>
          <a:prstGeom prst="rect">
            <a:avLst/>
          </a:prstGeom>
          <a:noFill/>
        </p:spPr>
        <p:txBody>
          <a:bodyPr wrap="square" rtlCol="0">
            <a:spAutoFit/>
          </a:bodyPr>
          <a:lstStyle/>
          <a:p>
            <a:r>
              <a:rPr lang="en-US" dirty="0">
                <a:solidFill>
                  <a:schemeClr val="accent2"/>
                </a:solidFill>
              </a:rPr>
              <a:t>The simple LSTM model used an 80-20 train test split and a </a:t>
            </a:r>
            <a:r>
              <a:rPr lang="en-US" dirty="0" err="1">
                <a:solidFill>
                  <a:schemeClr val="accent2"/>
                </a:solidFill>
              </a:rPr>
              <a:t>MinMaxScaler</a:t>
            </a:r>
            <a:endParaRPr lang="en-US" dirty="0">
              <a:solidFill>
                <a:schemeClr val="accent2"/>
              </a:solidFill>
            </a:endParaRPr>
          </a:p>
        </p:txBody>
      </p:sp>
    </p:spTree>
    <p:extLst>
      <p:ext uri="{BB962C8B-B14F-4D97-AF65-F5344CB8AC3E}">
        <p14:creationId xmlns:p14="http://schemas.microsoft.com/office/powerpoint/2010/main" val="89317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C161-1D02-7049-04FC-18670054749A}"/>
              </a:ext>
            </a:extLst>
          </p:cNvPr>
          <p:cNvSpPr>
            <a:spLocks noGrp="1"/>
          </p:cNvSpPr>
          <p:nvPr>
            <p:ph type="title"/>
          </p:nvPr>
        </p:nvSpPr>
        <p:spPr/>
        <p:txBody>
          <a:bodyPr/>
          <a:lstStyle/>
          <a:p>
            <a:r>
              <a:rPr lang="en-US" dirty="0">
                <a:solidFill>
                  <a:schemeClr val="accent2"/>
                </a:solidFill>
              </a:rPr>
              <a:t>MAE Loss function for LSTM</a:t>
            </a:r>
          </a:p>
        </p:txBody>
      </p:sp>
      <p:pic>
        <p:nvPicPr>
          <p:cNvPr id="5" name="Content Placeholder 4">
            <a:extLst>
              <a:ext uri="{FF2B5EF4-FFF2-40B4-BE49-F238E27FC236}">
                <a16:creationId xmlns:a16="http://schemas.microsoft.com/office/drawing/2014/main" id="{BE865FFB-01F0-1BDA-7F1D-BF7B3B27EE14}"/>
              </a:ext>
            </a:extLst>
          </p:cNvPr>
          <p:cNvPicPr>
            <a:picLocks noGrp="1" noChangeAspect="1"/>
          </p:cNvPicPr>
          <p:nvPr>
            <p:ph idx="1"/>
          </p:nvPr>
        </p:nvPicPr>
        <p:blipFill>
          <a:blip r:embed="rId3"/>
          <a:stretch>
            <a:fillRect/>
          </a:stretch>
        </p:blipFill>
        <p:spPr>
          <a:xfrm>
            <a:off x="3505200" y="2077244"/>
            <a:ext cx="5181600" cy="3848100"/>
          </a:xfrm>
        </p:spPr>
      </p:pic>
    </p:spTree>
    <p:extLst>
      <p:ext uri="{BB962C8B-B14F-4D97-AF65-F5344CB8AC3E}">
        <p14:creationId xmlns:p14="http://schemas.microsoft.com/office/powerpoint/2010/main" val="374580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9216-A799-769C-056D-1B68B6B83878}"/>
              </a:ext>
            </a:extLst>
          </p:cNvPr>
          <p:cNvSpPr>
            <a:spLocks noGrp="1"/>
          </p:cNvSpPr>
          <p:nvPr>
            <p:ph type="title"/>
          </p:nvPr>
        </p:nvSpPr>
        <p:spPr/>
        <p:txBody>
          <a:bodyPr/>
          <a:lstStyle/>
          <a:p>
            <a:r>
              <a:rPr lang="en-US" dirty="0">
                <a:solidFill>
                  <a:schemeClr val="accent2"/>
                </a:solidFill>
              </a:rPr>
              <a:t>Comparison</a:t>
            </a:r>
          </a:p>
        </p:txBody>
      </p:sp>
      <p:graphicFrame>
        <p:nvGraphicFramePr>
          <p:cNvPr id="7" name="Content Placeholder 6">
            <a:extLst>
              <a:ext uri="{FF2B5EF4-FFF2-40B4-BE49-F238E27FC236}">
                <a16:creationId xmlns:a16="http://schemas.microsoft.com/office/drawing/2014/main" id="{BB67CD4C-FA51-3B5D-C676-CDA3D9EFAFC4}"/>
              </a:ext>
            </a:extLst>
          </p:cNvPr>
          <p:cNvGraphicFramePr>
            <a:graphicFrameLocks noGrp="1"/>
          </p:cNvGraphicFramePr>
          <p:nvPr>
            <p:ph idx="1"/>
            <p:extLst>
              <p:ext uri="{D42A27DB-BD31-4B8C-83A1-F6EECF244321}">
                <p14:modId xmlns:p14="http://schemas.microsoft.com/office/powerpoint/2010/main" val="120708221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40735446"/>
                    </a:ext>
                  </a:extLst>
                </a:gridCol>
                <a:gridCol w="5257800">
                  <a:extLst>
                    <a:ext uri="{9D8B030D-6E8A-4147-A177-3AD203B41FA5}">
                      <a16:colId xmlns:a16="http://schemas.microsoft.com/office/drawing/2014/main" val="3483356530"/>
                    </a:ext>
                  </a:extLst>
                </a:gridCol>
              </a:tblGrid>
              <a:tr h="370840">
                <a:tc>
                  <a:txBody>
                    <a:bodyPr/>
                    <a:lstStyle/>
                    <a:p>
                      <a:r>
                        <a:rPr lang="en-US" dirty="0"/>
                        <a:t>Model</a:t>
                      </a:r>
                    </a:p>
                  </a:txBody>
                  <a:tcPr/>
                </a:tc>
                <a:tc>
                  <a:txBody>
                    <a:bodyPr/>
                    <a:lstStyle/>
                    <a:p>
                      <a:r>
                        <a:rPr lang="en-US" dirty="0"/>
                        <a:t>RMSE</a:t>
                      </a:r>
                    </a:p>
                  </a:txBody>
                  <a:tcPr/>
                </a:tc>
                <a:extLst>
                  <a:ext uri="{0D108BD9-81ED-4DB2-BD59-A6C34878D82A}">
                    <a16:rowId xmlns:a16="http://schemas.microsoft.com/office/drawing/2014/main" val="368457141"/>
                  </a:ext>
                </a:extLst>
              </a:tr>
              <a:tr h="370840">
                <a:tc>
                  <a:txBody>
                    <a:bodyPr/>
                    <a:lstStyle/>
                    <a:p>
                      <a:r>
                        <a:rPr lang="en-US" dirty="0"/>
                        <a:t>LSTM</a:t>
                      </a:r>
                    </a:p>
                  </a:txBody>
                  <a:tcPr/>
                </a:tc>
                <a:tc>
                  <a:txBody>
                    <a:bodyPr/>
                    <a:lstStyle/>
                    <a:p>
                      <a:r>
                        <a:rPr lang="en-US" dirty="0"/>
                        <a:t>0.707</a:t>
                      </a:r>
                    </a:p>
                  </a:txBody>
                  <a:tcPr/>
                </a:tc>
                <a:extLst>
                  <a:ext uri="{0D108BD9-81ED-4DB2-BD59-A6C34878D82A}">
                    <a16:rowId xmlns:a16="http://schemas.microsoft.com/office/drawing/2014/main" val="2941061114"/>
                  </a:ext>
                </a:extLst>
              </a:tr>
              <a:tr h="370840">
                <a:tc>
                  <a:txBody>
                    <a:bodyPr/>
                    <a:lstStyle/>
                    <a:p>
                      <a:r>
                        <a:rPr lang="en-US" dirty="0"/>
                        <a:t>Lasso regression</a:t>
                      </a:r>
                    </a:p>
                  </a:txBody>
                  <a:tcPr/>
                </a:tc>
                <a:tc>
                  <a:txBody>
                    <a:bodyPr/>
                    <a:lstStyle/>
                    <a:p>
                      <a:r>
                        <a:rPr lang="en-US" dirty="0"/>
                        <a:t>8.583</a:t>
                      </a:r>
                    </a:p>
                  </a:txBody>
                  <a:tcPr/>
                </a:tc>
                <a:extLst>
                  <a:ext uri="{0D108BD9-81ED-4DB2-BD59-A6C34878D82A}">
                    <a16:rowId xmlns:a16="http://schemas.microsoft.com/office/drawing/2014/main" val="613886927"/>
                  </a:ext>
                </a:extLst>
              </a:tr>
              <a:tr h="370840">
                <a:tc>
                  <a:txBody>
                    <a:bodyPr/>
                    <a:lstStyle/>
                    <a:p>
                      <a:r>
                        <a:rPr lang="en-US" dirty="0"/>
                        <a:t>Ridge regression</a:t>
                      </a:r>
                    </a:p>
                  </a:txBody>
                  <a:tcPr/>
                </a:tc>
                <a:tc>
                  <a:txBody>
                    <a:bodyPr/>
                    <a:lstStyle/>
                    <a:p>
                      <a:r>
                        <a:rPr lang="en-US" dirty="0"/>
                        <a:t>9.340</a:t>
                      </a:r>
                    </a:p>
                  </a:txBody>
                  <a:tcPr/>
                </a:tc>
                <a:extLst>
                  <a:ext uri="{0D108BD9-81ED-4DB2-BD59-A6C34878D82A}">
                    <a16:rowId xmlns:a16="http://schemas.microsoft.com/office/drawing/2014/main" val="19582578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9.340</a:t>
                      </a:r>
                    </a:p>
                  </a:txBody>
                  <a:tcPr/>
                </a:tc>
                <a:extLst>
                  <a:ext uri="{0D108BD9-81ED-4DB2-BD59-A6C34878D82A}">
                    <a16:rowId xmlns:a16="http://schemas.microsoft.com/office/drawing/2014/main" val="169621208"/>
                  </a:ext>
                </a:extLst>
              </a:tr>
            </a:tbl>
          </a:graphicData>
        </a:graphic>
      </p:graphicFrame>
    </p:spTree>
    <p:extLst>
      <p:ext uri="{BB962C8B-B14F-4D97-AF65-F5344CB8AC3E}">
        <p14:creationId xmlns:p14="http://schemas.microsoft.com/office/powerpoint/2010/main" val="246060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0F5CB-9061-E8D7-2534-74D6D05E58C3}"/>
              </a:ext>
            </a:extLst>
          </p:cNvPr>
          <p:cNvSpPr>
            <a:spLocks noGrp="1"/>
          </p:cNvSpPr>
          <p:nvPr>
            <p:ph type="title"/>
          </p:nvPr>
        </p:nvSpPr>
        <p:spPr>
          <a:xfrm>
            <a:off x="793662" y="386930"/>
            <a:ext cx="10066122" cy="1298448"/>
          </a:xfrm>
        </p:spPr>
        <p:txBody>
          <a:bodyPr anchor="b">
            <a:normAutofit/>
          </a:bodyPr>
          <a:lstStyle/>
          <a:p>
            <a:r>
              <a:rPr lang="en-US" sz="4800" dirty="0"/>
              <a:t>Recommendations on use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97FDD-31B6-B2FE-DD07-9B7A31CCEC97}"/>
              </a:ext>
            </a:extLst>
          </p:cNvPr>
          <p:cNvSpPr>
            <a:spLocks noGrp="1"/>
          </p:cNvSpPr>
          <p:nvPr>
            <p:ph idx="1"/>
          </p:nvPr>
        </p:nvSpPr>
        <p:spPr>
          <a:xfrm>
            <a:off x="793661" y="2599509"/>
            <a:ext cx="4530898" cy="3639450"/>
          </a:xfrm>
        </p:spPr>
        <p:txBody>
          <a:bodyPr anchor="ctr">
            <a:normAutofit/>
          </a:bodyPr>
          <a:lstStyle/>
          <a:p>
            <a:r>
              <a:rPr lang="en-US" sz="1800" dirty="0"/>
              <a:t>Given the same feature measurements, one could make a prediction for PM2.5 within a small timeframe using the LSTM model.</a:t>
            </a:r>
          </a:p>
          <a:p>
            <a:r>
              <a:rPr lang="en-US" sz="1800" dirty="0"/>
              <a:t>Even with a 1-dim ARIMA model, we can still make decent predictions with 95% confidence.</a:t>
            </a:r>
          </a:p>
          <a:p>
            <a:r>
              <a:rPr lang="en-US" sz="1800" dirty="0"/>
              <a:t>The data wrangling steps can be replicated on other state data from ASOS, so a model for other states can be easily derived from this one.</a:t>
            </a:r>
          </a:p>
          <a:p>
            <a:pPr marL="0" indent="0">
              <a:buNone/>
            </a:pPr>
            <a:endParaRPr lang="en-US" sz="2000" dirty="0"/>
          </a:p>
        </p:txBody>
      </p:sp>
      <p:pic>
        <p:nvPicPr>
          <p:cNvPr id="5" name="Picture 4">
            <a:extLst>
              <a:ext uri="{FF2B5EF4-FFF2-40B4-BE49-F238E27FC236}">
                <a16:creationId xmlns:a16="http://schemas.microsoft.com/office/drawing/2014/main" id="{B8261976-48A3-40D4-A7BE-558D420E4080}"/>
              </a:ext>
            </a:extLst>
          </p:cNvPr>
          <p:cNvPicPr>
            <a:picLocks noChangeAspect="1"/>
          </p:cNvPicPr>
          <p:nvPr/>
        </p:nvPicPr>
        <p:blipFill>
          <a:blip r:embed="rId2"/>
          <a:stretch>
            <a:fillRect/>
          </a:stretch>
        </p:blipFill>
        <p:spPr>
          <a:xfrm>
            <a:off x="5911532" y="2487277"/>
            <a:ext cx="5150277" cy="370819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13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B6F2E06-786A-6DC8-BA55-9A33F9FB93A9}"/>
              </a:ext>
            </a:extLst>
          </p:cNvPr>
          <p:cNvSpPr>
            <a:spLocks noGrp="1"/>
          </p:cNvSpPr>
          <p:nvPr>
            <p:ph type="title"/>
          </p:nvPr>
        </p:nvSpPr>
        <p:spPr>
          <a:xfrm>
            <a:off x="479394" y="1070800"/>
            <a:ext cx="3939688" cy="5583126"/>
          </a:xfrm>
        </p:spPr>
        <p:txBody>
          <a:bodyPr>
            <a:normAutofit/>
          </a:bodyPr>
          <a:lstStyle/>
          <a:p>
            <a:pPr algn="r"/>
            <a:r>
              <a:rPr lang="en-US" sz="8000" dirty="0"/>
              <a:t>Next Steps</a:t>
            </a:r>
          </a:p>
        </p:txBody>
      </p:sp>
      <p:cxnSp>
        <p:nvCxnSpPr>
          <p:cNvPr id="20" name="Straight Connector 1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71FCFBE3-A8F7-D8A8-2748-A9DF23BDB1D0}"/>
              </a:ext>
            </a:extLst>
          </p:cNvPr>
          <p:cNvGraphicFramePr>
            <a:graphicFrameLocks noGrp="1"/>
          </p:cNvGraphicFramePr>
          <p:nvPr>
            <p:ph idx="1"/>
            <p:extLst>
              <p:ext uri="{D42A27DB-BD31-4B8C-83A1-F6EECF244321}">
                <p14:modId xmlns:p14="http://schemas.microsoft.com/office/powerpoint/2010/main" val="51085228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482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14156-96D8-93D5-FE31-9E9E47847B26}"/>
              </a:ext>
            </a:extLst>
          </p:cNvPr>
          <p:cNvSpPr>
            <a:spLocks noGrp="1"/>
          </p:cNvSpPr>
          <p:nvPr>
            <p:ph type="title"/>
          </p:nvPr>
        </p:nvSpPr>
        <p:spPr>
          <a:xfrm>
            <a:off x="1043631" y="809898"/>
            <a:ext cx="9942716" cy="1554480"/>
          </a:xfrm>
        </p:spPr>
        <p:txBody>
          <a:bodyPr anchor="ctr">
            <a:normAutofit/>
          </a:bodyPr>
          <a:lstStyle/>
          <a:p>
            <a:r>
              <a:rPr lang="en-US" sz="4800" dirty="0">
                <a:solidFill>
                  <a:schemeClr val="accent2"/>
                </a:solidFill>
              </a:rPr>
              <a:t>The Problem</a:t>
            </a:r>
          </a:p>
        </p:txBody>
      </p:sp>
      <p:sp>
        <p:nvSpPr>
          <p:cNvPr id="3" name="Content Placeholder 2">
            <a:extLst>
              <a:ext uri="{FF2B5EF4-FFF2-40B4-BE49-F238E27FC236}">
                <a16:creationId xmlns:a16="http://schemas.microsoft.com/office/drawing/2014/main" id="{BB574A05-77B7-7CE8-1B7D-8D9263D606A0}"/>
              </a:ext>
            </a:extLst>
          </p:cNvPr>
          <p:cNvSpPr>
            <a:spLocks noGrp="1"/>
          </p:cNvSpPr>
          <p:nvPr>
            <p:ph idx="1"/>
          </p:nvPr>
        </p:nvSpPr>
        <p:spPr>
          <a:xfrm>
            <a:off x="1045028" y="3017522"/>
            <a:ext cx="9941319" cy="3124658"/>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Arial" panose="020B0604020202020204" pitchFamily="34" charset="0"/>
              </a:rPr>
              <a:t>Wildfire smoke falls under particulate matter (PM).</a:t>
            </a:r>
          </a:p>
          <a:p>
            <a:pPr marL="0" marR="0" lvl="0" indent="0" defTabSz="914400" rtl="0" eaLnBrk="0" fontAlgn="base" latinLnBrk="0" hangingPunct="0">
              <a:spcBef>
                <a:spcPct val="0"/>
              </a:spcBef>
              <a:spcAft>
                <a:spcPct val="0"/>
              </a:spcAft>
              <a:buClrTx/>
              <a:buSzTx/>
              <a:buFontTx/>
              <a:buNone/>
              <a:tabLst/>
            </a:pPr>
            <a:endParaRPr kumimoji="0" lang="en-US" altLang="en-US" sz="2400" b="0" i="0" u="none" strike="noStrike" cap="none" normalizeH="0" baseline="0" dirty="0">
              <a:ln>
                <a:noFill/>
              </a:ln>
              <a:solidFill>
                <a:schemeClr val="accent2"/>
              </a:solidFill>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Arial" panose="020B0604020202020204" pitchFamily="34" charset="0"/>
              </a:rPr>
              <a:t>PM2.5 from wildfire smoke is associated with premature deaths in the general population, and can cause and exacerbate diseases of the lungs, heart, brain/nervous system, skin, gut, kidney, eyes, nose and liver. --- </a:t>
            </a:r>
            <a:r>
              <a:rPr kumimoji="0" lang="en-US" altLang="en-US" sz="2400" b="0" i="0" u="none" strike="noStrike" cap="none" normalizeH="0" baseline="0" dirty="0">
                <a:ln>
                  <a:noFill/>
                </a:ln>
                <a:effectLst/>
                <a:latin typeface="Arial" panose="020B0604020202020204" pitchFamily="34" charset="0"/>
                <a:hlinkClick r:id="rId3"/>
              </a:rPr>
              <a:t>WHO</a:t>
            </a:r>
            <a:endParaRPr kumimoji="0" lang="en-US" altLang="en-US" sz="2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lang="en-US" altLang="en-US" sz="2400" dirty="0">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lang="en-US" altLang="en-US" sz="2400">
                <a:solidFill>
                  <a:schemeClr val="accent6"/>
                </a:solidFill>
                <a:latin typeface="Arial" panose="020B0604020202020204" pitchFamily="34" charset="0"/>
              </a:rPr>
              <a:t>Can we predict for how long after wildfires the air will remain dangerous?</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43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233D3-71AE-6520-9618-04C5D69EE207}"/>
              </a:ext>
            </a:extLst>
          </p:cNvPr>
          <p:cNvSpPr>
            <a:spLocks noGrp="1"/>
          </p:cNvSpPr>
          <p:nvPr>
            <p:ph type="title"/>
          </p:nvPr>
        </p:nvSpPr>
        <p:spPr>
          <a:xfrm>
            <a:off x="1043631" y="809898"/>
            <a:ext cx="9942716" cy="1554480"/>
          </a:xfrm>
        </p:spPr>
        <p:txBody>
          <a:bodyPr anchor="ctr">
            <a:normAutofit/>
          </a:bodyPr>
          <a:lstStyle/>
          <a:p>
            <a:r>
              <a:rPr lang="en-US" sz="4800" dirty="0">
                <a:solidFill>
                  <a:schemeClr val="accent2"/>
                </a:solidFill>
              </a:rPr>
              <a:t>Goal</a:t>
            </a:r>
          </a:p>
        </p:txBody>
      </p:sp>
      <p:sp>
        <p:nvSpPr>
          <p:cNvPr id="3" name="Content Placeholder 2">
            <a:extLst>
              <a:ext uri="{FF2B5EF4-FFF2-40B4-BE49-F238E27FC236}">
                <a16:creationId xmlns:a16="http://schemas.microsoft.com/office/drawing/2014/main" id="{5296F955-7694-28D5-7158-A285B9CC6951}"/>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solidFill>
                  <a:schemeClr val="accent2"/>
                </a:solidFill>
              </a:rPr>
              <a:t>We seek to predict the longevity of PM2.5, particulate matter most associated with wildfires (with diameters 2.5 micrometers or smaller). </a:t>
            </a:r>
          </a:p>
          <a:p>
            <a:pPr marL="0" indent="0">
              <a:buNone/>
            </a:pPr>
            <a:endParaRPr lang="en-US" sz="2400" dirty="0">
              <a:solidFill>
                <a:schemeClr val="accent2"/>
              </a:solidFill>
            </a:endParaRPr>
          </a:p>
          <a:p>
            <a:pPr marL="0" indent="0">
              <a:buNone/>
            </a:pPr>
            <a:r>
              <a:rPr lang="en-US" sz="2400" dirty="0">
                <a:solidFill>
                  <a:schemeClr val="accent2"/>
                </a:solidFill>
              </a:rPr>
              <a:t>We will look at weather station and air quality monitors around the San Francisco metro area from 2018 to 2019, and model on a time series regression problem.</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97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D1A6-BABB-492C-CEC1-FEE07C02318A}"/>
              </a:ext>
            </a:extLst>
          </p:cNvPr>
          <p:cNvSpPr>
            <a:spLocks noGrp="1"/>
          </p:cNvSpPr>
          <p:nvPr>
            <p:ph type="title"/>
          </p:nvPr>
        </p:nvSpPr>
        <p:spPr>
          <a:xfrm>
            <a:off x="146538" y="-209306"/>
            <a:ext cx="10515600" cy="1325563"/>
          </a:xfrm>
        </p:spPr>
        <p:txBody>
          <a:bodyPr/>
          <a:lstStyle/>
          <a:p>
            <a:r>
              <a:rPr lang="en-US" dirty="0">
                <a:solidFill>
                  <a:schemeClr val="accent2"/>
                </a:solidFill>
              </a:rPr>
              <a:t>Datasets</a:t>
            </a:r>
          </a:p>
        </p:txBody>
      </p:sp>
      <p:graphicFrame>
        <p:nvGraphicFramePr>
          <p:cNvPr id="6" name="Diagram 5">
            <a:extLst>
              <a:ext uri="{FF2B5EF4-FFF2-40B4-BE49-F238E27FC236}">
                <a16:creationId xmlns:a16="http://schemas.microsoft.com/office/drawing/2014/main" id="{8CC39DE6-1E7B-7370-354A-DD5B55572D49}"/>
              </a:ext>
            </a:extLst>
          </p:cNvPr>
          <p:cNvGraphicFramePr/>
          <p:nvPr>
            <p:extLst>
              <p:ext uri="{D42A27DB-BD31-4B8C-83A1-F6EECF244321}">
                <p14:modId xmlns:p14="http://schemas.microsoft.com/office/powerpoint/2010/main" val="1184372243"/>
              </p:ext>
            </p:extLst>
          </p:nvPr>
        </p:nvGraphicFramePr>
        <p:xfrm>
          <a:off x="636620" y="1029025"/>
          <a:ext cx="1083603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Right 6">
            <a:extLst>
              <a:ext uri="{FF2B5EF4-FFF2-40B4-BE49-F238E27FC236}">
                <a16:creationId xmlns:a16="http://schemas.microsoft.com/office/drawing/2014/main" id="{36718EA1-B21F-A044-5348-BEEDAF2D92C6}"/>
              </a:ext>
            </a:extLst>
          </p:cNvPr>
          <p:cNvSpPr/>
          <p:nvPr/>
        </p:nvSpPr>
        <p:spPr>
          <a:xfrm rot="2507680">
            <a:off x="5478345" y="3918913"/>
            <a:ext cx="597939" cy="2874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2317DD57-DA27-CA4F-153F-354EBC74093A}"/>
              </a:ext>
            </a:extLst>
          </p:cNvPr>
          <p:cNvSpPr/>
          <p:nvPr/>
        </p:nvSpPr>
        <p:spPr>
          <a:xfrm rot="7960556">
            <a:off x="6287113" y="3888134"/>
            <a:ext cx="597939" cy="2874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15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A973-0E19-F114-AA57-C43B80BDBECB}"/>
              </a:ext>
            </a:extLst>
          </p:cNvPr>
          <p:cNvSpPr>
            <a:spLocks noGrp="1"/>
          </p:cNvSpPr>
          <p:nvPr>
            <p:ph type="title"/>
          </p:nvPr>
        </p:nvSpPr>
        <p:spPr/>
        <p:txBody>
          <a:bodyPr/>
          <a:lstStyle/>
          <a:p>
            <a:r>
              <a:rPr lang="en-US" dirty="0">
                <a:solidFill>
                  <a:schemeClr val="accent2"/>
                </a:solidFill>
              </a:rPr>
              <a:t>Features and label</a:t>
            </a:r>
          </a:p>
        </p:txBody>
      </p:sp>
      <p:graphicFrame>
        <p:nvGraphicFramePr>
          <p:cNvPr id="5" name="Content Placeholder 2">
            <a:extLst>
              <a:ext uri="{FF2B5EF4-FFF2-40B4-BE49-F238E27FC236}">
                <a16:creationId xmlns:a16="http://schemas.microsoft.com/office/drawing/2014/main" id="{8EE6CF61-5F56-18C3-3A7C-9DD80D7CEBF8}"/>
              </a:ext>
            </a:extLst>
          </p:cNvPr>
          <p:cNvGraphicFramePr>
            <a:graphicFrameLocks noGrp="1"/>
          </p:cNvGraphicFramePr>
          <p:nvPr>
            <p:ph idx="1"/>
            <p:extLst>
              <p:ext uri="{D42A27DB-BD31-4B8C-83A1-F6EECF244321}">
                <p14:modId xmlns:p14="http://schemas.microsoft.com/office/powerpoint/2010/main" val="18278524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11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570C3-4CFA-F10F-158A-BA28117DD2C4}"/>
              </a:ext>
            </a:extLst>
          </p:cNvPr>
          <p:cNvSpPr>
            <a:spLocks noGrp="1"/>
          </p:cNvSpPr>
          <p:nvPr>
            <p:ph type="title"/>
          </p:nvPr>
        </p:nvSpPr>
        <p:spPr>
          <a:xfrm>
            <a:off x="589560" y="856180"/>
            <a:ext cx="4560584" cy="1128068"/>
          </a:xfrm>
        </p:spPr>
        <p:txBody>
          <a:bodyPr anchor="ctr">
            <a:normAutofit/>
          </a:bodyPr>
          <a:lstStyle/>
          <a:p>
            <a:r>
              <a:rPr lang="en-US" sz="3700" dirty="0">
                <a:solidFill>
                  <a:schemeClr val="accent2"/>
                </a:solidFill>
              </a:rPr>
              <a:t>Exploratory Data Analysis</a:t>
            </a: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2A90597-23EE-5B58-CB4A-65E363BA7361}"/>
              </a:ext>
            </a:extLst>
          </p:cNvPr>
          <p:cNvSpPr>
            <a:spLocks noGrp="1"/>
          </p:cNvSpPr>
          <p:nvPr>
            <p:ph idx="1"/>
          </p:nvPr>
        </p:nvSpPr>
        <p:spPr>
          <a:xfrm>
            <a:off x="590719" y="2330505"/>
            <a:ext cx="4559425" cy="3979585"/>
          </a:xfrm>
        </p:spPr>
        <p:txBody>
          <a:bodyPr anchor="ctr">
            <a:normAutofit/>
          </a:bodyPr>
          <a:lstStyle/>
          <a:p>
            <a:pPr marL="0" indent="0">
              <a:buNone/>
            </a:pPr>
            <a:r>
              <a:rPr lang="en-US" sz="1700" dirty="0">
                <a:solidFill>
                  <a:schemeClr val="accent2"/>
                </a:solidFill>
              </a:rPr>
              <a:t>We look at a heat map of the correlation table of numerical features</a:t>
            </a:r>
          </a:p>
          <a:p>
            <a:r>
              <a:rPr lang="en-US" sz="1700" dirty="0">
                <a:solidFill>
                  <a:schemeClr val="accent2"/>
                </a:solidFill>
              </a:rPr>
              <a:t>‘</a:t>
            </a:r>
            <a:r>
              <a:rPr lang="en-US" sz="1700" dirty="0" err="1">
                <a:solidFill>
                  <a:schemeClr val="accent2"/>
                </a:solidFill>
              </a:rPr>
              <a:t>DS_PM_pred</a:t>
            </a:r>
            <a:r>
              <a:rPr lang="en-US" sz="1700" dirty="0">
                <a:solidFill>
                  <a:schemeClr val="accent2"/>
                </a:solidFill>
              </a:rPr>
              <a:t>’ is our target variable. </a:t>
            </a:r>
          </a:p>
          <a:p>
            <a:r>
              <a:rPr lang="en-US" sz="1700" dirty="0">
                <a:solidFill>
                  <a:schemeClr val="accent2"/>
                </a:solidFill>
              </a:rPr>
              <a:t>'</a:t>
            </a:r>
            <a:r>
              <a:rPr lang="en-US" sz="1700" dirty="0" err="1">
                <a:solidFill>
                  <a:schemeClr val="accent2"/>
                </a:solidFill>
              </a:rPr>
              <a:t>DS_PM_stdd</a:t>
            </a:r>
            <a:r>
              <a:rPr lang="en-US" sz="1700" dirty="0">
                <a:solidFill>
                  <a:schemeClr val="accent2"/>
                </a:solidFill>
              </a:rPr>
              <a:t>': Standard error of the estimated PM2.5 concentration is not a physical metric; it should be excluded.</a:t>
            </a:r>
          </a:p>
          <a:p>
            <a:r>
              <a:rPr lang="en-US" sz="1700" dirty="0">
                <a:solidFill>
                  <a:schemeClr val="accent2"/>
                </a:solidFill>
              </a:rPr>
              <a:t>There is higher anticorrelation with wind speed 'sped' and wind direction '</a:t>
            </a:r>
            <a:r>
              <a:rPr lang="en-US" sz="1700" dirty="0" err="1">
                <a:solidFill>
                  <a:schemeClr val="accent2"/>
                </a:solidFill>
              </a:rPr>
              <a:t>drct</a:t>
            </a:r>
            <a:r>
              <a:rPr lang="en-US" sz="1700" dirty="0">
                <a:solidFill>
                  <a:schemeClr val="accent2"/>
                </a:solidFill>
              </a:rPr>
              <a:t>' than the time of the year in 'valid' and relative humidity '</a:t>
            </a:r>
            <a:r>
              <a:rPr lang="en-US" sz="1700" dirty="0" err="1">
                <a:solidFill>
                  <a:schemeClr val="accent2"/>
                </a:solidFill>
              </a:rPr>
              <a:t>relh</a:t>
            </a:r>
            <a:r>
              <a:rPr lang="en-US" sz="1700" dirty="0">
                <a:solidFill>
                  <a:schemeClr val="accent2"/>
                </a:solidFill>
              </a:rPr>
              <a:t>’. </a:t>
            </a:r>
          </a:p>
          <a:p>
            <a:r>
              <a:rPr lang="en-US" sz="1700" dirty="0">
                <a:solidFill>
                  <a:schemeClr val="accent2"/>
                </a:solidFill>
              </a:rPr>
              <a:t>Latitude is more correlated than longitude by a (very) small order of magnitude. </a:t>
            </a:r>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1A8F2CCD-35FC-7B3F-8B2E-539D7935EAB4}"/>
              </a:ext>
            </a:extLst>
          </p:cNvPr>
          <p:cNvPicPr>
            <a:picLocks noChangeAspect="1"/>
          </p:cNvPicPr>
          <p:nvPr/>
        </p:nvPicPr>
        <p:blipFill rotWithShape="1">
          <a:blip r:embed="rId3"/>
          <a:srcRect t="4611" b="9598"/>
          <a:stretch/>
        </p:blipFill>
        <p:spPr>
          <a:xfrm>
            <a:off x="5977788" y="799352"/>
            <a:ext cx="5425410" cy="5259296"/>
          </a:xfrm>
          <a:prstGeom prst="rect">
            <a:avLst/>
          </a:prstGeom>
        </p:spPr>
      </p:pic>
    </p:spTree>
    <p:extLst>
      <p:ext uri="{BB962C8B-B14F-4D97-AF65-F5344CB8AC3E}">
        <p14:creationId xmlns:p14="http://schemas.microsoft.com/office/powerpoint/2010/main" val="253746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8806FB-DD86-9408-42CD-3674D3C6B45E}"/>
              </a:ext>
            </a:extLst>
          </p:cNvPr>
          <p:cNvSpPr>
            <a:spLocks noGrp="1"/>
          </p:cNvSpPr>
          <p:nvPr>
            <p:ph type="title"/>
          </p:nvPr>
        </p:nvSpPr>
        <p:spPr>
          <a:xfrm>
            <a:off x="371094" y="1161288"/>
            <a:ext cx="3438144" cy="1239012"/>
          </a:xfrm>
        </p:spPr>
        <p:txBody>
          <a:bodyPr anchor="ctr">
            <a:normAutofit/>
          </a:bodyPr>
          <a:lstStyle/>
          <a:p>
            <a:r>
              <a:rPr lang="en-US" sz="2800" dirty="0">
                <a:solidFill>
                  <a:schemeClr val="accent2"/>
                </a:solidFill>
              </a:rPr>
              <a:t>Visualizing the Time Series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73AA9B99-5E82-3B43-1A22-F7AFACC52E76}"/>
              </a:ext>
            </a:extLst>
          </p:cNvPr>
          <p:cNvSpPr>
            <a:spLocks noGrp="1"/>
          </p:cNvSpPr>
          <p:nvPr>
            <p:ph idx="1"/>
          </p:nvPr>
        </p:nvSpPr>
        <p:spPr>
          <a:xfrm>
            <a:off x="371094" y="2718054"/>
            <a:ext cx="3438906" cy="3207258"/>
          </a:xfrm>
        </p:spPr>
        <p:txBody>
          <a:bodyPr anchor="t">
            <a:normAutofit lnSpcReduction="10000"/>
          </a:bodyPr>
          <a:lstStyle/>
          <a:p>
            <a:pPr marL="0" indent="0">
              <a:buNone/>
            </a:pPr>
            <a:r>
              <a:rPr lang="en-US" sz="1700" dirty="0">
                <a:solidFill>
                  <a:schemeClr val="accent2"/>
                </a:solidFill>
              </a:rPr>
              <a:t>Visualizing the cross validation split of the time series shows a large spike (time vs PM2.5, both standardized).</a:t>
            </a:r>
          </a:p>
          <a:p>
            <a:pPr marL="0" indent="0">
              <a:buNone/>
            </a:pPr>
            <a:endParaRPr lang="en-US" sz="1700" dirty="0">
              <a:solidFill>
                <a:schemeClr val="accent2"/>
              </a:solidFill>
            </a:endParaRPr>
          </a:p>
          <a:p>
            <a:pPr marL="0" indent="0">
              <a:buNone/>
            </a:pPr>
            <a:r>
              <a:rPr lang="en-US" sz="1700" dirty="0">
                <a:solidFill>
                  <a:schemeClr val="accent2"/>
                </a:solidFill>
              </a:rPr>
              <a:t>This has a historical explanation as  the Camp Fire, which started on Thursday, November 8, 2018, in Northern California's Butte County.</a:t>
            </a:r>
          </a:p>
          <a:p>
            <a:pPr marL="0" indent="0">
              <a:buNone/>
            </a:pPr>
            <a:r>
              <a:rPr lang="en-US" sz="1700" dirty="0">
                <a:solidFill>
                  <a:schemeClr val="accent2"/>
                </a:solidFill>
              </a:rPr>
              <a:t>This is 160 miles away from the air quality stations in San Francisco and was the deadliest wildfire in California history.  </a:t>
            </a:r>
          </a:p>
          <a:p>
            <a:pPr marL="0" indent="0">
              <a:buNone/>
            </a:pPr>
            <a:endParaRPr lang="en-US" sz="1700" dirty="0">
              <a:solidFill>
                <a:schemeClr val="accent2"/>
              </a:solidFill>
            </a:endParaRPr>
          </a:p>
        </p:txBody>
      </p:sp>
      <p:pic>
        <p:nvPicPr>
          <p:cNvPr id="5" name="Content Placeholder 4" descr="A graph of a graph&#10;&#10;Description automatically generated">
            <a:extLst>
              <a:ext uri="{FF2B5EF4-FFF2-40B4-BE49-F238E27FC236}">
                <a16:creationId xmlns:a16="http://schemas.microsoft.com/office/drawing/2014/main" id="{85E85796-E4E1-53B5-EE7E-9AC2A34EA33F}"/>
              </a:ext>
            </a:extLst>
          </p:cNvPr>
          <p:cNvPicPr>
            <a:picLocks noChangeAspect="1"/>
          </p:cNvPicPr>
          <p:nvPr/>
        </p:nvPicPr>
        <p:blipFill>
          <a:blip r:embed="rId3"/>
          <a:stretch>
            <a:fillRect/>
          </a:stretch>
        </p:blipFill>
        <p:spPr>
          <a:xfrm>
            <a:off x="4901184" y="935454"/>
            <a:ext cx="6922008" cy="5087675"/>
          </a:xfrm>
          <a:prstGeom prst="rect">
            <a:avLst/>
          </a:prstGeom>
        </p:spPr>
      </p:pic>
    </p:spTree>
    <p:extLst>
      <p:ext uri="{BB962C8B-B14F-4D97-AF65-F5344CB8AC3E}">
        <p14:creationId xmlns:p14="http://schemas.microsoft.com/office/powerpoint/2010/main" val="351938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DCECB-730C-84EC-55CC-D31569609E3E}"/>
              </a:ext>
            </a:extLst>
          </p:cNvPr>
          <p:cNvSpPr>
            <a:spLocks noGrp="1"/>
          </p:cNvSpPr>
          <p:nvPr>
            <p:ph type="title"/>
          </p:nvPr>
        </p:nvSpPr>
        <p:spPr>
          <a:xfrm>
            <a:off x="6392583" y="501651"/>
            <a:ext cx="4414848" cy="1716255"/>
          </a:xfrm>
        </p:spPr>
        <p:txBody>
          <a:bodyPr anchor="b">
            <a:normAutofit/>
          </a:bodyPr>
          <a:lstStyle/>
          <a:p>
            <a:r>
              <a:rPr lang="en-US" sz="5600" dirty="0">
                <a:solidFill>
                  <a:schemeClr val="accent2"/>
                </a:solidFill>
              </a:rPr>
              <a:t>Frequency Distributions </a:t>
            </a:r>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blue and white bars&#10;&#10;Description automatically generated with medium confidence">
            <a:extLst>
              <a:ext uri="{FF2B5EF4-FFF2-40B4-BE49-F238E27FC236}">
                <a16:creationId xmlns:a16="http://schemas.microsoft.com/office/drawing/2014/main" id="{3BA88888-9C6B-D008-49D4-537A2E8FC344}"/>
              </a:ext>
            </a:extLst>
          </p:cNvPr>
          <p:cNvPicPr>
            <a:picLocks noChangeAspect="1"/>
          </p:cNvPicPr>
          <p:nvPr/>
        </p:nvPicPr>
        <p:blipFill rotWithShape="1">
          <a:blip r:embed="rId3"/>
          <a:srcRect r="975" b="-3"/>
          <a:stretch/>
        </p:blipFill>
        <p:spPr>
          <a:xfrm>
            <a:off x="279143" y="299509"/>
            <a:ext cx="5221625" cy="6258983"/>
          </a:xfrm>
          <a:prstGeom prst="rect">
            <a:avLst/>
          </a:prstGeom>
        </p:spPr>
      </p:pic>
      <p:sp>
        <p:nvSpPr>
          <p:cNvPr id="9" name="Content Placeholder 8">
            <a:extLst>
              <a:ext uri="{FF2B5EF4-FFF2-40B4-BE49-F238E27FC236}">
                <a16:creationId xmlns:a16="http://schemas.microsoft.com/office/drawing/2014/main" id="{2665BB2F-3F6C-2418-C8B3-5CEFC76800B0}"/>
              </a:ext>
            </a:extLst>
          </p:cNvPr>
          <p:cNvSpPr>
            <a:spLocks noGrp="1"/>
          </p:cNvSpPr>
          <p:nvPr>
            <p:ph idx="1"/>
          </p:nvPr>
        </p:nvSpPr>
        <p:spPr>
          <a:xfrm>
            <a:off x="6392583" y="2645922"/>
            <a:ext cx="4434721" cy="3710427"/>
          </a:xfrm>
        </p:spPr>
        <p:txBody>
          <a:bodyPr anchor="t">
            <a:normAutofit/>
          </a:bodyPr>
          <a:lstStyle/>
          <a:p>
            <a:pPr marL="0" indent="0">
              <a:buNone/>
            </a:pPr>
            <a:r>
              <a:rPr lang="en-US" sz="1700" dirty="0">
                <a:solidFill>
                  <a:schemeClr val="accent2">
                    <a:alpha val="80000"/>
                  </a:schemeClr>
                </a:solidFill>
              </a:rPr>
              <a:t>For purposes of scaling, we look at the frequency distributions of the numerical features. A standard normal distribution is ideal.</a:t>
            </a:r>
          </a:p>
          <a:p>
            <a:r>
              <a:rPr lang="en-US" sz="1700" dirty="0">
                <a:solidFill>
                  <a:schemeClr val="accent2">
                    <a:alpha val="80000"/>
                  </a:schemeClr>
                </a:solidFill>
              </a:rPr>
              <a:t>'</a:t>
            </a:r>
            <a:r>
              <a:rPr lang="en-US" sz="1700" dirty="0" err="1">
                <a:solidFill>
                  <a:schemeClr val="accent2">
                    <a:alpha val="80000"/>
                  </a:schemeClr>
                </a:solidFill>
              </a:rPr>
              <a:t>DS_PM_pred</a:t>
            </a:r>
            <a:r>
              <a:rPr lang="en-US" sz="1700" dirty="0">
                <a:solidFill>
                  <a:schemeClr val="accent2">
                    <a:alpha val="80000"/>
                  </a:schemeClr>
                </a:solidFill>
              </a:rPr>
              <a:t>': We expect for the most part to be right skewed because of wildfires</a:t>
            </a:r>
          </a:p>
          <a:p>
            <a:r>
              <a:rPr lang="en-US" sz="1700" dirty="0">
                <a:solidFill>
                  <a:schemeClr val="accent2">
                    <a:alpha val="80000"/>
                  </a:schemeClr>
                </a:solidFill>
              </a:rPr>
              <a:t>'</a:t>
            </a:r>
            <a:r>
              <a:rPr lang="en-US" sz="1700" dirty="0" err="1">
                <a:solidFill>
                  <a:schemeClr val="accent2">
                    <a:alpha val="80000"/>
                  </a:schemeClr>
                </a:solidFill>
              </a:rPr>
              <a:t>tmpf</a:t>
            </a:r>
            <a:r>
              <a:rPr lang="en-US" sz="1700" dirty="0">
                <a:solidFill>
                  <a:schemeClr val="accent2">
                    <a:alpha val="80000"/>
                  </a:schemeClr>
                </a:solidFill>
              </a:rPr>
              <a:t>': This is almost normal and may just need scaling. </a:t>
            </a:r>
          </a:p>
          <a:p>
            <a:r>
              <a:rPr lang="en-US" sz="1700" dirty="0">
                <a:solidFill>
                  <a:schemeClr val="accent2">
                    <a:alpha val="80000"/>
                  </a:schemeClr>
                </a:solidFill>
              </a:rPr>
              <a:t>'</a:t>
            </a:r>
            <a:r>
              <a:rPr lang="en-US" sz="1700" dirty="0" err="1">
                <a:solidFill>
                  <a:schemeClr val="accent2">
                    <a:alpha val="80000"/>
                  </a:schemeClr>
                </a:solidFill>
              </a:rPr>
              <a:t>relh</a:t>
            </a:r>
            <a:r>
              <a:rPr lang="en-US" sz="1700" dirty="0">
                <a:solidFill>
                  <a:schemeClr val="accent2">
                    <a:alpha val="80000"/>
                  </a:schemeClr>
                </a:solidFill>
              </a:rPr>
              <a:t>': There is a slight left skew. </a:t>
            </a:r>
          </a:p>
          <a:p>
            <a:r>
              <a:rPr lang="en-US" sz="1700" dirty="0">
                <a:solidFill>
                  <a:schemeClr val="accent2">
                    <a:alpha val="80000"/>
                  </a:schemeClr>
                </a:solidFill>
              </a:rPr>
              <a:t>'</a:t>
            </a:r>
            <a:r>
              <a:rPr lang="en-US" sz="1700" dirty="0" err="1">
                <a:solidFill>
                  <a:schemeClr val="accent2">
                    <a:alpha val="80000"/>
                  </a:schemeClr>
                </a:solidFill>
              </a:rPr>
              <a:t>drct</a:t>
            </a:r>
            <a:r>
              <a:rPr lang="en-US" sz="1700" dirty="0">
                <a:solidFill>
                  <a:schemeClr val="accent2">
                    <a:alpha val="80000"/>
                  </a:schemeClr>
                </a:solidFill>
              </a:rPr>
              <a:t>': The wind direction may be default 0 when there is no wind speed. </a:t>
            </a:r>
          </a:p>
          <a:p>
            <a:r>
              <a:rPr lang="en-US" sz="1700" dirty="0">
                <a:solidFill>
                  <a:schemeClr val="accent2">
                    <a:alpha val="80000"/>
                  </a:schemeClr>
                </a:solidFill>
              </a:rPr>
              <a:t>'sped': There is a slight right skew</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74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112E1-9EF2-484D-3D0B-8497095EDD91}"/>
              </a:ext>
            </a:extLst>
          </p:cNvPr>
          <p:cNvSpPr>
            <a:spLocks noGrp="1"/>
          </p:cNvSpPr>
          <p:nvPr>
            <p:ph type="title"/>
          </p:nvPr>
        </p:nvSpPr>
        <p:spPr>
          <a:xfrm>
            <a:off x="808638" y="386930"/>
            <a:ext cx="9236700" cy="1188950"/>
          </a:xfrm>
        </p:spPr>
        <p:txBody>
          <a:bodyPr anchor="b">
            <a:normAutofit/>
          </a:bodyPr>
          <a:lstStyle/>
          <a:p>
            <a:r>
              <a:rPr lang="en-US" sz="5400" dirty="0">
                <a:solidFill>
                  <a:schemeClr val="accent2"/>
                </a:solidFill>
              </a:rPr>
              <a:t>Modeling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1FAD3D-4E93-48E6-0F58-DE503768BE2B}"/>
              </a:ext>
            </a:extLst>
          </p:cNvPr>
          <p:cNvSpPr>
            <a:spLocks noGrp="1"/>
          </p:cNvSpPr>
          <p:nvPr>
            <p:ph idx="1"/>
          </p:nvPr>
        </p:nvSpPr>
        <p:spPr>
          <a:xfrm>
            <a:off x="793660" y="2599509"/>
            <a:ext cx="10143668" cy="3435531"/>
          </a:xfrm>
        </p:spPr>
        <p:txBody>
          <a:bodyPr anchor="ctr">
            <a:normAutofit/>
          </a:bodyPr>
          <a:lstStyle/>
          <a:p>
            <a:pPr marL="0" indent="0">
              <a:buNone/>
            </a:pPr>
            <a:r>
              <a:rPr lang="en-US" sz="1700" dirty="0">
                <a:solidFill>
                  <a:schemeClr val="accent2"/>
                </a:solidFill>
              </a:rPr>
              <a:t>The following models will be compared with similar set-ups:</a:t>
            </a:r>
          </a:p>
          <a:p>
            <a:pPr marL="0" indent="0">
              <a:buNone/>
            </a:pPr>
            <a:endParaRPr lang="en-US" sz="1700" dirty="0">
              <a:solidFill>
                <a:schemeClr val="accent2"/>
              </a:solidFill>
            </a:endParaRPr>
          </a:p>
          <a:p>
            <a:r>
              <a:rPr lang="en-US" sz="1700" dirty="0">
                <a:solidFill>
                  <a:schemeClr val="accent2"/>
                </a:solidFill>
              </a:rPr>
              <a:t>Training-testing split via appropriate unshuffled split.</a:t>
            </a:r>
          </a:p>
          <a:p>
            <a:r>
              <a:rPr lang="en-US" sz="1700" dirty="0">
                <a:solidFill>
                  <a:schemeClr val="accent2"/>
                </a:solidFill>
              </a:rPr>
              <a:t>Min-max scaling </a:t>
            </a:r>
          </a:p>
          <a:p>
            <a:r>
              <a:rPr lang="en-US" sz="1700" dirty="0">
                <a:solidFill>
                  <a:schemeClr val="accent2"/>
                </a:solidFill>
              </a:rPr>
              <a:t>4 models </a:t>
            </a:r>
          </a:p>
          <a:p>
            <a:pPr marL="914400" lvl="1" indent="-457200">
              <a:buFont typeface="+mj-lt"/>
              <a:buAutoNum type="arabicPeriod"/>
            </a:pPr>
            <a:r>
              <a:rPr lang="en-US" sz="1700" dirty="0">
                <a:solidFill>
                  <a:schemeClr val="accent2"/>
                </a:solidFill>
              </a:rPr>
              <a:t>LSTM</a:t>
            </a:r>
          </a:p>
          <a:p>
            <a:pPr marL="914400" lvl="1" indent="-457200">
              <a:buFont typeface="+mj-lt"/>
              <a:buAutoNum type="arabicPeriod"/>
            </a:pPr>
            <a:r>
              <a:rPr lang="en-US" sz="1700" dirty="0">
                <a:solidFill>
                  <a:schemeClr val="accent2"/>
                </a:solidFill>
              </a:rPr>
              <a:t>Linear regression</a:t>
            </a:r>
          </a:p>
          <a:p>
            <a:pPr marL="914400" lvl="1" indent="-457200">
              <a:buFont typeface="+mj-lt"/>
              <a:buAutoNum type="arabicPeriod"/>
            </a:pPr>
            <a:r>
              <a:rPr lang="en-US" sz="1700" dirty="0">
                <a:solidFill>
                  <a:schemeClr val="accent2"/>
                </a:solidFill>
              </a:rPr>
              <a:t>Ridge regression</a:t>
            </a:r>
          </a:p>
          <a:p>
            <a:pPr marL="914400" lvl="1" indent="-457200">
              <a:buFont typeface="+mj-lt"/>
              <a:buAutoNum type="arabicPeriod"/>
            </a:pPr>
            <a:r>
              <a:rPr lang="en-US" sz="1700" dirty="0">
                <a:solidFill>
                  <a:schemeClr val="accent2"/>
                </a:solidFill>
              </a:rPr>
              <a:t>Lasso regression</a:t>
            </a:r>
          </a:p>
          <a:p>
            <a:pPr marL="457200" lvl="1" indent="0">
              <a:buNone/>
            </a:pPr>
            <a:r>
              <a:rPr lang="en-US" sz="1700" dirty="0">
                <a:solidFill>
                  <a:schemeClr val="accent2"/>
                </a:solidFill>
              </a:rPr>
              <a:t>Root mean squared error as comparison.</a:t>
            </a:r>
          </a:p>
        </p:txBody>
      </p:sp>
    </p:spTree>
    <p:extLst>
      <p:ext uri="{BB962C8B-B14F-4D97-AF65-F5344CB8AC3E}">
        <p14:creationId xmlns:p14="http://schemas.microsoft.com/office/powerpoint/2010/main" val="10712759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1653</TotalTime>
  <Words>1576</Words>
  <Application>Microsoft Office PowerPoint</Application>
  <PresentationFormat>Widescreen</PresentationFormat>
  <Paragraphs>129</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Calibri</vt:lpstr>
      <vt:lpstr>Cambria Math</vt:lpstr>
      <vt:lpstr>Symbol</vt:lpstr>
      <vt:lpstr>Office Theme</vt:lpstr>
      <vt:lpstr>Predicting air quality due to wildfire smoke</vt:lpstr>
      <vt:lpstr>The Problem</vt:lpstr>
      <vt:lpstr>Goal</vt:lpstr>
      <vt:lpstr>Datasets</vt:lpstr>
      <vt:lpstr>Features and label</vt:lpstr>
      <vt:lpstr>Exploratory Data Analysis</vt:lpstr>
      <vt:lpstr>Visualizing the Time Series</vt:lpstr>
      <vt:lpstr>Frequency Distributions </vt:lpstr>
      <vt:lpstr>Modeling</vt:lpstr>
      <vt:lpstr>Regression Models</vt:lpstr>
      <vt:lpstr>LSTM Model</vt:lpstr>
      <vt:lpstr>MAE Loss function for LSTM</vt:lpstr>
      <vt:lpstr>Comparison</vt:lpstr>
      <vt:lpstr>Recommendations on use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quality due to wildfire smoke</dc:title>
  <dc:creator>John Wu</dc:creator>
  <cp:lastModifiedBy>John Wu</cp:lastModifiedBy>
  <cp:revision>5</cp:revision>
  <dcterms:created xsi:type="dcterms:W3CDTF">2024-05-05T06:40:18Z</dcterms:created>
  <dcterms:modified xsi:type="dcterms:W3CDTF">2024-05-07T06:31:30Z</dcterms:modified>
</cp:coreProperties>
</file>