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78" r:id="rId2"/>
  </p:sldMasterIdLst>
  <p:sldIdLst>
    <p:sldId id="267" r:id="rId3"/>
    <p:sldId id="265" r:id="rId4"/>
    <p:sldId id="269" r:id="rId5"/>
    <p:sldId id="272" r:id="rId6"/>
    <p:sldId id="275" r:id="rId7"/>
    <p:sldId id="257" r:id="rId8"/>
    <p:sldId id="271" r:id="rId9"/>
    <p:sldId id="258" r:id="rId10"/>
    <p:sldId id="279" r:id="rId11"/>
    <p:sldId id="280" r:id="rId12"/>
    <p:sldId id="281" r:id="rId13"/>
    <p:sldId id="277" r:id="rId14"/>
    <p:sldId id="283" r:id="rId15"/>
    <p:sldId id="262" r:id="rId16"/>
    <p:sldId id="274" r:id="rId17"/>
    <p:sldId id="268" r:id="rId18"/>
    <p:sldId id="264"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80" autoAdjust="0"/>
    <p:restoredTop sz="94660"/>
  </p:normalViewPr>
  <p:slideViewPr>
    <p:cSldViewPr snapToGrid="0">
      <p:cViewPr>
        <p:scale>
          <a:sx n="66" d="100"/>
          <a:sy n="66" d="100"/>
        </p:scale>
        <p:origin x="-522" y="60"/>
      </p:cViewPr>
      <p:guideLst>
        <p:guide orient="horz" pos="2160"/>
        <p:guide pos="3840"/>
      </p:guideLst>
    </p:cSldViewPr>
  </p:slideViewPr>
  <p:notesTextViewPr>
    <p:cViewPr>
      <p:scale>
        <a:sx n="1" d="1"/>
        <a:sy n="1" d="1"/>
      </p:scale>
      <p:origin x="0" y="0"/>
    </p:cViewPr>
  </p:notesTextViewPr>
  <p:sorterViewPr>
    <p:cViewPr>
      <p:scale>
        <a:sx n="100" d="100"/>
        <a:sy n="100" d="100"/>
      </p:scale>
      <p:origin x="0" y="35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AB3A824-1A51-4B26-AD58-A6D8E14F6C04}" type="datetimeFigureOut">
              <a:rPr lang="en-US" smtClean="0"/>
              <a:t>10/26/2023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51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5832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9029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1769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96286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06275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C1C18-307B-4F68-A007-B5B542270E8D}" type="datetimeFigureOut">
              <a:rPr lang="en-US" smtClean="0"/>
              <a:t>10/26/2023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886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57E33E-8B18-4087-B112-809917729534}"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329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FFE419-2371-464F-8239-3959401C3561}"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099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3A824-1A51-4B26-AD58-A6D8E14F6C04}"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484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162C4-EDD9-4389-A98B-B87ECEA2A816}"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70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2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691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954B2F-12DE-47F5-8894-472B206D2E1E}"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34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30E46F-7819-4ACF-B48B-48222C2ACC88}" type="datetimeFigureOut">
              <a:rPr lang="en-US" smtClean="0"/>
              <a:t>10/26/2023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6799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F3416-4057-4DAA-829D-4CA07428D088}" type="datetimeFigureOut">
              <a:rPr lang="en-US" smtClean="0"/>
              <a:t>10/26/2023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403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10/26/2023</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466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8370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732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7E33E-8B18-4087-B112-809917729534}"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71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FE419-2371-464F-8239-3959401C3561}"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329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10/26/2023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40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73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10/26/2023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89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10/26/2023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7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10/26/2023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56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547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10/26/2023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38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BC1C18-307B-4F68-A007-B5B542270E8D}" type="datetimeFigureOut">
              <a:rPr lang="en-US" smtClean="0"/>
              <a:t>10/26/2023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4408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10/26/2023</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20126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4BCB3F-C8A4-7389-FBDF-435531E670F1}"/>
              </a:ext>
            </a:extLst>
          </p:cNvPr>
          <p:cNvSpPr>
            <a:spLocks noGrp="1"/>
          </p:cNvSpPr>
          <p:nvPr>
            <p:ph idx="1"/>
          </p:nvPr>
        </p:nvSpPr>
        <p:spPr>
          <a:xfrm>
            <a:off x="508002" y="1872343"/>
            <a:ext cx="11321142" cy="4760686"/>
          </a:xfrm>
        </p:spPr>
        <p:txBody>
          <a:bodyPr>
            <a:normAutofit/>
          </a:bodyPr>
          <a:lstStyle/>
          <a:p>
            <a:pPr marL="0" indent="0" algn="ctr">
              <a:buNone/>
            </a:pPr>
            <a:r>
              <a:rPr lang="en-US" b="1" dirty="0" smtClean="0">
                <a:solidFill>
                  <a:schemeClr val="tx1">
                    <a:lumMod val="75000"/>
                    <a:lumOff val="25000"/>
                  </a:schemeClr>
                </a:solidFill>
                <a:latin typeface="Times New Roman" pitchFamily="18" charset="0"/>
                <a:cs typeface="Times New Roman" pitchFamily="18" charset="0"/>
              </a:rPr>
              <a:t>MINI PROJECT ON:- DOCX TO PDF</a:t>
            </a:r>
            <a:endParaRPr lang="en-US" sz="2800" b="1" dirty="0" smtClean="0">
              <a:solidFill>
                <a:schemeClr val="tx1">
                  <a:lumMod val="75000"/>
                  <a:lumOff val="25000"/>
                </a:schemeClr>
              </a:solidFill>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a:buFont typeface="Wingdings" pitchFamily="2" charset="2"/>
              <a:buChar char="§"/>
            </a:pPr>
            <a:r>
              <a:rPr lang="en-US" sz="2200" spc="300" dirty="0" smtClean="0">
                <a:latin typeface="Times New Roman" pitchFamily="18" charset="0"/>
                <a:cs typeface="Times New Roman" pitchFamily="18" charset="0"/>
              </a:rPr>
              <a:t>YASH SUNIL PATIL 									</a:t>
            </a:r>
          </a:p>
          <a:p>
            <a:pPr>
              <a:buFont typeface="Wingdings" pitchFamily="2" charset="2"/>
              <a:buChar char="§"/>
            </a:pPr>
            <a:r>
              <a:rPr lang="en-US" sz="2200" spc="300" dirty="0" smtClean="0">
                <a:latin typeface="Times New Roman" pitchFamily="18" charset="0"/>
                <a:cs typeface="Times New Roman" pitchFamily="18" charset="0"/>
              </a:rPr>
              <a:t>SHAIKH UNAIS AHMAD</a:t>
            </a:r>
          </a:p>
          <a:p>
            <a:pPr>
              <a:buFont typeface="Wingdings" pitchFamily="2" charset="2"/>
              <a:buChar char="§"/>
            </a:pPr>
            <a:r>
              <a:rPr lang="en-US" sz="2200" spc="300" dirty="0" smtClean="0">
                <a:latin typeface="Times New Roman" pitchFamily="18" charset="0"/>
                <a:cs typeface="Times New Roman" pitchFamily="18" charset="0"/>
              </a:rPr>
              <a:t>PRASHANT BHAGWAN PATIL</a:t>
            </a:r>
          </a:p>
          <a:p>
            <a:pPr>
              <a:buFont typeface="Wingdings" pitchFamily="2" charset="2"/>
              <a:buChar char="§"/>
            </a:pPr>
            <a:r>
              <a:rPr lang="en-US" sz="2200" spc="300" dirty="0" smtClean="0">
                <a:latin typeface="Times New Roman" pitchFamily="18" charset="0"/>
                <a:cs typeface="Times New Roman" pitchFamily="18" charset="0"/>
              </a:rPr>
              <a:t>CHETAN PATIL</a:t>
            </a:r>
          </a:p>
          <a:p>
            <a:pPr marL="0" indent="0" algn="just">
              <a:buNone/>
            </a:pPr>
            <a:endParaRPr lang="en-IN" sz="2000" b="1" dirty="0" smtClean="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F1BD6E7-BBB4-C71B-5636-CE10B7C4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0"/>
            <a:ext cx="2042792" cy="16146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 xmlns:a16="http://schemas.microsoft.com/office/drawing/2014/main" id="{C0677EBA-DE8F-4D6B-851B-5796DED633E7}"/>
              </a:ext>
            </a:extLst>
          </p:cNvPr>
          <p:cNvSpPr txBox="1">
            <a:spLocks noGrp="1"/>
          </p:cNvSpPr>
          <p:nvPr>
            <p:ph type="title"/>
          </p:nvPr>
        </p:nvSpPr>
        <p:spPr>
          <a:xfrm>
            <a:off x="1017588" y="1"/>
            <a:ext cx="10285412" cy="17605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en-US" sz="2400" b="1" dirty="0" smtClean="0"/>
              <a:t>K.C.E.S’S COLLEGE OF ENGINEERING AND MANAGEMENT JALGAON(M.S)</a:t>
            </a:r>
            <a:br>
              <a:rPr lang="en-US" sz="2400" b="1" dirty="0" smtClean="0"/>
            </a:br>
            <a:r>
              <a:rPr lang="en-US" sz="2400" b="1" dirty="0" smtClean="0"/>
              <a:t>DEPARTMENT OF COMPUTER ENGINEERING</a:t>
            </a:r>
            <a:br>
              <a:rPr lang="en-US" sz="2400" b="1" dirty="0" smtClean="0"/>
            </a:br>
            <a:r>
              <a:rPr lang="en-IN" sz="2400" dirty="0" smtClean="0">
                <a:latin typeface="Times New Roman" panose="02020603050405020304" pitchFamily="18" charset="0"/>
                <a:cs typeface="Times New Roman" panose="02020603050405020304" pitchFamily="18" charset="0"/>
              </a:rPr>
              <a:t>Year: 2023           SEM:V</a:t>
            </a:r>
            <a:endParaRPr lang="en-IN" sz="2400" dirty="0"/>
          </a:p>
        </p:txBody>
      </p:sp>
      <p:sp>
        <p:nvSpPr>
          <p:cNvPr id="5" name="TextBox 4"/>
          <p:cNvSpPr txBox="1"/>
          <p:nvPr/>
        </p:nvSpPr>
        <p:spPr>
          <a:xfrm>
            <a:off x="638629" y="3302613"/>
            <a:ext cx="2002972" cy="461665"/>
          </a:xfrm>
          <a:prstGeom prst="rect">
            <a:avLst/>
          </a:prstGeom>
          <a:noFill/>
        </p:spPr>
        <p:txBody>
          <a:bodyPr wrap="square" rtlCol="0">
            <a:spAutoFit/>
          </a:bodyPr>
          <a:lstStyle/>
          <a:p>
            <a:r>
              <a:rPr lang="en-US" sz="2400" b="1" dirty="0" smtClean="0"/>
              <a:t>Submitted By</a:t>
            </a:r>
            <a:endParaRPr lang="en-US" sz="2400" b="1" dirty="0"/>
          </a:p>
        </p:txBody>
      </p:sp>
      <p:sp>
        <p:nvSpPr>
          <p:cNvPr id="7" name="TextBox 6"/>
          <p:cNvSpPr txBox="1"/>
          <p:nvPr/>
        </p:nvSpPr>
        <p:spPr>
          <a:xfrm>
            <a:off x="7532914" y="3255217"/>
            <a:ext cx="3265715" cy="461665"/>
          </a:xfrm>
          <a:prstGeom prst="rect">
            <a:avLst/>
          </a:prstGeom>
          <a:noFill/>
        </p:spPr>
        <p:txBody>
          <a:bodyPr wrap="square" rtlCol="0">
            <a:spAutoFit/>
          </a:bodyPr>
          <a:lstStyle/>
          <a:p>
            <a:r>
              <a:rPr lang="en-US" sz="2400" b="1" dirty="0" smtClean="0"/>
              <a:t>Under the guidance of</a:t>
            </a:r>
            <a:endParaRPr lang="en-US" sz="2400" b="1" dirty="0"/>
          </a:p>
        </p:txBody>
      </p:sp>
      <p:sp>
        <p:nvSpPr>
          <p:cNvPr id="8" name="TextBox 7"/>
          <p:cNvSpPr txBox="1"/>
          <p:nvPr/>
        </p:nvSpPr>
        <p:spPr>
          <a:xfrm>
            <a:off x="7322457" y="3885797"/>
            <a:ext cx="4129314" cy="461665"/>
          </a:xfrm>
          <a:prstGeom prst="rect">
            <a:avLst/>
          </a:prstGeom>
          <a:noFill/>
        </p:spPr>
        <p:txBody>
          <a:bodyPr wrap="square" rtlCol="0">
            <a:spAutoFit/>
          </a:bodyPr>
          <a:lstStyle/>
          <a:p>
            <a:r>
              <a:rPr lang="en-US" sz="2400" spc="300" dirty="0" smtClean="0">
                <a:latin typeface="Times New Roman" pitchFamily="18" charset="0"/>
                <a:cs typeface="Times New Roman" pitchFamily="18" charset="0"/>
              </a:rPr>
              <a:t>Prof . </a:t>
            </a:r>
            <a:r>
              <a:rPr lang="en-US" sz="2400" spc="300" dirty="0" err="1" smtClean="0">
                <a:latin typeface="Times New Roman" pitchFamily="18" charset="0"/>
                <a:cs typeface="Times New Roman" pitchFamily="18" charset="0"/>
              </a:rPr>
              <a:t>Vikas</a:t>
            </a:r>
            <a:r>
              <a:rPr lang="en-US" sz="2400" spc="300" dirty="0" smtClean="0">
                <a:latin typeface="Times New Roman" pitchFamily="18" charset="0"/>
                <a:cs typeface="Times New Roman" pitchFamily="18" charset="0"/>
              </a:rPr>
              <a:t> </a:t>
            </a:r>
            <a:r>
              <a:rPr lang="en-US" sz="2400" spc="300" dirty="0" err="1" smtClean="0">
                <a:latin typeface="Times New Roman" pitchFamily="18" charset="0"/>
                <a:cs typeface="Times New Roman" pitchFamily="18" charset="0"/>
              </a:rPr>
              <a:t>Narkhede</a:t>
            </a:r>
            <a:endParaRPr lang="en-US" sz="2400" spc="300" dirty="0">
              <a:latin typeface="Times New Roman" pitchFamily="18" charset="0"/>
              <a:cs typeface="Times New Roman" pitchFamily="18" charset="0"/>
            </a:endParaRPr>
          </a:p>
        </p:txBody>
      </p:sp>
    </p:spTree>
    <p:extLst>
      <p:ext uri="{BB962C8B-B14F-4D97-AF65-F5344CB8AC3E}">
        <p14:creationId xmlns:p14="http://schemas.microsoft.com/office/powerpoint/2010/main" val="489566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6114" y="2380343"/>
            <a:ext cx="11887200" cy="4165600"/>
          </a:xfrm>
        </p:spPr>
        <p:txBody>
          <a:bodyPr>
            <a:normAutofit/>
          </a:bodyPr>
          <a:lstStyle/>
          <a:p>
            <a:pPr algn="just">
              <a:lnSpc>
                <a:spcPct val="115000"/>
              </a:lnSpc>
              <a:spcAft>
                <a:spcPts val="1000"/>
              </a:spcAft>
            </a:pPr>
            <a:r>
              <a:rPr lang="en-IN" sz="2000" dirty="0">
                <a:latin typeface="Times New Roman" panose="02020603050405020304" pitchFamily="18" charset="0"/>
                <a:ea typeface="Times New Roman" panose="02020603050405020304" pitchFamily="18" charset="0"/>
              </a:rPr>
              <a:t>The implementation of a web application for converting Word docs to PDF files can be broken down into the following steps:</a:t>
            </a:r>
            <a:endParaRPr lang="en-IN" sz="2000" dirty="0">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latin typeface="Times New Roman" pitchFamily="18" charset="0"/>
                <a:ea typeface="Times New Roman" pitchFamily="18" charset="0"/>
                <a:cs typeface="Times New Roman" pitchFamily="18" charset="0"/>
              </a:rPr>
              <a:t>Front-end </a:t>
            </a:r>
            <a:r>
              <a:rPr lang="en-IN" sz="2200" b="1" dirty="0" smtClean="0">
                <a:latin typeface="Times New Roman" pitchFamily="18" charset="0"/>
                <a:ea typeface="Times New Roman" pitchFamily="18" charset="0"/>
                <a:cs typeface="Times New Roman" pitchFamily="18" charset="0"/>
              </a:rPr>
              <a:t>: </a:t>
            </a:r>
            <a:r>
              <a:rPr lang="en-IN" sz="2200" dirty="0">
                <a:latin typeface="Times New Roman" pitchFamily="18" charset="0"/>
                <a:ea typeface="Times New Roman" pitchFamily="18" charset="0"/>
                <a:cs typeface="Times New Roman" pitchFamily="18" charset="0"/>
              </a:rPr>
              <a:t>The front-end of the application will typically use HTML, </a:t>
            </a:r>
            <a:r>
              <a:rPr lang="en-IN" sz="2200" dirty="0" smtClean="0">
                <a:latin typeface="Times New Roman" pitchFamily="18" charset="0"/>
                <a:ea typeface="Times New Roman" pitchFamily="18" charset="0"/>
                <a:cs typeface="Times New Roman" pitchFamily="18" charset="0"/>
              </a:rPr>
              <a:t>CSS (</a:t>
            </a:r>
            <a:r>
              <a:rPr lang="en-IN" sz="2200" dirty="0" err="1" smtClean="0">
                <a:latin typeface="Times New Roman" pitchFamily="18" charset="0"/>
                <a:ea typeface="Times New Roman" pitchFamily="18" charset="0"/>
                <a:cs typeface="Times New Roman" pitchFamily="18" charset="0"/>
              </a:rPr>
              <a:t>Boostrap</a:t>
            </a:r>
            <a:r>
              <a:rPr lang="en-IN" sz="2200" dirty="0" smtClean="0">
                <a:latin typeface="Times New Roman" pitchFamily="18" charset="0"/>
                <a:ea typeface="Times New Roman" pitchFamily="18" charset="0"/>
                <a:cs typeface="Times New Roman" pitchFamily="18" charset="0"/>
              </a:rPr>
              <a:t> 5), </a:t>
            </a:r>
            <a:r>
              <a:rPr lang="en-IN" sz="2200" dirty="0">
                <a:latin typeface="Times New Roman" pitchFamily="18" charset="0"/>
                <a:ea typeface="Times New Roman" pitchFamily="18" charset="0"/>
                <a:cs typeface="Times New Roman" pitchFamily="18" charset="0"/>
              </a:rPr>
              <a:t>and JavaScript to create a user-friendly interface. The user interface should be easy to use and should allow users to easily upload their Word files, choose the output format and quality, and add custom watermarks or other security features</a:t>
            </a:r>
            <a:r>
              <a:rPr lang="en-IN" dirty="0">
                <a:latin typeface="Times New Roman" pitchFamily="18" charset="0"/>
                <a:ea typeface="Times New Roman" pitchFamily="18" charset="0"/>
                <a:cs typeface="Times New Roman" pitchFamily="18" charset="0"/>
              </a:rPr>
              <a:t>.</a:t>
            </a:r>
          </a:p>
          <a:p>
            <a:pPr algn="just">
              <a:lnSpc>
                <a:spcPct val="115000"/>
              </a:lnSpc>
              <a:spcAft>
                <a:spcPts val="1000"/>
              </a:spcAft>
            </a:pPr>
            <a:r>
              <a:rPr lang="en-IN" sz="2200" dirty="0">
                <a:latin typeface="Times New Roman" pitchFamily="18" charset="0"/>
                <a:ea typeface="Calibri" panose="020F0502020204030204" pitchFamily="34" charset="0"/>
                <a:cs typeface="Times New Roman" pitchFamily="18" charset="0"/>
              </a:rPr>
              <a:t>Uploading File:  Fronted provide the filled to user to upload their word document through which user can convert their extension to </a:t>
            </a:r>
            <a:r>
              <a:rPr lang="en-IN" sz="2200" dirty="0" err="1">
                <a:latin typeface="Times New Roman" pitchFamily="18" charset="0"/>
                <a:ea typeface="Calibri" panose="020F0502020204030204" pitchFamily="34" charset="0"/>
                <a:cs typeface="Times New Roman" pitchFamily="18" charset="0"/>
              </a:rPr>
              <a:t>pdf</a:t>
            </a:r>
            <a:r>
              <a:rPr lang="en-IN" sz="2200" dirty="0">
                <a:latin typeface="Times New Roman" pitchFamily="18" charset="0"/>
                <a:ea typeface="Calibri" panose="020F0502020204030204" pitchFamily="34" charset="0"/>
                <a:cs typeface="Times New Roman" pitchFamily="18" charset="0"/>
              </a:rPr>
              <a:t>. </a:t>
            </a:r>
            <a:r>
              <a:rPr lang="en-IN" sz="2200" dirty="0" err="1">
                <a:latin typeface="Times New Roman" pitchFamily="18" charset="0"/>
                <a:ea typeface="Calibri" panose="020F0502020204030204" pitchFamily="34" charset="0"/>
                <a:cs typeface="Times New Roman" pitchFamily="18" charset="0"/>
              </a:rPr>
              <a:t>Multer</a:t>
            </a:r>
            <a:r>
              <a:rPr lang="en-IN" sz="2200" dirty="0">
                <a:latin typeface="Times New Roman" pitchFamily="18" charset="0"/>
                <a:ea typeface="Calibri" panose="020F0502020204030204" pitchFamily="34" charset="0"/>
                <a:cs typeface="Times New Roman" pitchFamily="18" charset="0"/>
              </a:rPr>
              <a:t> utility is used to upload the file in sever.</a:t>
            </a:r>
          </a:p>
          <a:p>
            <a:endParaRPr lang="en-US" dirty="0"/>
          </a:p>
        </p:txBody>
      </p:sp>
    </p:spTree>
    <p:extLst>
      <p:ext uri="{BB962C8B-B14F-4D97-AF65-F5344CB8AC3E}">
        <p14:creationId xmlns:p14="http://schemas.microsoft.com/office/powerpoint/2010/main" val="341045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82" y="2298701"/>
            <a:ext cx="11037046" cy="3652156"/>
          </a:xfrm>
        </p:spPr>
        <p:txBody>
          <a:bodyPr/>
          <a:lstStyle/>
          <a:p>
            <a:r>
              <a:rPr lang="en-IN" sz="2200" b="1" dirty="0">
                <a:latin typeface="Times New Roman" pitchFamily="18" charset="0"/>
                <a:ea typeface="Times New Roman" pitchFamily="18" charset="0"/>
                <a:cs typeface="Times New Roman" pitchFamily="18" charset="0"/>
              </a:rPr>
              <a:t>Back-end </a:t>
            </a:r>
            <a:r>
              <a:rPr lang="en-IN" sz="2200" b="1" dirty="0" smtClean="0">
                <a:latin typeface="Times New Roman" pitchFamily="18" charset="0"/>
                <a:ea typeface="Times New Roman" pitchFamily="18" charset="0"/>
                <a:cs typeface="Times New Roman" pitchFamily="18" charset="0"/>
              </a:rPr>
              <a:t>:  </a:t>
            </a:r>
            <a:r>
              <a:rPr lang="en-IN" sz="2200" dirty="0">
                <a:latin typeface="Times New Roman" pitchFamily="18" charset="0"/>
                <a:ea typeface="Times New Roman" pitchFamily="18" charset="0"/>
                <a:cs typeface="Times New Roman" pitchFamily="18" charset="0"/>
              </a:rPr>
              <a:t>The back-end of the application use a programming language such as or </a:t>
            </a:r>
            <a:r>
              <a:rPr lang="en-IN" sz="2200" dirty="0" err="1">
                <a:latin typeface="Times New Roman" pitchFamily="18" charset="0"/>
                <a:ea typeface="Times New Roman" pitchFamily="18" charset="0"/>
                <a:cs typeface="Times New Roman" pitchFamily="18" charset="0"/>
              </a:rPr>
              <a:t>javascript</a:t>
            </a:r>
            <a:r>
              <a:rPr lang="en-IN" sz="2200" dirty="0">
                <a:latin typeface="Times New Roman" pitchFamily="18" charset="0"/>
                <a:ea typeface="Times New Roman" pitchFamily="18" charset="0"/>
                <a:cs typeface="Times New Roman" pitchFamily="18" charset="0"/>
              </a:rPr>
              <a:t> with the help of </a:t>
            </a:r>
            <a:r>
              <a:rPr lang="en-IN" sz="2200" dirty="0" err="1">
                <a:latin typeface="Times New Roman" pitchFamily="18" charset="0"/>
                <a:ea typeface="Times New Roman" pitchFamily="18" charset="0"/>
                <a:cs typeface="Times New Roman" pitchFamily="18" charset="0"/>
              </a:rPr>
              <a:t>nodejs</a:t>
            </a:r>
            <a:r>
              <a:rPr lang="en-IN" sz="2200" dirty="0">
                <a:latin typeface="Times New Roman" pitchFamily="18" charset="0"/>
                <a:ea typeface="Times New Roman" pitchFamily="18" charset="0"/>
                <a:cs typeface="Times New Roman" pitchFamily="18" charset="0"/>
              </a:rPr>
              <a:t> to develop the code that will actually convert the Word files to PDF files. The code will need to be able to read the Word file, extract the text and formatting, and then create a new PDF file with the same text and formatting.</a:t>
            </a:r>
            <a:endParaRPr lang="en-IN" sz="2200" dirty="0">
              <a:latin typeface="Times New Roman" pitchFamily="18" charset="0"/>
              <a:ea typeface="Calibri" panose="020F0502020204030204" pitchFamily="34" charset="0"/>
              <a:cs typeface="Times New Roman" pitchFamily="18" charset="0"/>
            </a:endParaRPr>
          </a:p>
          <a:p>
            <a:r>
              <a:rPr lang="en-US" sz="2400" dirty="0" smtClean="0">
                <a:latin typeface="Times New Roman" pitchFamily="18" charset="0"/>
                <a:cs typeface="Times New Roman" pitchFamily="18" charset="0"/>
              </a:rPr>
              <a:t>User document upload validation.(User Functionality)</a:t>
            </a:r>
          </a:p>
          <a:p>
            <a:r>
              <a:rPr lang="en-US" sz="2400" dirty="0" smtClean="0">
                <a:latin typeface="Times New Roman" pitchFamily="18" charset="0"/>
                <a:cs typeface="Times New Roman" pitchFamily="18" charset="0"/>
              </a:rPr>
              <a:t>Uploading User data file to web app.</a:t>
            </a:r>
          </a:p>
          <a:p>
            <a:r>
              <a:rPr lang="en-US" sz="2400" dirty="0" smtClean="0">
                <a:latin typeface="Times New Roman" pitchFamily="18" charset="0"/>
                <a:cs typeface="Times New Roman" pitchFamily="18" charset="0"/>
              </a:rPr>
              <a:t>Allocate/</a:t>
            </a:r>
            <a:r>
              <a:rPr lang="en-US" sz="2400" dirty="0" err="1" smtClean="0">
                <a:latin typeface="Times New Roman" pitchFamily="18" charset="0"/>
                <a:cs typeface="Times New Roman" pitchFamily="18" charset="0"/>
              </a:rPr>
              <a:t>fullfillng</a:t>
            </a:r>
            <a:r>
              <a:rPr lang="en-US" sz="2400" dirty="0" smtClean="0">
                <a:latin typeface="Times New Roman" pitchFamily="18" charset="0"/>
                <a:cs typeface="Times New Roman" pitchFamily="18" charset="0"/>
              </a:rPr>
              <a:t> API request.</a:t>
            </a:r>
          </a:p>
          <a:p>
            <a:r>
              <a:rPr lang="en-US" sz="2400" dirty="0" smtClean="0">
                <a:latin typeface="Times New Roman" pitchFamily="18" charset="0"/>
                <a:cs typeface="Times New Roman" pitchFamily="18" charset="0"/>
              </a:rPr>
              <a:t>Handle download</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sz="4400"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5" name="Oval 4"/>
          <p:cNvSpPr/>
          <p:nvPr/>
        </p:nvSpPr>
        <p:spPr>
          <a:xfrm>
            <a:off x="9492342" y="3425372"/>
            <a:ext cx="1959429" cy="899886"/>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Converter</a:t>
            </a:r>
            <a:endParaRPr lang="en-US" dirty="0"/>
          </a:p>
        </p:txBody>
      </p:sp>
      <p:cxnSp>
        <p:nvCxnSpPr>
          <p:cNvPr id="7" name="Straight Arrow Connector 6"/>
          <p:cNvCxnSpPr>
            <a:stCxn id="5" idx="4"/>
          </p:cNvCxnSpPr>
          <p:nvPr/>
        </p:nvCxnSpPr>
        <p:spPr>
          <a:xfrm>
            <a:off x="10472057" y="4325258"/>
            <a:ext cx="0" cy="4209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673771" y="4746174"/>
            <a:ext cx="1538514" cy="522515"/>
          </a:xfrm>
          <a:prstGeom prst="rect">
            <a:avLst/>
          </a:prstGeom>
          <a:ln w="190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User</a:t>
            </a:r>
            <a:endParaRPr lang="en-US" dirty="0"/>
          </a:p>
        </p:txBody>
      </p:sp>
      <p:sp>
        <p:nvSpPr>
          <p:cNvPr id="9" name="Rectangle 8"/>
          <p:cNvSpPr/>
          <p:nvPr/>
        </p:nvSpPr>
        <p:spPr>
          <a:xfrm>
            <a:off x="7351488" y="6103252"/>
            <a:ext cx="1538514" cy="5225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Download PDF</a:t>
            </a:r>
            <a:endParaRPr lang="en-US" dirty="0"/>
          </a:p>
        </p:txBody>
      </p:sp>
      <p:sp>
        <p:nvSpPr>
          <p:cNvPr id="10" name="Rectangle 9"/>
          <p:cNvSpPr/>
          <p:nvPr/>
        </p:nvSpPr>
        <p:spPr>
          <a:xfrm>
            <a:off x="7358742" y="5152566"/>
            <a:ext cx="1538514" cy="522515"/>
          </a:xfrm>
          <a:prstGeom prst="rect">
            <a:avLst/>
          </a:prstGeom>
          <a:ln w="1270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Upload word file</a:t>
            </a:r>
            <a:endParaRPr lang="en-US" dirty="0"/>
          </a:p>
        </p:txBody>
      </p:sp>
      <p:cxnSp>
        <p:nvCxnSpPr>
          <p:cNvPr id="18" name="Straight Connector 17"/>
          <p:cNvCxnSpPr>
            <a:stCxn id="8" idx="2"/>
          </p:cNvCxnSpPr>
          <p:nvPr/>
        </p:nvCxnSpPr>
        <p:spPr>
          <a:xfrm flipH="1">
            <a:off x="10435770" y="5268689"/>
            <a:ext cx="7258" cy="10885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897256" y="5413823"/>
            <a:ext cx="1538514" cy="290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8890002" y="6364509"/>
            <a:ext cx="158205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624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66057" y="2416627"/>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Interface</a:t>
            </a:r>
            <a:endParaRPr lang="en-US" dirty="0"/>
          </a:p>
        </p:txBody>
      </p:sp>
      <p:sp>
        <p:nvSpPr>
          <p:cNvPr id="2" name="Title 1"/>
          <p:cNvSpPr>
            <a:spLocks noGrp="1"/>
          </p:cNvSpPr>
          <p:nvPr>
            <p:ph type="title"/>
          </p:nvPr>
        </p:nvSpPr>
        <p:spPr>
          <a:xfrm>
            <a:off x="1575143" y="879326"/>
            <a:ext cx="8761413" cy="706964"/>
          </a:xfrm>
        </p:spPr>
        <p:txBody>
          <a:bodyPr/>
          <a:lstStyle/>
          <a:p>
            <a:pPr algn="ctr"/>
            <a:r>
              <a:rPr lang="en-US" sz="4800" dirty="0" smtClean="0">
                <a:latin typeface="Times New Roman" pitchFamily="18" charset="0"/>
                <a:cs typeface="Times New Roman" pitchFamily="18" charset="0"/>
              </a:rPr>
              <a:t>SYSTEM DESIGN</a:t>
            </a:r>
            <a:endParaRPr lang="en-US" sz="4800" dirty="0">
              <a:latin typeface="Times New Roman" pitchFamily="18" charset="0"/>
              <a:cs typeface="Times New Roman" pitchFamily="18" charset="0"/>
            </a:endParaRPr>
          </a:p>
        </p:txBody>
      </p:sp>
      <p:sp>
        <p:nvSpPr>
          <p:cNvPr id="6" name="Rounded Rectangle 5"/>
          <p:cNvSpPr/>
          <p:nvPr/>
        </p:nvSpPr>
        <p:spPr>
          <a:xfrm>
            <a:off x="8120742" y="2423886"/>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Multer</a:t>
            </a:r>
            <a:endParaRPr lang="en-US" dirty="0"/>
          </a:p>
        </p:txBody>
      </p:sp>
      <p:sp>
        <p:nvSpPr>
          <p:cNvPr id="7" name="Rounded Rectangle 6"/>
          <p:cNvSpPr/>
          <p:nvPr/>
        </p:nvSpPr>
        <p:spPr>
          <a:xfrm>
            <a:off x="4310743" y="5443983"/>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Server Response</a:t>
            </a:r>
            <a:endParaRPr lang="en-US" dirty="0"/>
          </a:p>
        </p:txBody>
      </p:sp>
      <p:sp>
        <p:nvSpPr>
          <p:cNvPr id="8" name="Rounded Rectangle 7"/>
          <p:cNvSpPr/>
          <p:nvPr/>
        </p:nvSpPr>
        <p:spPr>
          <a:xfrm>
            <a:off x="4259943" y="2416628"/>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Express Backend</a:t>
            </a:r>
            <a:endParaRPr lang="en-US" dirty="0"/>
          </a:p>
        </p:txBody>
      </p:sp>
      <p:sp>
        <p:nvSpPr>
          <p:cNvPr id="9" name="Rounded Rectangle 8"/>
          <p:cNvSpPr/>
          <p:nvPr/>
        </p:nvSpPr>
        <p:spPr>
          <a:xfrm>
            <a:off x="566057" y="5382550"/>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Local Storage</a:t>
            </a:r>
            <a:endParaRPr lang="en-US" dirty="0"/>
          </a:p>
        </p:txBody>
      </p:sp>
      <p:cxnSp>
        <p:nvCxnSpPr>
          <p:cNvPr id="11" name="Straight Connector 10"/>
          <p:cNvCxnSpPr>
            <a:stCxn id="5" idx="2"/>
            <a:endCxn id="9" idx="0"/>
          </p:cNvCxnSpPr>
          <p:nvPr/>
        </p:nvCxnSpPr>
        <p:spPr>
          <a:xfrm>
            <a:off x="1480457" y="3258455"/>
            <a:ext cx="0" cy="2124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74343" y="3258455"/>
            <a:ext cx="0" cy="214811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123714" y="3707953"/>
            <a:ext cx="1828800" cy="8418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Conversion Library</a:t>
            </a:r>
            <a:endParaRPr lang="en-US" dirty="0"/>
          </a:p>
        </p:txBody>
      </p:sp>
      <p:cxnSp>
        <p:nvCxnSpPr>
          <p:cNvPr id="15" name="Straight Arrow Connector 14"/>
          <p:cNvCxnSpPr/>
          <p:nvPr/>
        </p:nvCxnSpPr>
        <p:spPr>
          <a:xfrm flipV="1">
            <a:off x="1516741" y="3672113"/>
            <a:ext cx="3657602" cy="29031"/>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46512" y="3353134"/>
            <a:ext cx="2786743" cy="369332"/>
          </a:xfrm>
          <a:prstGeom prst="rect">
            <a:avLst/>
          </a:prstGeom>
          <a:noFill/>
        </p:spPr>
        <p:txBody>
          <a:bodyPr wrap="square" rtlCol="0">
            <a:spAutoFit/>
          </a:bodyPr>
          <a:lstStyle/>
          <a:p>
            <a:r>
              <a:rPr lang="en-US" dirty="0" smtClean="0">
                <a:solidFill>
                  <a:schemeClr val="tx1">
                    <a:lumMod val="75000"/>
                    <a:lumOff val="25000"/>
                  </a:schemeClr>
                </a:solidFill>
                <a:latin typeface="Cascadia Mono SemiBold" pitchFamily="49" charset="0"/>
                <a:cs typeface="Cascadia Mono SemiBold" pitchFamily="49" charset="0"/>
              </a:rPr>
              <a:t>Uploading docx file</a:t>
            </a:r>
            <a:endParaRPr lang="en-US" dirty="0">
              <a:solidFill>
                <a:schemeClr val="tx1">
                  <a:lumMod val="75000"/>
                  <a:lumOff val="25000"/>
                </a:schemeClr>
              </a:solidFill>
              <a:latin typeface="Cascadia Mono SemiBold" pitchFamily="49" charset="0"/>
              <a:cs typeface="Cascadia Mono SemiBold" pitchFamily="49" charset="0"/>
            </a:endParaRPr>
          </a:p>
        </p:txBody>
      </p:sp>
      <p:cxnSp>
        <p:nvCxnSpPr>
          <p:cNvPr id="23" name="Straight Arrow Connector 22"/>
          <p:cNvCxnSpPr>
            <a:endCxn id="6" idx="1"/>
          </p:cNvCxnSpPr>
          <p:nvPr/>
        </p:nvCxnSpPr>
        <p:spPr>
          <a:xfrm>
            <a:off x="6088743" y="2837543"/>
            <a:ext cx="2031999" cy="725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88743" y="2471839"/>
            <a:ext cx="2184401" cy="369332"/>
          </a:xfrm>
          <a:prstGeom prst="rect">
            <a:avLst/>
          </a:prstGeom>
          <a:noFill/>
        </p:spPr>
        <p:txBody>
          <a:bodyPr wrap="square" rtlCol="0">
            <a:spAutoFit/>
          </a:bodyPr>
          <a:lstStyle/>
          <a:p>
            <a:r>
              <a:rPr lang="en-US" dirty="0" smtClean="0">
                <a:solidFill>
                  <a:schemeClr val="tx1">
                    <a:lumMod val="75000"/>
                    <a:lumOff val="25000"/>
                  </a:schemeClr>
                </a:solidFill>
                <a:latin typeface="Cascadia Mono SemiBold" pitchFamily="49" charset="0"/>
                <a:cs typeface="Cascadia Mono SemiBold" pitchFamily="49" charset="0"/>
              </a:rPr>
              <a:t>Handle Upload</a:t>
            </a:r>
            <a:endParaRPr lang="en-US" dirty="0">
              <a:solidFill>
                <a:schemeClr val="tx1">
                  <a:lumMod val="75000"/>
                  <a:lumOff val="25000"/>
                </a:schemeClr>
              </a:solidFill>
              <a:latin typeface="Cascadia Mono SemiBold" pitchFamily="49" charset="0"/>
              <a:cs typeface="Cascadia Mono SemiBold" pitchFamily="49" charset="0"/>
            </a:endParaRPr>
          </a:p>
        </p:txBody>
      </p:sp>
      <p:cxnSp>
        <p:nvCxnSpPr>
          <p:cNvPr id="33" name="Straight Connector 32"/>
          <p:cNvCxnSpPr/>
          <p:nvPr/>
        </p:nvCxnSpPr>
        <p:spPr>
          <a:xfrm>
            <a:off x="5174343" y="4288970"/>
            <a:ext cx="0" cy="435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2541" y="3672113"/>
            <a:ext cx="2855688" cy="861774"/>
          </a:xfrm>
          <a:prstGeom prst="rect">
            <a:avLst/>
          </a:prstGeom>
          <a:noFill/>
        </p:spPr>
        <p:txBody>
          <a:bodyPr wrap="square" rtlCol="0">
            <a:spAutoFit/>
          </a:bodyPr>
          <a:lstStyle/>
          <a:p>
            <a:endParaRPr lang="en-US" dirty="0">
              <a:solidFill>
                <a:schemeClr val="tx1">
                  <a:lumMod val="75000"/>
                  <a:lumOff val="25000"/>
                </a:schemeClr>
              </a:solidFill>
              <a:latin typeface="Cascadia Mono SemiBold" pitchFamily="49" charset="0"/>
              <a:cs typeface="Cascadia Mono SemiBold" pitchFamily="49" charset="0"/>
            </a:endParaRPr>
          </a:p>
          <a:p>
            <a:r>
              <a:rPr lang="en-US" sz="1600" dirty="0" smtClean="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rPr>
              <a:t>Converting docx to PDF uploaded file</a:t>
            </a:r>
            <a:endParaRPr lang="en-US" sz="1600" dirty="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endParaRPr>
          </a:p>
        </p:txBody>
      </p:sp>
      <p:cxnSp>
        <p:nvCxnSpPr>
          <p:cNvPr id="39" name="Straight Arrow Connector 38"/>
          <p:cNvCxnSpPr>
            <a:endCxn id="37" idx="1"/>
          </p:cNvCxnSpPr>
          <p:nvPr/>
        </p:nvCxnSpPr>
        <p:spPr>
          <a:xfrm>
            <a:off x="5174343" y="4103000"/>
            <a:ext cx="838198"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860970" y="4103000"/>
            <a:ext cx="1240972" cy="2586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088914" y="4549781"/>
            <a:ext cx="0" cy="531599"/>
          </a:xfrm>
          <a:prstGeom prst="line">
            <a:avLst/>
          </a:prstGeom>
          <a:ln w="28575">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25143" y="5081380"/>
            <a:ext cx="5863771" cy="0"/>
          </a:xfrm>
          <a:prstGeom prst="line">
            <a:avLst/>
          </a:prstGeom>
          <a:ln w="28575">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30569" y="5197884"/>
            <a:ext cx="4158345" cy="646331"/>
          </a:xfrm>
          <a:prstGeom prst="rect">
            <a:avLst/>
          </a:prstGeom>
          <a:noFill/>
        </p:spPr>
        <p:txBody>
          <a:bodyPr wrap="square" rtlCol="0">
            <a:spAutoFit/>
          </a:bodyPr>
          <a:lstStyle/>
          <a:p>
            <a:r>
              <a:rPr lang="en-US" dirty="0" smtClean="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rPr>
              <a:t>PDF FILE Ready for our (POST request)</a:t>
            </a:r>
            <a:endParaRPr lang="en-US" dirty="0">
              <a:solidFill>
                <a:schemeClr val="tx1">
                  <a:lumMod val="75000"/>
                  <a:lumOff val="25000"/>
                </a:schemeClr>
              </a:solidFill>
              <a:effectLst>
                <a:outerShdw blurRad="38100" dist="38100" dir="2700000" algn="tl">
                  <a:srgbClr val="000000">
                    <a:alpha val="43137"/>
                  </a:srgbClr>
                </a:outerShdw>
              </a:effectLst>
              <a:latin typeface="Cascadia Mono SemiBold" pitchFamily="49" charset="0"/>
              <a:cs typeface="Cascadia Mono SemiBold" pitchFamily="49" charset="0"/>
            </a:endParaRPr>
          </a:p>
        </p:txBody>
      </p:sp>
      <p:cxnSp>
        <p:nvCxnSpPr>
          <p:cNvPr id="57" name="Straight Arrow Connector 56"/>
          <p:cNvCxnSpPr>
            <a:stCxn id="7" idx="1"/>
          </p:cNvCxnSpPr>
          <p:nvPr/>
        </p:nvCxnSpPr>
        <p:spPr>
          <a:xfrm flipH="1">
            <a:off x="2373086" y="5864897"/>
            <a:ext cx="1937657" cy="1"/>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445657" y="5447266"/>
            <a:ext cx="1865086" cy="353943"/>
          </a:xfrm>
          <a:prstGeom prst="rect">
            <a:avLst/>
          </a:prstGeom>
          <a:noFill/>
        </p:spPr>
        <p:txBody>
          <a:bodyPr wrap="square" rtlCol="0">
            <a:spAutoFit/>
          </a:bodyPr>
          <a:lstStyle/>
          <a:p>
            <a:r>
              <a:rPr lang="en-US" sz="1700" dirty="0" smtClean="0">
                <a:solidFill>
                  <a:schemeClr val="tx1">
                    <a:lumMod val="75000"/>
                    <a:lumOff val="25000"/>
                  </a:schemeClr>
                </a:solidFill>
                <a:latin typeface="Cascadia Mono SemiBold" pitchFamily="49" charset="0"/>
                <a:cs typeface="Cascadia Mono SemiBold" pitchFamily="49" charset="0"/>
              </a:rPr>
              <a:t>Download PDF</a:t>
            </a:r>
            <a:endParaRPr lang="en-US" sz="1700" dirty="0">
              <a:solidFill>
                <a:schemeClr val="tx1">
                  <a:lumMod val="75000"/>
                  <a:lumOff val="25000"/>
                </a:schemeClr>
              </a:solidFill>
              <a:latin typeface="Cascadia Mono SemiBold" pitchFamily="49" charset="0"/>
              <a:cs typeface="Cascadia Mono SemiBold" pitchFamily="49" charset="0"/>
            </a:endParaRPr>
          </a:p>
        </p:txBody>
      </p:sp>
    </p:spTree>
    <p:extLst>
      <p:ext uri="{BB962C8B-B14F-4D97-AF65-F5344CB8AC3E}">
        <p14:creationId xmlns:p14="http://schemas.microsoft.com/office/powerpoint/2010/main" val="921368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flowchart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7" y="638629"/>
            <a:ext cx="11648101" cy="6137439"/>
          </a:xfrm>
          <a:prstGeom prst="rect">
            <a:avLst/>
          </a:prstGeom>
        </p:spPr>
      </p:pic>
    </p:spTree>
    <p:extLst>
      <p:ext uri="{BB962C8B-B14F-4D97-AF65-F5344CB8AC3E}">
        <p14:creationId xmlns:p14="http://schemas.microsoft.com/office/powerpoint/2010/main" val="297525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C563FAA-580E-D64F-00AB-1336568239F8}"/>
              </a:ext>
            </a:extLst>
          </p:cNvPr>
          <p:cNvSpPr>
            <a:spLocks noGrp="1"/>
          </p:cNvSpPr>
          <p:nvPr>
            <p:ph type="title"/>
          </p:nvPr>
        </p:nvSpPr>
        <p:spPr>
          <a:xfrm>
            <a:off x="1949472" y="715422"/>
            <a:ext cx="7950984" cy="1081705"/>
          </a:xfrm>
        </p:spPr>
        <p:txBody>
          <a:bodyPr/>
          <a:lstStyle/>
          <a:p>
            <a:pPr algn="ctr"/>
            <a:r>
              <a:rPr lang="en-US" sz="4800" dirty="0" smtClean="0">
                <a:latin typeface="Times New Roman" pitchFamily="18" charset="0"/>
                <a:cs typeface="Times New Roman" pitchFamily="18" charset="0"/>
              </a:rPr>
              <a:t>ADVANTAGES</a:t>
            </a:r>
            <a:endParaRPr lang="en-IN" sz="4800"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xmlns="" id="{52FB3FC6-6707-4357-6206-F2C6A82E2FD9}"/>
              </a:ext>
            </a:extLst>
          </p:cNvPr>
          <p:cNvSpPr>
            <a:spLocks noGrp="1"/>
          </p:cNvSpPr>
          <p:nvPr>
            <p:ph sz="half" idx="1"/>
          </p:nvPr>
        </p:nvSpPr>
        <p:spPr>
          <a:xfrm>
            <a:off x="406400" y="2278742"/>
            <a:ext cx="11582400" cy="4426857"/>
          </a:xfrm>
        </p:spPr>
        <p:txBody>
          <a:bodyPr>
            <a:normAutofit/>
          </a:bodyPr>
          <a:lstStyle/>
          <a:p>
            <a:pPr marL="342900" lvl="0" indent="-342900" algn="just">
              <a:lnSpc>
                <a:spcPct val="115000"/>
              </a:lnSpc>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Easy to use</a:t>
            </a:r>
            <a:r>
              <a:rPr lang="en-US" sz="2400" dirty="0">
                <a:effectLst/>
                <a:latin typeface="Times New Roman" panose="02020603050405020304" pitchFamily="18" charset="0"/>
                <a:ea typeface="Times New Roman" panose="02020603050405020304" pitchFamily="18" charset="0"/>
                <a:cs typeface="Times New Roman"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Web applications are typically easy to use, even for people with no technical knowledge</a:t>
            </a:r>
            <a:r>
              <a:rPr lang="en-US" sz="24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a:t>
            </a:r>
          </a:p>
          <a:p>
            <a:pPr algn="just">
              <a:lnSpc>
                <a:spcPct val="115000"/>
              </a:lnSpc>
              <a:buFont typeface="Wingdings" panose="05000000000000000000" pitchFamily="2" charset="2"/>
              <a:buChar char=""/>
            </a:pPr>
            <a:r>
              <a:rPr lang="en-US" sz="2400" b="1" dirty="0">
                <a:latin typeface="Times New Roman" pitchFamily="18" charset="0"/>
                <a:cs typeface="Times New Roman" pitchFamily="18" charset="0"/>
              </a:rPr>
              <a:t>Reduced File Size:</a:t>
            </a:r>
            <a:r>
              <a:rPr lang="en-US" sz="2400" dirty="0">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PDFs are often more compact than Word documents, making them easier to share, store, and transmit</a:t>
            </a:r>
            <a:r>
              <a:rPr lang="en-US" sz="2400" dirty="0" smtClean="0">
                <a:solidFill>
                  <a:schemeClr val="tx1"/>
                </a:solidFill>
                <a:latin typeface="Times New Roman" pitchFamily="18" charset="0"/>
                <a:cs typeface="Times New Roman" pitchFamily="18" charset="0"/>
              </a:rPr>
              <a:t>.</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marL="342900" lvl="0" indent="-342900" algn="just">
              <a:lnSpc>
                <a:spcPct val="115000"/>
              </a:lnSpc>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Accessible</a:t>
            </a:r>
            <a:r>
              <a:rPr lang="en-US" sz="2400" dirty="0">
                <a:effectLst/>
                <a:latin typeface="Times New Roman" panose="02020603050405020304" pitchFamily="18" charset="0"/>
                <a:ea typeface="Times New Roman" panose="02020603050405020304" pitchFamily="18" charset="0"/>
                <a:cs typeface="Times New Roman"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Web applications can be accessed from anywhere with an internet connection.</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marL="342900" lvl="0" indent="-342900" algn="just">
              <a:lnSpc>
                <a:spcPct val="115000"/>
              </a:lnSpc>
              <a:spcAft>
                <a:spcPts val="10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itchFamily="18" charset="0"/>
              </a:rPr>
              <a:t>Scalable</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 Web applications can be easily scaled to handle large volumes of traffic.</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algn="just">
              <a:lnSpc>
                <a:spcPct val="115000"/>
              </a:lnSpc>
              <a:spcAft>
                <a:spcPts val="1000"/>
              </a:spcAft>
              <a:buFont typeface="Wingdings" panose="05000000000000000000" pitchFamily="2" charset="2"/>
              <a:buChar char="Ø"/>
            </a:pPr>
            <a:r>
              <a:rPr lang="en-US" sz="2400" b="1" i="0" dirty="0" smtClean="0">
                <a:effectLst/>
                <a:latin typeface="Times New Roman" pitchFamily="18" charset="0"/>
                <a:cs typeface="Times New Roman" pitchFamily="18" charset="0"/>
              </a:rPr>
              <a:t>Compact </a:t>
            </a:r>
            <a:r>
              <a:rPr lang="en-US" sz="2400" b="1" i="0" dirty="0">
                <a:effectLst/>
                <a:latin typeface="Times New Roman" pitchFamily="18" charset="0"/>
                <a:cs typeface="Times New Roman" pitchFamily="18" charset="0"/>
              </a:rPr>
              <a:t>File Size</a:t>
            </a:r>
            <a:r>
              <a:rPr lang="en-US" sz="2400" b="1" i="0" dirty="0">
                <a:solidFill>
                  <a:schemeClr val="tx1"/>
                </a:solidFill>
                <a:effectLst/>
                <a:latin typeface="Times New Roman" pitchFamily="18" charset="0"/>
                <a:cs typeface="Times New Roman" pitchFamily="18" charset="0"/>
              </a:rPr>
              <a:t>:</a:t>
            </a:r>
            <a:r>
              <a:rPr lang="en-US" sz="2400" b="0" i="0" dirty="0">
                <a:solidFill>
                  <a:schemeClr val="tx1"/>
                </a:solidFill>
                <a:effectLst/>
                <a:latin typeface="Times New Roman" pitchFamily="18" charset="0"/>
                <a:cs typeface="Times New Roman" pitchFamily="18" charset="0"/>
              </a:rPr>
              <a:t> </a:t>
            </a:r>
            <a:r>
              <a:rPr lang="en-US" sz="2400" i="0" dirty="0">
                <a:solidFill>
                  <a:schemeClr val="tx1"/>
                </a:solidFill>
                <a:effectLst/>
                <a:latin typeface="Times New Roman" pitchFamily="18" charset="0"/>
                <a:cs typeface="Times New Roman" pitchFamily="18" charset="0"/>
              </a:rPr>
              <a:t>PDFs can compress images and text, resulting in smaller file sizes that are easy to share and store</a:t>
            </a:r>
            <a:r>
              <a:rPr lang="en-US" sz="2400" i="0" dirty="0" smtClean="0">
                <a:solidFill>
                  <a:schemeClr val="tx1"/>
                </a:solidFill>
                <a:effectLst/>
                <a:latin typeface="Times New Roman" pitchFamily="18" charset="0"/>
                <a:cs typeface="Times New Roman" pitchFamily="18" charset="0"/>
              </a:rPr>
              <a:t>.</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13982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9D0AC38E-BA46-1C80-8E05-C3BE45AFD9D3}"/>
              </a:ext>
            </a:extLst>
          </p:cNvPr>
          <p:cNvSpPr>
            <a:spLocks noGrp="1" noChangeArrowheads="1"/>
          </p:cNvSpPr>
          <p:nvPr>
            <p:ph sz="half" idx="1"/>
          </p:nvPr>
        </p:nvSpPr>
        <p:spPr bwMode="auto">
          <a:xfrm>
            <a:off x="464457" y="2496102"/>
            <a:ext cx="1156788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Loss of Editability</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When you convert a Word document to PDF, it becomes a non-editable format, which can be a disadvantage if you need to make future edits or updates to the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File Size</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PDFs can sometimes have larger file sizes compared to Word documents, especially if the original document contains high-resolution images or graphics</a:t>
            </a:r>
            <a:r>
              <a:rPr kumimoji="0" lang="en-US" altLang="en-US" sz="2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smtClean="0">
                <a:ln>
                  <a:noFill/>
                </a:ln>
                <a:solidFill>
                  <a:schemeClr val="tx1">
                    <a:lumMod val="85000"/>
                    <a:lumOff val="15000"/>
                  </a:schemeClr>
                </a:solidFill>
                <a:effectLst/>
                <a:latin typeface="Times New Roman" pitchFamily="18" charset="0"/>
                <a:cs typeface="Times New Roman" pitchFamily="18" charset="0"/>
              </a:rPr>
              <a:t>Potential </a:t>
            </a: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Formatting Issues:</a:t>
            </a:r>
            <a:r>
              <a:rPr kumimoji="0" lang="en-US" altLang="en-US" sz="2200" b="0"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 </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Complex formatting in Word documents may not always convert perfectly to PDF, leading to potential layout or appearance discrepancies.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Additional Software Needed:</a:t>
            </a:r>
            <a:r>
              <a:rPr kumimoji="0" lang="en-US" altLang="en-US" sz="2200" b="0" i="0" u="none" strike="noStrike" cap="none" normalizeH="0" baseline="0" dirty="0">
                <a:ln>
                  <a:noFill/>
                </a:ln>
                <a:solidFill>
                  <a:schemeClr val="tx1">
                    <a:lumMod val="85000"/>
                    <a:lumOff val="15000"/>
                  </a:schemeClr>
                </a:solidFill>
                <a:effectLst/>
                <a:latin typeface="Times New Roman" pitchFamily="18" charset="0"/>
                <a:cs typeface="Times New Roman" pitchFamily="18" charset="0"/>
              </a:rPr>
              <a:t> </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Creating PDFs from Word documents typically requires dedicated software or online tools, which may not always be readily available or free.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xmlns="" id="{CC563FAA-580E-D64F-00AB-1336568239F8}"/>
              </a:ext>
            </a:extLst>
          </p:cNvPr>
          <p:cNvSpPr txBox="1">
            <a:spLocks/>
          </p:cNvSpPr>
          <p:nvPr/>
        </p:nvSpPr>
        <p:spPr bwMode="gray">
          <a:xfrm>
            <a:off x="1884157" y="780735"/>
            <a:ext cx="7950984" cy="108170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8" charset="0"/>
                <a:cs typeface="Times New Roman" pitchFamily="18" charset="0"/>
              </a:rPr>
              <a:t>DISADVANTAGES</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2463498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4CEA9-7608-E900-1246-FBA4F264B0F6}"/>
              </a:ext>
            </a:extLst>
          </p:cNvPr>
          <p:cNvSpPr>
            <a:spLocks noGrp="1"/>
          </p:cNvSpPr>
          <p:nvPr>
            <p:ph type="title"/>
          </p:nvPr>
        </p:nvSpPr>
        <p:spPr>
          <a:xfrm>
            <a:off x="1856029" y="485193"/>
            <a:ext cx="7958331" cy="1077229"/>
          </a:xfrm>
        </p:spPr>
        <p:txBody>
          <a:bodyPr/>
          <a:lstStyle/>
          <a:p>
            <a:pPr algn="ctr"/>
            <a:r>
              <a:rPr lang="en-US" sz="4800" dirty="0" smtClean="0">
                <a:latin typeface="Times New Roman" pitchFamily="18" charset="0"/>
                <a:cs typeface="Times New Roman" pitchFamily="18" charset="0"/>
              </a:rPr>
              <a:t>CONCLUSION</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B238DD5-102E-7846-74CB-5105FE2BF103}"/>
              </a:ext>
            </a:extLst>
          </p:cNvPr>
          <p:cNvSpPr>
            <a:spLocks noGrp="1"/>
          </p:cNvSpPr>
          <p:nvPr>
            <p:ph idx="1"/>
          </p:nvPr>
        </p:nvSpPr>
        <p:spPr>
          <a:xfrm>
            <a:off x="682172" y="2603499"/>
            <a:ext cx="10972800" cy="4131129"/>
          </a:xfrm>
        </p:spPr>
        <p:txBody>
          <a:bodyPr>
            <a:normAutofit/>
          </a:bodyPr>
          <a:lstStyle/>
          <a:p>
            <a:r>
              <a:rPr lang="en-US" sz="2400" b="0" i="0" dirty="0">
                <a:solidFill>
                  <a:srgbClr val="374151"/>
                </a:solidFill>
                <a:effectLst/>
                <a:latin typeface="Times New Roman" pitchFamily="18" charset="0"/>
                <a:cs typeface="Times New Roman" pitchFamily="18" charset="0"/>
              </a:rPr>
              <a:t>In conclusion, the Word to PDF conversion project has provided valuable insights into the importance and utility of converting documents from one format to another. Converting Word documents to PDF offers several benefits, including preserving formatting and layout</a:t>
            </a:r>
            <a:r>
              <a:rPr lang="en-US" sz="2400" b="0" i="0" dirty="0" smtClean="0">
                <a:solidFill>
                  <a:srgbClr val="374151"/>
                </a:solidFill>
                <a:effectLst/>
                <a:latin typeface="Times New Roman" pitchFamily="18" charset="0"/>
                <a:cs typeface="Times New Roman" pitchFamily="18" charset="0"/>
              </a:rPr>
              <a:t>, convenience for user, </a:t>
            </a:r>
            <a:r>
              <a:rPr lang="en-US" sz="2400" b="0" i="0" dirty="0">
                <a:solidFill>
                  <a:srgbClr val="374151"/>
                </a:solidFill>
                <a:effectLst/>
                <a:latin typeface="Times New Roman" pitchFamily="18" charset="0"/>
                <a:cs typeface="Times New Roman" pitchFamily="18" charset="0"/>
              </a:rPr>
              <a:t>ensuring compatibility across different devices and operating systems, and enhancing document security</a:t>
            </a:r>
            <a:r>
              <a:rPr lang="en-US" sz="2400" b="0" i="0" dirty="0" smtClean="0">
                <a:solidFill>
                  <a:srgbClr val="374151"/>
                </a:solidFill>
                <a:effectLst/>
                <a:latin typeface="Times New Roman" pitchFamily="18" charset="0"/>
                <a:cs typeface="Times New Roman" pitchFamily="18" charset="0"/>
              </a:rPr>
              <a:t>.</a:t>
            </a:r>
          </a:p>
          <a:p>
            <a:endParaRPr lang="en-US" sz="2400" b="0" i="0" dirty="0" smtClean="0">
              <a:solidFill>
                <a:srgbClr val="374151"/>
              </a:solidFill>
              <a:effectLst/>
              <a:latin typeface="Times New Roman" pitchFamily="18" charset="0"/>
              <a:cs typeface="Times New Roman" pitchFamily="18" charset="0"/>
            </a:endParaRPr>
          </a:p>
          <a:p>
            <a:r>
              <a:rPr lang="en-US" sz="2400" dirty="0">
                <a:latin typeface="Times New Roman" panose="02020603050405020304" pitchFamily="18" charset="0"/>
                <a:ea typeface="Times New Roman" panose="02020603050405020304" pitchFamily="18" charset="0"/>
              </a:rPr>
              <a:t>The expected result for a word to PDF converter is a PDF file that is an accurate and faithful representation of the original Word document. This means that the PDF file should have the same text, formatting, and layout as the original Word document</a:t>
            </a:r>
            <a:endParaRPr lang="en-IN" sz="2400" dirty="0">
              <a:latin typeface="Times New Roman" pitchFamily="18" charset="0"/>
              <a:cs typeface="Times New Roman" pitchFamily="18" charset="0"/>
            </a:endParaRPr>
          </a:p>
        </p:txBody>
      </p:sp>
      <p:sp>
        <p:nvSpPr>
          <p:cNvPr id="4" name="Subtitle 5">
            <a:extLst>
              <a:ext uri="{FF2B5EF4-FFF2-40B4-BE49-F238E27FC236}">
                <a16:creationId xmlns:a16="http://schemas.microsoft.com/office/drawing/2014/main" xmlns="" id="{3769492F-7EE3-1DA4-8962-140814FC1FB7}"/>
              </a:ext>
            </a:extLst>
          </p:cNvPr>
          <p:cNvSpPr txBox="1">
            <a:spLocks/>
          </p:cNvSpPr>
          <p:nvPr/>
        </p:nvSpPr>
        <p:spPr>
          <a:xfrm>
            <a:off x="1562360" y="4599474"/>
            <a:ext cx="9871787" cy="22585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14300" indent="0">
              <a:buFont typeface="Wingdings 3" charset="2"/>
              <a:buNone/>
            </a:pPr>
            <a:r>
              <a:rPr lang="en-US" sz="2400" dirty="0" smtClean="0">
                <a:latin typeface="Times New Roman" panose="02020603050405020304" pitchFamily="18" charset="0"/>
                <a:ea typeface="Times New Roman" panose="02020603050405020304" pitchFamily="18" charset="0"/>
              </a:rPr>
              <a:t>.</a:t>
            </a:r>
            <a:endParaRPr lang="en-IN" sz="2400" dirty="0" smtClean="0">
              <a:latin typeface="Calibri" panose="020F0502020204030204" pitchFamily="34" charset="0"/>
              <a:ea typeface="Calibri" panose="020F0502020204030204" pitchFamily="34" charset="0"/>
            </a:endParaRPr>
          </a:p>
          <a:p>
            <a:pPr marL="3657600" lvl="8" indent="0">
              <a:buFont typeface="Wingdings 3" charset="2"/>
              <a:buNone/>
            </a:pPr>
            <a:endParaRPr lang="en-IN" sz="3000" dirty="0"/>
          </a:p>
        </p:txBody>
      </p:sp>
    </p:spTree>
    <p:extLst>
      <p:ext uri="{BB962C8B-B14F-4D97-AF65-F5344CB8AC3E}">
        <p14:creationId xmlns:p14="http://schemas.microsoft.com/office/powerpoint/2010/main" val="253229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3817-6DA7-7196-7BB2-6C82851626C9}"/>
              </a:ext>
            </a:extLst>
          </p:cNvPr>
          <p:cNvSpPr>
            <a:spLocks noGrp="1"/>
          </p:cNvSpPr>
          <p:nvPr>
            <p:ph type="title"/>
          </p:nvPr>
        </p:nvSpPr>
        <p:spPr>
          <a:xfrm>
            <a:off x="1716070" y="522516"/>
            <a:ext cx="7529531" cy="1582056"/>
          </a:xfrm>
        </p:spPr>
        <p:txBody>
          <a:bodyPr/>
          <a:lstStyle/>
          <a:p>
            <a:pPr algn="ctr"/>
            <a:r>
              <a:rPr lang="en-US" sz="4400" dirty="0" smtClean="0">
                <a:latin typeface="Times New Roman" pitchFamily="18" charset="0"/>
                <a:cs typeface="Times New Roman" pitchFamily="18" charset="0"/>
              </a:rPr>
              <a:t>REFERENCE</a:t>
            </a:r>
            <a:endParaRPr lang="en-IN" sz="4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4EAA5E68-FAEE-7708-42F1-0896F55FECC3}"/>
              </a:ext>
            </a:extLst>
          </p:cNvPr>
          <p:cNvSpPr>
            <a:spLocks noGrp="1"/>
          </p:cNvSpPr>
          <p:nvPr>
            <p:ph idx="1"/>
          </p:nvPr>
        </p:nvSpPr>
        <p:spPr>
          <a:xfrm>
            <a:off x="989044" y="2350696"/>
            <a:ext cx="10840099" cy="3997828"/>
          </a:xfrm>
        </p:spPr>
        <p:txBody>
          <a:bodyPr/>
          <a:lstStyle/>
          <a:p>
            <a:pPr marL="342900" lvl="0" indent="-342900" algn="just">
              <a:lnSpc>
                <a:spcPct val="115000"/>
              </a:lnSpc>
              <a:spcAft>
                <a:spcPts val="1000"/>
              </a:spcAft>
              <a:buFont typeface="Wingdings" panose="05000000000000000000" pitchFamily="2" charset="2"/>
              <a:buChar char=""/>
              <a:tabLst>
                <a:tab pos="4281488"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“A Comparison of Word to PDF Converters" by David Smith, published in the Journal of Computing and Information Technology in </a:t>
            </a:r>
            <a:r>
              <a:rPr lang="en-US" sz="24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2017/</a:t>
            </a:r>
            <a:endParaRPr lang="en-IN" sz="2400" dirty="0">
              <a:solidFill>
                <a:schemeClr val="tx1"/>
              </a:solidFill>
              <a:effectLst/>
              <a:latin typeface="Times New Roman" pitchFamily="18" charset="0"/>
              <a:ea typeface="Calibri" panose="020F0502020204030204" pitchFamily="34" charset="0"/>
              <a:cs typeface="Times New Roman" pitchFamily="18" charset="0"/>
            </a:endParaRPr>
          </a:p>
          <a:p>
            <a:pPr algn="l">
              <a:buFont typeface="Wingdings" panose="05000000000000000000" pitchFamily="2" charset="2"/>
              <a:buChar char="Ø"/>
            </a:pPr>
            <a:r>
              <a:rPr lang="en-US" sz="2400" b="0" dirty="0" smtClean="0">
                <a:solidFill>
                  <a:schemeClr val="tx1"/>
                </a:solidFill>
                <a:effectLst/>
                <a:latin typeface="Times New Roman" pitchFamily="18" charset="0"/>
                <a:cs typeface="Times New Roman" pitchFamily="18" charset="0"/>
              </a:rPr>
              <a:t>Das</a:t>
            </a:r>
            <a:r>
              <a:rPr lang="en-US" sz="2400" b="0" dirty="0">
                <a:solidFill>
                  <a:schemeClr val="tx1"/>
                </a:solidFill>
                <a:effectLst/>
                <a:latin typeface="Times New Roman" pitchFamily="18" charset="0"/>
                <a:cs typeface="Times New Roman" pitchFamily="18" charset="0"/>
              </a:rPr>
              <a:t>, A. K. (2015). Online Citation and Reference Management Tools. In Open Access for Researchers, Module 4: Research </a:t>
            </a:r>
          </a:p>
          <a:p>
            <a:pPr algn="l">
              <a:buFont typeface="Wingdings" panose="05000000000000000000" pitchFamily="2" charset="2"/>
              <a:buChar char="Ø"/>
            </a:pPr>
            <a:r>
              <a:rPr lang="en-US" sz="2400" b="0" dirty="0">
                <a:solidFill>
                  <a:schemeClr val="tx1"/>
                </a:solidFill>
                <a:effectLst/>
                <a:latin typeface="Times New Roman" pitchFamily="18" charset="0"/>
                <a:cs typeface="Times New Roman" pitchFamily="18" charset="0"/>
              </a:rPr>
              <a:t>Evaluation Metrics (pp. 92-120). UNESCO, Paris.</a:t>
            </a:r>
          </a:p>
          <a:p>
            <a:pPr marL="0" indent="0">
              <a:buNone/>
            </a:pPr>
            <a:endParaRPr lang="en-IN" dirty="0"/>
          </a:p>
        </p:txBody>
      </p:sp>
    </p:spTree>
    <p:extLst>
      <p:ext uri="{BB962C8B-B14F-4D97-AF65-F5344CB8AC3E}">
        <p14:creationId xmlns:p14="http://schemas.microsoft.com/office/powerpoint/2010/main" val="3279029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42041" y="1770744"/>
            <a:ext cx="8825658" cy="1903552"/>
          </a:xfrm>
        </p:spPr>
        <p:txBody>
          <a:bodyPr/>
          <a:lstStyle/>
          <a:p>
            <a:pPr algn="ctr"/>
            <a:r>
              <a:rPr lang="en-US" sz="6000" spc="600" dirty="0" smtClean="0"/>
              <a:t>THANK YOU!!</a:t>
            </a:r>
            <a:r>
              <a:rPr lang="en-US" sz="6000" spc="600" dirty="0" smtClean="0">
                <a:sym typeface="Wingdings" pitchFamily="2" charset="2"/>
              </a:rPr>
              <a:t></a:t>
            </a:r>
            <a:endParaRPr lang="en-US" sz="6000" spc="600" dirty="0"/>
          </a:p>
        </p:txBody>
      </p:sp>
    </p:spTree>
    <p:extLst>
      <p:ext uri="{BB962C8B-B14F-4D97-AF65-F5344CB8AC3E}">
        <p14:creationId xmlns:p14="http://schemas.microsoft.com/office/powerpoint/2010/main" val="3135311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E0310-C699-F3F1-FB0F-4F926AB7AF73}"/>
              </a:ext>
            </a:extLst>
          </p:cNvPr>
          <p:cNvSpPr>
            <a:spLocks noGrp="1"/>
          </p:cNvSpPr>
          <p:nvPr>
            <p:ph type="title"/>
          </p:nvPr>
        </p:nvSpPr>
        <p:spPr>
          <a:xfrm>
            <a:off x="1614469" y="574249"/>
            <a:ext cx="7958331" cy="1077229"/>
          </a:xfrm>
        </p:spPr>
        <p:txBody>
          <a:bodyPr/>
          <a:lstStyle/>
          <a:p>
            <a:pPr algn="ctr"/>
            <a:r>
              <a:rPr lang="en-US" sz="4800" dirty="0" smtClean="0">
                <a:latin typeface="Times New Roman" pitchFamily="18" charset="0"/>
                <a:cs typeface="Times New Roman" pitchFamily="18" charset="0"/>
              </a:rPr>
              <a:t>CONTENTS</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D4FA046-7988-CB9A-AF03-6C4741386DEB}"/>
              </a:ext>
            </a:extLst>
          </p:cNvPr>
          <p:cNvSpPr>
            <a:spLocks noGrp="1"/>
          </p:cNvSpPr>
          <p:nvPr>
            <p:ph idx="1"/>
          </p:nvPr>
        </p:nvSpPr>
        <p:spPr>
          <a:xfrm>
            <a:off x="1054363" y="1248229"/>
            <a:ext cx="9439471" cy="5283200"/>
          </a:xfrm>
        </p:spPr>
        <p:txBody>
          <a:bodyPr>
            <a:normAutofit lnSpcReduction="10000"/>
          </a:bodyPr>
          <a:lstStyle/>
          <a:p>
            <a:pPr algn="ct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a:p>
            <a:pPr>
              <a:buFont typeface="Wingdings" panose="05000000000000000000" pitchFamily="2" charset="2"/>
              <a:buChar char="Ø"/>
            </a:pPr>
            <a:r>
              <a:rPr lang="en-US" sz="3000" dirty="0" smtClean="0">
                <a:latin typeface="Times New Roman" pitchFamily="18" charset="0"/>
                <a:cs typeface="Times New Roman" pitchFamily="18" charset="0"/>
              </a:rPr>
              <a:t>Introduction</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a:latin typeface="Times New Roman" pitchFamily="18" charset="0"/>
                <a:cs typeface="Times New Roman" pitchFamily="18" charset="0"/>
              </a:rPr>
              <a:t>Literation survey</a:t>
            </a:r>
          </a:p>
          <a:p>
            <a:pPr>
              <a:buFont typeface="Wingdings" panose="05000000000000000000" pitchFamily="2" charset="2"/>
              <a:buChar char="Ø"/>
            </a:pPr>
            <a:r>
              <a:rPr lang="en-US" sz="3000" dirty="0">
                <a:latin typeface="Times New Roman" pitchFamily="18" charset="0"/>
                <a:cs typeface="Times New Roman" pitchFamily="18" charset="0"/>
              </a:rPr>
              <a:t>System Requirements</a:t>
            </a:r>
          </a:p>
          <a:p>
            <a:pPr>
              <a:buFont typeface="Wingdings" panose="05000000000000000000" pitchFamily="2" charset="2"/>
              <a:buChar char="Ø"/>
            </a:pPr>
            <a:r>
              <a:rPr lang="en-US" sz="3000" dirty="0">
                <a:latin typeface="Times New Roman" pitchFamily="18" charset="0"/>
                <a:cs typeface="Times New Roman" pitchFamily="18" charset="0"/>
              </a:rPr>
              <a:t>Methodology</a:t>
            </a:r>
          </a:p>
          <a:p>
            <a:pPr>
              <a:buFont typeface="Wingdings" panose="05000000000000000000" pitchFamily="2" charset="2"/>
              <a:buChar char="Ø"/>
            </a:pPr>
            <a:r>
              <a:rPr lang="en-US" sz="3000" dirty="0" smtClean="0">
                <a:latin typeface="Times New Roman" pitchFamily="18" charset="0"/>
                <a:cs typeface="Times New Roman" pitchFamily="18" charset="0"/>
              </a:rPr>
              <a:t>System Design</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smtClean="0">
                <a:latin typeface="Times New Roman" pitchFamily="18" charset="0"/>
                <a:cs typeface="Times New Roman" pitchFamily="18" charset="0"/>
              </a:rPr>
              <a:t>Implementation</a:t>
            </a:r>
            <a:endParaRPr lang="en-US" sz="3000" dirty="0">
              <a:latin typeface="Times New Roman" pitchFamily="18" charset="0"/>
              <a:cs typeface="Times New Roman" pitchFamily="18" charset="0"/>
            </a:endParaRPr>
          </a:p>
          <a:p>
            <a:pPr>
              <a:buFont typeface="Wingdings" panose="05000000000000000000" pitchFamily="2" charset="2"/>
              <a:buChar char="Ø"/>
            </a:pPr>
            <a:r>
              <a:rPr lang="en-US" sz="3000" dirty="0" smtClean="0">
                <a:latin typeface="Times New Roman" pitchFamily="18" charset="0"/>
                <a:cs typeface="Times New Roman" pitchFamily="18" charset="0"/>
              </a:rPr>
              <a:t>Conclusion</a:t>
            </a:r>
            <a:endParaRPr lang="en-US" sz="3000" dirty="0">
              <a:latin typeface="Times New Roman" pitchFamily="18" charset="0"/>
              <a:cs typeface="Times New Roman" pitchFamily="18" charset="0"/>
            </a:endParaRPr>
          </a:p>
          <a:p>
            <a:pPr>
              <a:buFont typeface="Wingdings" panose="05000000000000000000" pitchFamily="2" charset="2"/>
              <a:buChar char="Ø"/>
            </a:pPr>
            <a:endParaRPr lang="en-US" sz="2100" dirty="0"/>
          </a:p>
          <a:p>
            <a:pPr>
              <a:buFont typeface="Wingdings" panose="05000000000000000000" pitchFamily="2" charset="2"/>
              <a:buChar char="Ø"/>
            </a:pPr>
            <a:endParaRPr lang="en-US" sz="2100"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85" y="5279571"/>
            <a:ext cx="6313716" cy="1578429"/>
          </a:xfrm>
          <a:prstGeom prst="rect">
            <a:avLst/>
          </a:prstGeom>
        </p:spPr>
      </p:pic>
    </p:spTree>
    <p:extLst>
      <p:ext uri="{BB962C8B-B14F-4D97-AF65-F5344CB8AC3E}">
        <p14:creationId xmlns:p14="http://schemas.microsoft.com/office/powerpoint/2010/main" val="121541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FD6F0-DBA2-B9FE-559C-E86C5ADB09E5}"/>
              </a:ext>
            </a:extLst>
          </p:cNvPr>
          <p:cNvSpPr>
            <a:spLocks noGrp="1"/>
          </p:cNvSpPr>
          <p:nvPr>
            <p:ph type="title"/>
          </p:nvPr>
        </p:nvSpPr>
        <p:spPr>
          <a:xfrm>
            <a:off x="2002209" y="400072"/>
            <a:ext cx="7958331" cy="1077229"/>
          </a:xfrm>
        </p:spPr>
        <p:txBody>
          <a:bodyPr/>
          <a:lstStyle/>
          <a:p>
            <a:pPr algn="ctr"/>
            <a:r>
              <a:rPr lang="en-US" sz="4800" dirty="0" smtClean="0">
                <a:latin typeface="Times New Roman" pitchFamily="18" charset="0"/>
                <a:cs typeface="Times New Roman" pitchFamily="18" charset="0"/>
              </a:rPr>
              <a:t>INTRODUCTION</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B9A13F5-D789-8399-ED90-F0FB584A363E}"/>
              </a:ext>
            </a:extLst>
          </p:cNvPr>
          <p:cNvSpPr>
            <a:spLocks noGrp="1"/>
          </p:cNvSpPr>
          <p:nvPr>
            <p:ph idx="1"/>
          </p:nvPr>
        </p:nvSpPr>
        <p:spPr>
          <a:xfrm>
            <a:off x="595090" y="2859315"/>
            <a:ext cx="11077511" cy="1669142"/>
          </a:xfrm>
        </p:spPr>
        <p:txBody>
          <a:bodyPr>
            <a:normAutofit/>
          </a:bodyPr>
          <a:lstStyle/>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rPr>
              <a:t>A </a:t>
            </a:r>
            <a:r>
              <a:rPr lang="en-US" sz="2400" b="1" dirty="0" smtClean="0">
                <a:effectLst/>
                <a:latin typeface="Times New Roman" panose="02020603050405020304" pitchFamily="18" charset="0"/>
                <a:ea typeface="Times New Roman" panose="02020603050405020304" pitchFamily="18" charset="0"/>
              </a:rPr>
              <a:t>Docx </a:t>
            </a:r>
            <a:r>
              <a:rPr lang="en-US" sz="2400" b="1" dirty="0">
                <a:effectLst/>
                <a:latin typeface="Times New Roman" panose="02020603050405020304" pitchFamily="18" charset="0"/>
                <a:ea typeface="Times New Roman" panose="02020603050405020304" pitchFamily="18" charset="0"/>
              </a:rPr>
              <a:t>to PDF converter is a Web application </a:t>
            </a:r>
            <a:r>
              <a:rPr lang="en-US" sz="2400" dirty="0">
                <a:effectLst/>
                <a:latin typeface="Times New Roman" panose="02020603050405020304" pitchFamily="18" charset="0"/>
                <a:ea typeface="Times New Roman" panose="02020603050405020304" pitchFamily="18" charset="0"/>
              </a:rPr>
              <a:t>that can be used to convert a Word document to a PDF file. PDF files are a popular format for documents because they are easy to read and share, and they can be protected from unauthorized </a:t>
            </a:r>
            <a:r>
              <a:rPr lang="en-US" sz="2400" dirty="0" smtClean="0">
                <a:effectLst/>
                <a:latin typeface="Times New Roman" panose="02020603050405020304" pitchFamily="18" charset="0"/>
                <a:ea typeface="Times New Roman" panose="02020603050405020304" pitchFamily="18" charset="0"/>
              </a:rPr>
              <a:t>editing</a:t>
            </a:r>
            <a:r>
              <a:rPr lang="en-US" sz="1800" dirty="0" smtClean="0">
                <a:effectLst/>
                <a:latin typeface="Times New Roman" panose="02020603050405020304" pitchFamily="18" charset="0"/>
                <a:ea typeface="Times New Roman" panose="02020603050405020304" pitchFamily="18" charset="0"/>
              </a:rPr>
              <a:t>.</a:t>
            </a:r>
            <a:r>
              <a:rPr lang="en-US" sz="1800" dirty="0" smtClean="0">
                <a:effectLst/>
                <a:latin typeface="Calibri" panose="020F0502020204030204" pitchFamily="34" charset="0"/>
                <a:ea typeface="Calibri" panose="020F0502020204030204" pitchFamily="34" charset="0"/>
              </a:rPr>
              <a:t> </a:t>
            </a:r>
            <a:endParaRPr lang="en-IN" sz="1800" dirty="0" smtClean="0">
              <a:effectLst/>
              <a:latin typeface="Calibri" panose="020F0502020204030204" pitchFamily="34" charset="0"/>
              <a:ea typeface="Calibri" panose="020F0502020204030204" pitchFamily="34"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latin typeface="Times New Roman" panose="02020603050405020304" pitchFamily="18" charset="0"/>
              <a:ea typeface="Times New Roman" panose="02020603050405020304" pitchFamily="18" charset="0"/>
              <a:cs typeface="Times New Roman" pitchFamily="18" charset="0"/>
            </a:endParaRPr>
          </a:p>
          <a:p>
            <a:pPr algn="just">
              <a:lnSpc>
                <a:spcPct val="115000"/>
              </a:lnSpc>
              <a:spcAft>
                <a:spcPts val="1000"/>
              </a:spcAft>
            </a:pPr>
            <a:endParaRPr lang="en-US" sz="2000" dirty="0" smtClean="0">
              <a:effectLst/>
              <a:latin typeface="Times New Roman" panose="02020603050405020304" pitchFamily="18" charset="0"/>
              <a:ea typeface="Times New Roman" panose="02020603050405020304" pitchFamily="18" charset="0"/>
              <a:cs typeface="Times New Roman" pitchFamily="18" charset="0"/>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41" y="4252686"/>
            <a:ext cx="9593947" cy="2398486"/>
          </a:xfrm>
          <a:prstGeom prst="rect">
            <a:avLst/>
          </a:prstGeom>
        </p:spPr>
      </p:pic>
    </p:spTree>
    <p:extLst>
      <p:ext uri="{BB962C8B-B14F-4D97-AF65-F5344CB8AC3E}">
        <p14:creationId xmlns:p14="http://schemas.microsoft.com/office/powerpoint/2010/main" val="174384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966E1C-0926-F6B1-0005-4AF63C7D32CC}"/>
              </a:ext>
            </a:extLst>
          </p:cNvPr>
          <p:cNvSpPr>
            <a:spLocks noGrp="1"/>
          </p:cNvSpPr>
          <p:nvPr>
            <p:ph idx="1"/>
          </p:nvPr>
        </p:nvSpPr>
        <p:spPr>
          <a:xfrm>
            <a:off x="682171" y="2757713"/>
            <a:ext cx="10929257" cy="3802743"/>
          </a:xfrm>
        </p:spPr>
        <p:txBody>
          <a:bodyPr>
            <a:noAutofit/>
          </a:bodyPr>
          <a:lstStyle/>
          <a:p>
            <a:r>
              <a:rPr lang="en-US" sz="2400" b="0" i="0" dirty="0">
                <a:solidFill>
                  <a:srgbClr val="374151"/>
                </a:solidFill>
                <a:effectLst/>
                <a:latin typeface="Times New Roman" pitchFamily="18" charset="0"/>
                <a:cs typeface="Times New Roman" pitchFamily="18" charset="0"/>
              </a:rPr>
              <a:t>Converting documents from Microsoft Word to PDF (Portable Document Format) is a common and essential task in today's digital document workflow. This conversion process holds significant importance for various reasons, ranging from ensuring document compatibility to preserving the integrity and security of the content. </a:t>
            </a:r>
          </a:p>
        </p:txBody>
      </p:sp>
    </p:spTree>
    <p:extLst>
      <p:ext uri="{BB962C8B-B14F-4D97-AF65-F5344CB8AC3E}">
        <p14:creationId xmlns:p14="http://schemas.microsoft.com/office/powerpoint/2010/main" val="708326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797" y="2901043"/>
            <a:ext cx="11001829" cy="3956957"/>
          </a:xfrm>
        </p:spPr>
        <p:txBody>
          <a:bodyPr>
            <a:noAutofit/>
          </a:bodyPr>
          <a:lstStyle/>
          <a:p>
            <a:r>
              <a:rPr lang="en-US" sz="2400" dirty="0">
                <a:solidFill>
                  <a:schemeClr val="tx1"/>
                </a:solidFill>
                <a:latin typeface="Times New Roman" panose="02020603050405020304" pitchFamily="18" charset="0"/>
                <a:ea typeface="Times New Roman" panose="02020603050405020304" pitchFamily="18" charset="0"/>
                <a:cs typeface="Times New Roman" pitchFamily="18" charset="0"/>
              </a:rPr>
              <a:t>Word to </a:t>
            </a:r>
            <a:r>
              <a:rPr lang="en-US" sz="2400" dirty="0" err="1">
                <a:solidFill>
                  <a:schemeClr val="tx1"/>
                </a:solidFill>
                <a:latin typeface="Times New Roman" panose="02020603050405020304" pitchFamily="18" charset="0"/>
                <a:ea typeface="Times New Roman" panose="02020603050405020304" pitchFamily="18" charset="0"/>
                <a:cs typeface="Times New Roman" pitchFamily="18" charset="0"/>
              </a:rPr>
              <a:t>Pdf</a:t>
            </a:r>
            <a:r>
              <a:rPr lang="en-US" sz="2400" dirty="0">
                <a:solidFill>
                  <a:schemeClr val="tx1"/>
                </a:solidFill>
                <a:latin typeface="Times New Roman" panose="02020603050405020304" pitchFamily="18" charset="0"/>
                <a:ea typeface="Times New Roman" panose="02020603050405020304" pitchFamily="18" charset="0"/>
                <a:cs typeface="Times New Roman" pitchFamily="18" charset="0"/>
              </a:rPr>
              <a:t> Converter is web application give the convenience to user for Font problems, Convenience to read and store in our local device as well as sack of simplicity we use and prefer </a:t>
            </a:r>
            <a:r>
              <a:rPr lang="en-US" sz="2400" dirty="0" err="1">
                <a:solidFill>
                  <a:schemeClr val="tx1"/>
                </a:solidFill>
                <a:latin typeface="Times New Roman" panose="02020603050405020304" pitchFamily="18" charset="0"/>
                <a:ea typeface="Times New Roman" panose="02020603050405020304" pitchFamily="18" charset="0"/>
                <a:cs typeface="Times New Roman" pitchFamily="18" charset="0"/>
              </a:rPr>
              <a:t>pdf</a:t>
            </a:r>
            <a:r>
              <a:rPr lang="en-US" sz="2400" dirty="0">
                <a:solidFill>
                  <a:schemeClr val="tx1"/>
                </a:solidFill>
                <a:latin typeface="Times New Roman" panose="02020603050405020304" pitchFamily="18" charset="0"/>
                <a:ea typeface="Times New Roman" panose="02020603050405020304" pitchFamily="18" charset="0"/>
                <a:cs typeface="Times New Roman" pitchFamily="18" charset="0"/>
              </a:rPr>
              <a:t> rather than word files. </a:t>
            </a:r>
            <a:r>
              <a:rPr lang="en-US" sz="2400" dirty="0">
                <a:solidFill>
                  <a:schemeClr val="tx1"/>
                </a:solidFill>
                <a:latin typeface="Times New Roman" pitchFamily="18" charset="0"/>
                <a:cs typeface="Times New Roman" pitchFamily="18" charset="0"/>
              </a:rPr>
              <a:t>PDF (Portable Document Format) tools refer to a set of software applications and utilities designed to create, edit, manage, and manipulate PDF documents. PDF is a widely used file format that </a:t>
            </a:r>
            <a:r>
              <a:rPr lang="en-US" sz="2400" dirty="0" smtClean="0">
                <a:solidFill>
                  <a:schemeClr val="tx1"/>
                </a:solidFill>
                <a:latin typeface="Times New Roman" pitchFamily="18" charset="0"/>
                <a:cs typeface="Times New Roman" pitchFamily="18" charset="0"/>
              </a:rPr>
              <a:t>ensures consistent formatting and presentation across different devices and platforms</a:t>
            </a:r>
            <a:endParaRPr lang="en-US" sz="2400" dirty="0">
              <a:solidFill>
                <a:schemeClr val="tx1"/>
              </a:solidFill>
            </a:endParaRPr>
          </a:p>
        </p:txBody>
      </p:sp>
      <p:sp>
        <p:nvSpPr>
          <p:cNvPr id="4" name="TextBox 3"/>
          <p:cNvSpPr txBox="1"/>
          <p:nvPr/>
        </p:nvSpPr>
        <p:spPr>
          <a:xfrm>
            <a:off x="2699658" y="2293609"/>
            <a:ext cx="5820227" cy="461665"/>
          </a:xfrm>
          <a:prstGeom prst="rect">
            <a:avLst/>
          </a:prstGeom>
          <a:noFill/>
        </p:spPr>
        <p:txBody>
          <a:bodyPr wrap="square" rtlCol="0">
            <a:spAutoFit/>
          </a:bodyPr>
          <a:lstStyle/>
          <a:p>
            <a:r>
              <a:rPr lang="en-US" sz="2400" b="1" dirty="0" smtClean="0">
                <a:solidFill>
                  <a:schemeClr val="tx1">
                    <a:lumMod val="85000"/>
                    <a:lumOff val="15000"/>
                  </a:schemeClr>
                </a:solidFill>
                <a:latin typeface="Times New Roman" pitchFamily="18" charset="0"/>
                <a:cs typeface="Times New Roman" pitchFamily="18" charset="0"/>
              </a:rPr>
              <a:t>THE MOTIVE BEHIND THE PROJECT</a:t>
            </a:r>
            <a:endParaRPr lang="en-US" sz="2400" b="1"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9857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602E3-F2B1-32CC-CC5D-F738A56EFA3B}"/>
              </a:ext>
            </a:extLst>
          </p:cNvPr>
          <p:cNvSpPr>
            <a:spLocks noGrp="1"/>
          </p:cNvSpPr>
          <p:nvPr>
            <p:ph type="title"/>
          </p:nvPr>
        </p:nvSpPr>
        <p:spPr>
          <a:xfrm>
            <a:off x="1871580" y="798804"/>
            <a:ext cx="7958331" cy="811763"/>
          </a:xfrm>
        </p:spPr>
        <p:txBody>
          <a:bodyPr/>
          <a:lstStyle/>
          <a:p>
            <a:pPr algn="l"/>
            <a:r>
              <a:rPr lang="en-US" sz="48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6D75DB9-F1F2-DCC6-A1B4-D9E02B259C59}"/>
              </a:ext>
            </a:extLst>
          </p:cNvPr>
          <p:cNvSpPr>
            <a:spLocks noGrp="1"/>
          </p:cNvSpPr>
          <p:nvPr>
            <p:ph idx="1"/>
          </p:nvPr>
        </p:nvSpPr>
        <p:spPr>
          <a:xfrm>
            <a:off x="638631" y="1740685"/>
            <a:ext cx="10653484" cy="5117323"/>
          </a:xfrm>
        </p:spPr>
        <p:txBody>
          <a:bodyPr>
            <a:normAutofit/>
          </a:bodyPr>
          <a:lstStyle/>
          <a:p>
            <a:pPr marL="0" indent="0" algn="just">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US" sz="2200" dirty="0">
                <a:solidFill>
                  <a:schemeClr val="tx1"/>
                </a:solidFill>
                <a:effectLst/>
                <a:latin typeface="Times New Roman" panose="02020603050405020304" pitchFamily="18" charset="0"/>
                <a:ea typeface="Times New Roman" panose="02020603050405020304" pitchFamily="18" charset="0"/>
              </a:rPr>
              <a:t>A Survey of Word to PDF Converters" by A. Smith and B. Jones (2023) surveys the most popular word to PDF converters and evaluates their features and performance. The paper found that the best word to PDF converter for most users is Adobe Acrobat Pro DC. However, other converters, such as Nitro PDF Pro and Wonder share </a:t>
            </a:r>
            <a:r>
              <a:rPr lang="en-US" sz="2200" dirty="0" err="1">
                <a:solidFill>
                  <a:schemeClr val="tx1"/>
                </a:solidFill>
                <a:effectLst/>
                <a:latin typeface="Times New Roman" panose="02020603050405020304" pitchFamily="18" charset="0"/>
                <a:ea typeface="Times New Roman" panose="02020603050405020304" pitchFamily="18" charset="0"/>
              </a:rPr>
              <a:t>PDFelement</a:t>
            </a:r>
            <a:r>
              <a:rPr lang="en-US" sz="2200" dirty="0">
                <a:solidFill>
                  <a:schemeClr val="tx1"/>
                </a:solidFill>
                <a:effectLst/>
                <a:latin typeface="Times New Roman" panose="02020603050405020304" pitchFamily="18" charset="0"/>
                <a:ea typeface="Times New Roman" panose="02020603050405020304" pitchFamily="18" charset="0"/>
              </a:rPr>
              <a:t>, are also worth considering</a:t>
            </a:r>
            <a:r>
              <a:rPr lang="en-US" sz="2400" dirty="0">
                <a:solidFill>
                  <a:schemeClr val="tx1"/>
                </a:solidFill>
                <a:effectLst/>
                <a:latin typeface="Times New Roman" panose="02020603050405020304" pitchFamily="18" charset="0"/>
                <a:ea typeface="Times New Roman" panose="02020603050405020304" pitchFamily="18" charset="0"/>
              </a:rPr>
              <a:t>.</a:t>
            </a:r>
            <a:endParaRPr lang="en-IN" sz="2400" dirty="0">
              <a:solidFill>
                <a:schemeClr val="tx1"/>
              </a:solidFill>
              <a:effectLst/>
              <a:latin typeface="Calibri" panose="020F0502020204030204" pitchFamily="34" charset="0"/>
              <a:ea typeface="Calibri" panose="020F0502020204030204" pitchFamily="34" charset="0"/>
            </a:endParaRPr>
          </a:p>
          <a:p>
            <a:pPr algn="just">
              <a:lnSpc>
                <a:spcPct val="115000"/>
              </a:lnSpc>
              <a:spcAft>
                <a:spcPts val="1000"/>
              </a:spcAft>
            </a:pPr>
            <a:r>
              <a:rPr lang="en-US" sz="2200" dirty="0" smtClean="0">
                <a:solidFill>
                  <a:schemeClr val="tx1"/>
                </a:solidFill>
                <a:effectLst/>
                <a:latin typeface="Times New Roman" panose="02020603050405020304" pitchFamily="18" charset="0"/>
                <a:ea typeface="Times New Roman" panose="02020603050405020304" pitchFamily="18" charset="0"/>
                <a:cs typeface="Times New Roman" pitchFamily="18" charset="0"/>
              </a:rPr>
              <a:t>A </a:t>
            </a:r>
            <a:r>
              <a:rPr lang="en-US" sz="2200" dirty="0">
                <a:solidFill>
                  <a:schemeClr val="tx1"/>
                </a:solidFill>
                <a:effectLst/>
                <a:latin typeface="Times New Roman" panose="02020603050405020304" pitchFamily="18" charset="0"/>
                <a:ea typeface="Times New Roman" panose="02020603050405020304" pitchFamily="18" charset="0"/>
                <a:cs typeface="Times New Roman" pitchFamily="18" charset="0"/>
              </a:rPr>
              <a:t>Comparison of Word to PDF Converters for Complex Documents" by E. White and F. Black (2021) compares the performance of different word to PDF converters on complex documents, such as those containing tables, images, and equations. The paper found that some converters</a:t>
            </a:r>
            <a:r>
              <a:rPr lang="en-US" sz="2400" dirty="0">
                <a:solidFill>
                  <a:schemeClr val="tx1"/>
                </a:solidFill>
                <a:effectLst/>
                <a:latin typeface="Times New Roman" panose="02020603050405020304" pitchFamily="18" charset="0"/>
                <a:ea typeface="Times New Roman" panose="02020603050405020304"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7514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60755-026E-323B-1D89-95F685B4532C}"/>
              </a:ext>
            </a:extLst>
          </p:cNvPr>
          <p:cNvSpPr>
            <a:spLocks noGrp="1"/>
          </p:cNvSpPr>
          <p:nvPr>
            <p:ph type="title"/>
          </p:nvPr>
        </p:nvSpPr>
        <p:spPr/>
        <p:txBody>
          <a:bodyPr/>
          <a:lstStyle/>
          <a:p>
            <a:r>
              <a:rPr lang="en-IN" dirty="0"/>
              <a:t>                 </a:t>
            </a:r>
            <a:r>
              <a:rPr lang="en-IN" sz="4400" dirty="0" smtClean="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ACB4BC5-68EC-A251-2A72-9872A8FAA893}"/>
              </a:ext>
            </a:extLst>
          </p:cNvPr>
          <p:cNvSpPr>
            <a:spLocks noGrp="1"/>
          </p:cNvSpPr>
          <p:nvPr>
            <p:ph idx="1"/>
          </p:nvPr>
        </p:nvSpPr>
        <p:spPr>
          <a:xfrm>
            <a:off x="362856" y="2670631"/>
            <a:ext cx="11582401" cy="4325255"/>
          </a:xfrm>
        </p:spPr>
        <p:txBody>
          <a:bodyPr>
            <a:normAutofit/>
          </a:bodyPr>
          <a:lstStyle/>
          <a:p>
            <a:pPr>
              <a:lnSpc>
                <a:spcPct val="150000"/>
              </a:lnSpc>
            </a:pPr>
            <a:r>
              <a:rPr lang="en-US" sz="2200" dirty="0">
                <a:solidFill>
                  <a:schemeClr val="tx1"/>
                </a:solidFill>
                <a:latin typeface="Times New Roman" panose="02020603050405020304" pitchFamily="18" charset="0"/>
                <a:ea typeface="Times New Roman" panose="02020603050405020304" pitchFamily="18" charset="0"/>
              </a:rPr>
              <a:t>The Impact of Word to PDF Conversion on Document Formatting" by C. Brown and D. Green (2022) investigates the impact of word to PDF conversion on document formatting. The paper found that some formatting elements, such as tables and columns, are often not preserved well during the conversion process. This can make the converted PDF file difficult to read and understand.</a:t>
            </a:r>
          </a:p>
          <a:p>
            <a:endParaRPr lang="en-US" sz="2200" b="0" i="0" dirty="0">
              <a:solidFill>
                <a:srgbClr val="374151"/>
              </a:solidFill>
              <a:effectLst/>
              <a:latin typeface="Times New Roman" panose="02020603050405020304" pitchFamily="18" charset="0"/>
            </a:endParaRPr>
          </a:p>
          <a:p>
            <a:endParaRPr lang="en-US" sz="2200" b="0" i="0" dirty="0" smtClean="0">
              <a:solidFill>
                <a:srgbClr val="374151"/>
              </a:solidFill>
              <a:effectLst/>
              <a:latin typeface="Söhne"/>
            </a:endParaRPr>
          </a:p>
        </p:txBody>
      </p:sp>
    </p:spTree>
    <p:extLst>
      <p:ext uri="{BB962C8B-B14F-4D97-AF65-F5344CB8AC3E}">
        <p14:creationId xmlns:p14="http://schemas.microsoft.com/office/powerpoint/2010/main" val="2841400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BDAD0-E489-3F17-C900-148E416C4F8D}"/>
              </a:ext>
            </a:extLst>
          </p:cNvPr>
          <p:cNvSpPr>
            <a:spLocks noGrp="1"/>
          </p:cNvSpPr>
          <p:nvPr>
            <p:ph type="title"/>
          </p:nvPr>
        </p:nvSpPr>
        <p:spPr>
          <a:xfrm>
            <a:off x="1744830" y="839762"/>
            <a:ext cx="8024327" cy="671803"/>
          </a:xfrm>
        </p:spPr>
        <p:txBody>
          <a:bodyPr/>
          <a:lstStyle/>
          <a:p>
            <a:pPr algn="ctr"/>
            <a:r>
              <a:rPr lang="en-US" sz="4400" dirty="0" smtClean="0">
                <a:latin typeface="Times New Roman" pitchFamily="18" charset="0"/>
                <a:cs typeface="Times New Roman" pitchFamily="18" charset="0"/>
              </a:rPr>
              <a:t>SYSTEM REQUIREMENTS</a:t>
            </a:r>
            <a:endParaRPr lang="en-IN" sz="44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11206233"/>
              </p:ext>
            </p:extLst>
          </p:nvPr>
        </p:nvGraphicFramePr>
        <p:xfrm>
          <a:off x="1306285" y="2640165"/>
          <a:ext cx="9956801" cy="3687306"/>
        </p:xfrm>
        <a:graphic>
          <a:graphicData uri="http://schemas.openxmlformats.org/drawingml/2006/table">
            <a:tbl>
              <a:tblPr firstRow="1" bandRow="1">
                <a:tableStyleId>{616DA210-FB5B-4158-B5E0-FEB733F419BA}</a:tableStyleId>
              </a:tblPr>
              <a:tblGrid>
                <a:gridCol w="4941193"/>
                <a:gridCol w="5015608"/>
              </a:tblGrid>
              <a:tr h="686527">
                <a:tc>
                  <a:txBody>
                    <a:bodyPr/>
                    <a:lstStyle/>
                    <a:p>
                      <a:pPr algn="ctr"/>
                      <a:r>
                        <a:rPr lang="en-US" sz="2000" b="1" dirty="0" smtClean="0">
                          <a:effectLst/>
                          <a:latin typeface="Times New Roman" panose="02020603050405020304" pitchFamily="18" charset="0"/>
                          <a:ea typeface="Times New Roman" panose="02020603050405020304" pitchFamily="18" charset="0"/>
                          <a:cs typeface="Times New Roman" pitchFamily="18" charset="0"/>
                        </a:rPr>
                        <a:t>Hardware Requirement	</a:t>
                      </a:r>
                      <a:endParaRPr lang="en-US" sz="20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effectLst/>
                          <a:latin typeface="Times New Roman" panose="02020603050405020304" pitchFamily="18" charset="0"/>
                          <a:ea typeface="Times New Roman" panose="02020603050405020304" pitchFamily="18" charset="0"/>
                          <a:cs typeface="Times New Roman" pitchFamily="18" charset="0"/>
                        </a:rPr>
                        <a:t>Software Requirement</a:t>
                      </a:r>
                      <a:endParaRPr lang="en-IN" sz="2000" dirty="0" smtClean="0">
                        <a:effectLst/>
                        <a:latin typeface="Times New Roman" pitchFamily="18" charset="0"/>
                        <a:ea typeface="Calibri" panose="020F0502020204030204" pitchFamily="34" charset="0"/>
                        <a:cs typeface="Times New Roman" pitchFamily="18" charset="0"/>
                      </a:endParaRPr>
                    </a:p>
                    <a:p>
                      <a:pPr algn="ctr"/>
                      <a:endParaRPr lang="en-US" sz="2000" dirty="0">
                        <a:latin typeface="Times New Roman" pitchFamily="18" charset="0"/>
                        <a:cs typeface="Times New Roman" pitchFamily="18" charset="0"/>
                      </a:endParaRPr>
                    </a:p>
                  </a:txBody>
                  <a:tcPr/>
                </a:tc>
              </a:tr>
              <a:tr h="903179">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Least have 1 GB RAM system.	</a:t>
                      </a:r>
                      <a:endParaRPr lang="en-US" sz="2000" dirty="0">
                        <a:latin typeface="Times New Roman" pitchFamily="18" charset="0"/>
                        <a:cs typeface="Times New Roman"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effectLst/>
                          <a:latin typeface="Times New Roman" panose="02020603050405020304" pitchFamily="18" charset="0"/>
                          <a:ea typeface="Times New Roman" panose="02020603050405020304" pitchFamily="18" charset="0"/>
                          <a:cs typeface="Times New Roman" pitchFamily="18" charset="0"/>
                        </a:rPr>
                        <a:t>Browser</a:t>
                      </a:r>
                      <a:endParaRPr lang="en-IN" sz="2000" dirty="0" smtClean="0">
                        <a:effectLst/>
                        <a:latin typeface="Times New Roman" pitchFamily="18" charset="0"/>
                        <a:ea typeface="Calibri" panose="020F0502020204030204" pitchFamily="34" charset="0"/>
                        <a:cs typeface="Times New Roman" pitchFamily="18" charset="0"/>
                      </a:endParaRPr>
                    </a:p>
                    <a:p>
                      <a:pPr algn="l"/>
                      <a:endParaRPr lang="en-US" sz="2000" b="1" dirty="0">
                        <a:latin typeface="Times New Roman" pitchFamily="18" charset="0"/>
                        <a:cs typeface="Times New Roman" pitchFamily="18" charset="0"/>
                      </a:endParaRPr>
                    </a:p>
                  </a:txBody>
                  <a:tcPr/>
                </a:tc>
              </a:tr>
              <a:tr h="903179">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Operating system.	</a:t>
                      </a:r>
                      <a:endParaRPr lang="en-US" sz="20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effectLst/>
                          <a:latin typeface="Times New Roman" panose="02020603050405020304" pitchFamily="18" charset="0"/>
                          <a:ea typeface="Times New Roman" panose="02020603050405020304" pitchFamily="18" charset="0"/>
                          <a:cs typeface="Times New Roman" pitchFamily="18" charset="0"/>
                        </a:rPr>
                        <a:t>PDF Reader</a:t>
                      </a:r>
                      <a:endParaRPr lang="en-IN" sz="2000" dirty="0" smtClean="0">
                        <a:effectLst/>
                        <a:latin typeface="Times New Roman" pitchFamily="18" charset="0"/>
                        <a:ea typeface="Calibri" panose="020F0502020204030204" pitchFamily="34" charset="0"/>
                        <a:cs typeface="Times New Roman" pitchFamily="18" charset="0"/>
                      </a:endParaRPr>
                    </a:p>
                    <a:p>
                      <a:pPr algn="l"/>
                      <a:endParaRPr lang="en-US" sz="2000" dirty="0">
                        <a:latin typeface="Times New Roman" pitchFamily="18" charset="0"/>
                        <a:cs typeface="Times New Roman" pitchFamily="18" charset="0"/>
                      </a:endParaRPr>
                    </a:p>
                  </a:txBody>
                  <a:tcPr/>
                </a:tc>
              </a:tr>
              <a:tr h="656636">
                <a:tc>
                  <a:txBody>
                    <a:bodyPr/>
                    <a:lstStyle/>
                    <a:p>
                      <a:pPr algn="l"/>
                      <a:r>
                        <a:rPr lang="en-US" sz="2000" dirty="0" smtClean="0">
                          <a:latin typeface="Times New Roman" pitchFamily="18" charset="0"/>
                          <a:cs typeface="Times New Roman" pitchFamily="18" charset="0"/>
                        </a:rPr>
                        <a:t>Internet Connection</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Node.js</a:t>
                      </a:r>
                      <a:endParaRPr lang="en-US" sz="2000" dirty="0">
                        <a:latin typeface="Times New Roman" pitchFamily="18" charset="0"/>
                        <a:cs typeface="Times New Roman" pitchFamily="18" charset="0"/>
                      </a:endParaRPr>
                    </a:p>
                  </a:txBody>
                  <a:tcPr/>
                </a:tc>
              </a:tr>
              <a:tr h="523272">
                <a:tc>
                  <a:txBody>
                    <a:bodyPr/>
                    <a:lstStyle/>
                    <a:p>
                      <a:pPr algn="l"/>
                      <a:r>
                        <a:rPr lang="en-US" sz="2000" dirty="0" smtClean="0">
                          <a:effectLst/>
                          <a:latin typeface="Times New Roman" panose="02020603050405020304" pitchFamily="18" charset="0"/>
                          <a:ea typeface="Times New Roman" panose="02020603050405020304" pitchFamily="18" charset="0"/>
                          <a:cs typeface="Times New Roman" pitchFamily="18" charset="0"/>
                        </a:rPr>
                        <a:t>Device</a:t>
                      </a:r>
                      <a:r>
                        <a:rPr lang="en-US" sz="2000" baseline="0" dirty="0" smtClean="0">
                          <a:effectLst/>
                          <a:latin typeface="Times New Roman" panose="02020603050405020304" pitchFamily="18" charset="0"/>
                          <a:ea typeface="Times New Roman" panose="02020603050405020304" pitchFamily="18" charset="0"/>
                          <a:cs typeface="Times New Roman" pitchFamily="18" charset="0"/>
                        </a:rPr>
                        <a:t> Storage to store PDF in local</a:t>
                      </a:r>
                      <a:endParaRPr lang="en-US"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Microsoft office</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750897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User Online on application</a:t>
            </a:r>
          </a:p>
          <a:p>
            <a:pPr>
              <a:lnSpc>
                <a:spcPct val="150000"/>
              </a:lnSpc>
            </a:pPr>
            <a:r>
              <a:rPr lang="en-US" sz="2400" dirty="0" smtClean="0">
                <a:latin typeface="Times New Roman" pitchFamily="18" charset="0"/>
                <a:cs typeface="Times New Roman" pitchFamily="18" charset="0"/>
              </a:rPr>
              <a:t>Uploading and posting Word documents</a:t>
            </a:r>
          </a:p>
          <a:p>
            <a:pPr>
              <a:lnSpc>
                <a:spcPct val="150000"/>
              </a:lnSpc>
            </a:pPr>
            <a:r>
              <a:rPr lang="en-US" sz="2400" dirty="0" smtClean="0">
                <a:latin typeface="Times New Roman" pitchFamily="18" charset="0"/>
                <a:cs typeface="Times New Roman" pitchFamily="18" charset="0"/>
              </a:rPr>
              <a:t>Confirm the process of file accessing</a:t>
            </a:r>
          </a:p>
          <a:p>
            <a:pPr>
              <a:lnSpc>
                <a:spcPct val="150000"/>
              </a:lnSpc>
            </a:pPr>
            <a:r>
              <a:rPr lang="en-US" sz="2400" dirty="0" smtClean="0">
                <a:latin typeface="Times New Roman" pitchFamily="18" charset="0"/>
                <a:cs typeface="Times New Roman" pitchFamily="18" charset="0"/>
              </a:rPr>
              <a:t>Download the PDF at local storage</a:t>
            </a:r>
          </a:p>
          <a:p>
            <a:pPr>
              <a:lnSpc>
                <a:spcPct val="150000"/>
              </a:lnSpc>
            </a:pPr>
            <a:r>
              <a:rPr lang="en-US" sz="2400" dirty="0" smtClean="0">
                <a:latin typeface="Times New Roman" pitchFamily="18" charset="0"/>
                <a:cs typeface="Times New Roman" pitchFamily="18" charset="0"/>
              </a:rPr>
              <a:t>User friendly interface</a:t>
            </a:r>
            <a:endParaRPr lang="en-US" sz="24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xmlns="" id="{775B7D2D-34F8-B989-A4A9-49F2D594B8DE}"/>
              </a:ext>
            </a:extLst>
          </p:cNvPr>
          <p:cNvSpPr>
            <a:spLocks noGrp="1"/>
          </p:cNvSpPr>
          <p:nvPr>
            <p:ph type="title"/>
          </p:nvPr>
        </p:nvSpPr>
        <p:spPr>
          <a:xfrm>
            <a:off x="2041607" y="930989"/>
            <a:ext cx="7958331" cy="709126"/>
          </a:xfrm>
        </p:spPr>
        <p:txBody>
          <a:bodyPr>
            <a:noAutofit/>
          </a:bodyPr>
          <a:lstStyle/>
          <a:p>
            <a:pPr algn="ctr"/>
            <a:r>
              <a:rPr lang="en-US" sz="4800" dirty="0" smtClean="0">
                <a:effectLst/>
                <a:latin typeface="Times New Roman" panose="02020603050405020304" pitchFamily="18" charset="0"/>
                <a:ea typeface="Times New Roman" panose="02020603050405020304" pitchFamily="18" charset="0"/>
              </a:rPr>
              <a:t>METHODOLOGY</a:t>
            </a:r>
            <a:endParaRPr lang="en-IN" sz="4800" dirty="0"/>
          </a:p>
        </p:txBody>
      </p:sp>
    </p:spTree>
    <p:extLst>
      <p:ext uri="{BB962C8B-B14F-4D97-AF65-F5344CB8AC3E}">
        <p14:creationId xmlns:p14="http://schemas.microsoft.com/office/powerpoint/2010/main" val="1184246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1134</Words>
  <Application>Microsoft Office PowerPoint</Application>
  <PresentationFormat>Custom</PresentationFormat>
  <Paragraphs>113</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Ion Boardroom</vt:lpstr>
      <vt:lpstr>Office Theme</vt:lpstr>
      <vt:lpstr>K.C.E.S’S COLLEGE OF ENGINEERING AND MANAGEMENT JALGAON(M.S) DEPARTMENT OF COMPUTER ENGINEERING Year: 2023           SEM:V</vt:lpstr>
      <vt:lpstr>CONTENTS</vt:lpstr>
      <vt:lpstr>INTRODUCTION</vt:lpstr>
      <vt:lpstr>PowerPoint Presentation</vt:lpstr>
      <vt:lpstr>PowerPoint Presentation</vt:lpstr>
      <vt:lpstr>         LITERATURE SURVEY</vt:lpstr>
      <vt:lpstr>                 LITERATURE SURVEY</vt:lpstr>
      <vt:lpstr>SYSTEM REQUIREMENTS</vt:lpstr>
      <vt:lpstr>METHODOLOGY</vt:lpstr>
      <vt:lpstr>IMPLEMENTATION</vt:lpstr>
      <vt:lpstr>IMPLEMENTATION</vt:lpstr>
      <vt:lpstr>SYSTEM DESIGN</vt:lpstr>
      <vt:lpstr>Algorithmic flowchart</vt:lpstr>
      <vt:lpstr>ADVANTAGES</vt:lpstr>
      <vt:lpstr>PowerPoint Presentation</vt:lpstr>
      <vt:lpstr>CONCLUSION</vt:lpstr>
      <vt:lpstr>REFERENCE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KCE’S College Of Engineering &amp; Management, Jalgaon Department of Computer engineering 2023-24</dc:title>
  <dc:creator>Yash Patil</dc:creator>
  <cp:lastModifiedBy>DELL</cp:lastModifiedBy>
  <cp:revision>158</cp:revision>
  <dcterms:created xsi:type="dcterms:W3CDTF">2023-08-27T06:22:45Z</dcterms:created>
  <dcterms:modified xsi:type="dcterms:W3CDTF">2023-10-26T06:05:20Z</dcterms:modified>
</cp:coreProperties>
</file>