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59" r:id="rId5"/>
    <p:sldId id="260" r:id="rId6"/>
    <p:sldId id="270" r:id="rId7"/>
    <p:sldId id="272" r:id="rId8"/>
    <p:sldId id="273" r:id="rId9"/>
    <p:sldId id="274" r:id="rId10"/>
    <p:sldId id="275" r:id="rId11"/>
    <p:sldId id="276" r:id="rId12"/>
    <p:sldId id="277" r:id="rId13"/>
    <p:sldId id="265" r:id="rId14"/>
    <p:sldId id="271" r:id="rId15"/>
    <p:sldId id="279" r:id="rId16"/>
    <p:sldId id="280" r:id="rId17"/>
    <p:sldId id="285" r:id="rId18"/>
    <p:sldId id="282" r:id="rId19"/>
    <p:sldId id="283" r:id="rId20"/>
    <p:sldId id="284" r:id="rId21"/>
    <p:sldId id="262" r:id="rId22"/>
    <p:sldId id="264" r:id="rId23"/>
    <p:sldId id="263"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ADA7"/>
    <a:srgbClr val="E9F7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9B5067-80DF-44C9-993C-376C767F1B8D}" v="143" dt="2023-10-17T03:05:54.562"/>
    <p1510:client id="{1D573393-73E2-4813-9790-9CF43923FA9A}" v="1" dt="2023-10-16T16:17:01.196"/>
    <p1510:client id="{295FEC0D-10BC-4759-A8A6-05F2F5803180}" v="9" dt="2023-10-17T06:07:02.940"/>
    <p1510:client id="{3CB22AE0-060A-4715-8958-40A79894FB8D}" v="3071" dt="2023-10-16T19:13:25.908"/>
    <p1510:client id="{570B902D-E7CF-40A1-8328-DC552FA177F9}" v="5" dt="2023-10-17T05:03:44.223"/>
    <p1510:client id="{59A361BE-3D82-49E1-A36C-D716297F4206}" v="15" dt="2023-10-16T18:57:28.557"/>
    <p1510:client id="{7E7DE06E-A50C-4440-A284-207F4B31EFCB}" v="197" dt="2023-10-17T05:43:23.140"/>
    <p1510:client id="{7FCE1B1F-EE4F-444C-B7CE-A8804E1AE322}" v="214" dt="2023-10-17T06:23:57.440"/>
    <p1510:client id="{86769E36-B06A-497D-B539-D8F5EE8D7494}" v="37" dt="2023-11-23T06:32:04.320"/>
    <p1510:client id="{9B39D2C5-99AA-4803-BA46-C7BE14B3BC56}" v="1" dt="2023-10-17T07:21:48.479"/>
    <p1510:client id="{C2E97C78-3FA0-475A-A05C-019F6D9566DC}" v="935" dt="2023-11-23T06:23:36.866"/>
    <p1510:client id="{C56B767D-D6BC-434B-A712-88A36F17B086}" v="11" dt="2023-10-16T16:18:36.884"/>
    <p1510:client id="{CA092236-F781-4B7C-8E74-F9FC7A3E948D}" v="333" dt="2023-10-17T03:28:52.998"/>
    <p1510:client id="{CCE573DB-E946-4A50-84A6-C7CA5DFECA2D}" v="2073" dt="2023-10-16T20:55:19.318"/>
    <p1510:client id="{CF3B95B4-9E31-4717-B3AF-D1FD128D4247}" v="938" dt="2023-11-22T22:43:23.036"/>
    <p1510:client id="{D154EBE6-AD96-4FA5-9853-66E030E3B594}" v="169" dt="2023-10-17T06:00:31.496"/>
    <p1510:client id="{E3BCCCD2-AA85-41F4-8577-90A9CC6A04CF}" v="75" dt="2023-11-23T11:07:32.042"/>
    <p1510:client id="{E3F0DFB8-359F-4BD5-98D3-35C17050AAF3}" v="47" dt="2023-11-23T06:33:07.970"/>
    <p1510:client id="{E4EC7987-6433-4CED-BADB-1517AFCB2700}" v="231" dt="2023-11-23T06:29:15.654"/>
    <p1510:client id="{E7B042C7-C160-419D-9DBC-A522E23E2E6E}" v="4" dt="2023-11-23T10:57:32.194"/>
    <p1510:client id="{EAAAD122-B19D-4B55-82A8-8B086E346E35}" v="1437" dt="2023-10-16T20:14:39.832"/>
    <p1510:client id="{EE7BBDEE-A78D-48D9-9F89-0064FA355017}" v="29" dt="2023-10-16T16:23:11.7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EADA7"/>
        </a:solidFill>
        <a:effectLst/>
      </p:bgPr>
    </p:bg>
    <p:spTree>
      <p:nvGrpSpPr>
        <p:cNvPr id="1" name=""/>
        <p:cNvGrpSpPr/>
        <p:nvPr/>
      </p:nvGrpSpPr>
      <p:grpSpPr>
        <a:xfrm>
          <a:off x="0" y="0"/>
          <a:ext cx="0" cy="0"/>
          <a:chOff x="0" y="0"/>
          <a:chExt cx="0" cy="0"/>
        </a:xfrm>
      </p:grpSpPr>
      <p:pic>
        <p:nvPicPr>
          <p:cNvPr id="11" name="Picture 10" descr="IIITD_pptslide_jpeg-03.jpg"/>
          <p:cNvPicPr>
            <a:picLocks noChangeAspect="1"/>
          </p:cNvPicPr>
          <p:nvPr userDrawn="1"/>
        </p:nvPicPr>
        <p:blipFill rotWithShape="1">
          <a:blip r:embed="rId2">
            <a:clrChange>
              <a:clrFrom>
                <a:srgbClr val="3EADA7"/>
              </a:clrFrom>
              <a:clrTo>
                <a:srgbClr val="3EADA7">
                  <a:alpha val="0"/>
                </a:srgbClr>
              </a:clrTo>
            </a:clrChange>
            <a:extLst>
              <a:ext uri="{28A0092B-C50C-407E-A947-70E740481C1C}">
                <a14:useLocalDpi xmlns:a14="http://schemas.microsoft.com/office/drawing/2010/main" val="0"/>
              </a:ext>
            </a:extLst>
          </a:blip>
          <a:srcRect l="72917" t="69259"/>
          <a:stretch/>
        </p:blipFill>
        <p:spPr bwMode="auto">
          <a:xfrm>
            <a:off x="6667500" y="4749800"/>
            <a:ext cx="2476500"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524001"/>
            <a:ext cx="7772400" cy="1306286"/>
          </a:xfrm>
        </p:spPr>
        <p:txBody>
          <a:bodyPr anchor="b">
            <a:normAutofit/>
          </a:bodyPr>
          <a:lstStyle>
            <a:lvl1pPr algn="l">
              <a:defRPr sz="4400">
                <a:solidFill>
                  <a:schemeClr val="bg1"/>
                </a:solidFill>
              </a:defRPr>
            </a:lvl1pPr>
          </a:lstStyle>
          <a:p>
            <a:r>
              <a:rPr lang="en-US"/>
              <a:t>Click to edit Master title style</a:t>
            </a:r>
          </a:p>
        </p:txBody>
      </p:sp>
      <p:sp>
        <p:nvSpPr>
          <p:cNvPr id="3" name="Subtitle 2"/>
          <p:cNvSpPr>
            <a:spLocks noGrp="1"/>
          </p:cNvSpPr>
          <p:nvPr>
            <p:ph type="subTitle" idx="1"/>
          </p:nvPr>
        </p:nvSpPr>
        <p:spPr>
          <a:xfrm>
            <a:off x="684894" y="3338742"/>
            <a:ext cx="6858000" cy="1146172"/>
          </a:xfrm>
        </p:spPr>
        <p:txBody>
          <a:bodyPr>
            <a:normAutofit/>
          </a:bodyPr>
          <a:lstStyle>
            <a:lvl1pPr marL="0" indent="0" algn="l">
              <a:buNone/>
              <a:defRPr sz="2400">
                <a:solidFill>
                  <a:srgbClr val="E9F7F6"/>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a:xfrm>
            <a:off x="3654096" y="6356353"/>
            <a:ext cx="2057400" cy="365125"/>
          </a:xfrm>
        </p:spPr>
        <p:txBody>
          <a:bodyPr/>
          <a:lstStyle>
            <a:lvl1pPr>
              <a:defRPr>
                <a:solidFill>
                  <a:schemeClr val="bg1"/>
                </a:solidFill>
              </a:defRPr>
            </a:lvl1pPr>
          </a:lstStyle>
          <a:p>
            <a:fld id="{F58B40D5-5450-4D3A-B616-BE76652C5EF2}" type="datetimeFigureOut">
              <a:rPr lang="en-US" smtClean="0"/>
              <a:pPr/>
              <a:t>7/8/2024</a:t>
            </a:fld>
            <a:endParaRPr lang="en-US"/>
          </a:p>
        </p:txBody>
      </p:sp>
      <p:sp>
        <p:nvSpPr>
          <p:cNvPr id="5" name="Footer Placeholder 4"/>
          <p:cNvSpPr>
            <a:spLocks noGrp="1"/>
          </p:cNvSpPr>
          <p:nvPr>
            <p:ph type="ftr" sz="quarter" idx="11"/>
          </p:nvPr>
        </p:nvSpPr>
        <p:spPr>
          <a:xfrm>
            <a:off x="5999844" y="6356353"/>
            <a:ext cx="3086100" cy="365125"/>
          </a:xfrm>
        </p:spPr>
        <p:txBody>
          <a:bodyPr/>
          <a:lstStyle>
            <a:lvl1pPr>
              <a:defRPr>
                <a:solidFill>
                  <a:schemeClr val="bg1"/>
                </a:solidFill>
              </a:defRPr>
            </a:lvl1pPr>
          </a:lstStyle>
          <a:p>
            <a:endParaRPr lang="en-US"/>
          </a:p>
        </p:txBody>
      </p:sp>
      <p:cxnSp>
        <p:nvCxnSpPr>
          <p:cNvPr id="8" name="Straight Connector 7"/>
          <p:cNvCxnSpPr/>
          <p:nvPr userDrawn="1"/>
        </p:nvCxnSpPr>
        <p:spPr>
          <a:xfrm>
            <a:off x="685800" y="3089628"/>
            <a:ext cx="7772400" cy="0"/>
          </a:xfrm>
          <a:prstGeom prst="line">
            <a:avLst/>
          </a:prstGeom>
          <a:ln w="6350" cap="flat" cmpd="sng" algn="ctr">
            <a:solidFill>
              <a:schemeClr val="bg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5800" y="5096955"/>
            <a:ext cx="2063019" cy="1135392"/>
          </a:xfrm>
          <a:prstGeom prst="rect">
            <a:avLst/>
          </a:prstGeom>
        </p:spPr>
      </p:pic>
    </p:spTree>
    <p:extLst>
      <p:ext uri="{BB962C8B-B14F-4D97-AF65-F5344CB8AC3E}">
        <p14:creationId xmlns:p14="http://schemas.microsoft.com/office/powerpoint/2010/main" val="1679752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pic>
        <p:nvPicPr>
          <p:cNvPr id="11"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5" y="-4763"/>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Vertical Text Placeholder 2"/>
          <p:cNvSpPr>
            <a:spLocks noGrp="1"/>
          </p:cNvSpPr>
          <p:nvPr>
            <p:ph type="body" orient="vert" idx="1"/>
          </p:nvPr>
        </p:nvSpPr>
        <p:spPr>
          <a:xfrm>
            <a:off x="685800" y="1196977"/>
            <a:ext cx="7772401" cy="49514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8B40D5-5450-4D3A-B616-BE76652C5EF2}"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2C4B5-A1E9-4984-9CD4-22695C1F6283}" type="slidenum">
              <a:rPr lang="en-US" smtClean="0"/>
              <a:t>‹#›</a:t>
            </a:fld>
            <a:endParaRPr lang="en-US"/>
          </a:p>
        </p:txBody>
      </p:sp>
      <p:sp>
        <p:nvSpPr>
          <p:cNvPr id="7" name="Title 1"/>
          <p:cNvSpPr>
            <a:spLocks noGrp="1"/>
          </p:cNvSpPr>
          <p:nvPr>
            <p:ph type="title"/>
          </p:nvPr>
        </p:nvSpPr>
        <p:spPr>
          <a:xfrm>
            <a:off x="685800" y="319314"/>
            <a:ext cx="6847115" cy="671286"/>
          </a:xfrm>
        </p:spPr>
        <p:txBody>
          <a:bodyPr/>
          <a:lstStyle>
            <a:lvl1pPr>
              <a:defRPr lang="en-US" sz="3200" kern="1200" smtClean="0">
                <a:solidFill>
                  <a:srgbClr val="3DACA7"/>
                </a:soli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p>
        </p:txBody>
      </p:sp>
      <p:cxnSp>
        <p:nvCxnSpPr>
          <p:cNvPr id="9" name="Straight Connector 8"/>
          <p:cNvCxnSpPr/>
          <p:nvPr userDrawn="1"/>
        </p:nvCxnSpPr>
        <p:spPr>
          <a:xfrm>
            <a:off x="685801" y="990600"/>
            <a:ext cx="7672388" cy="1588"/>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58100" y="408783"/>
            <a:ext cx="800100" cy="447675"/>
          </a:xfrm>
          <a:prstGeom prst="rect">
            <a:avLst/>
          </a:prstGeom>
        </p:spPr>
      </p:pic>
    </p:spTree>
    <p:extLst>
      <p:ext uri="{BB962C8B-B14F-4D97-AF65-F5344CB8AC3E}">
        <p14:creationId xmlns:p14="http://schemas.microsoft.com/office/powerpoint/2010/main" val="3985468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0362"/>
            <a:ext cx="1914525" cy="4995298"/>
          </a:xfrm>
        </p:spPr>
        <p:txBody>
          <a:bodyPr vert="eaVert"/>
          <a:lstStyle>
            <a:lvl1pPr>
              <a:defRPr>
                <a:solidFill>
                  <a:srgbClr val="3EADA7"/>
                </a:solidFill>
              </a:defRPr>
            </a:lvl1pPr>
          </a:lstStyle>
          <a:p>
            <a:r>
              <a:rPr lang="en-US"/>
              <a:t>Click to edit Master title style</a:t>
            </a:r>
          </a:p>
        </p:txBody>
      </p:sp>
      <p:sp>
        <p:nvSpPr>
          <p:cNvPr id="3" name="Vertical Text Placeholder 2"/>
          <p:cNvSpPr>
            <a:spLocks noGrp="1"/>
          </p:cNvSpPr>
          <p:nvPr>
            <p:ph type="body" orient="vert" idx="1"/>
          </p:nvPr>
        </p:nvSpPr>
        <p:spPr>
          <a:xfrm>
            <a:off x="685800" y="360364"/>
            <a:ext cx="5743576" cy="58118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8B40D5-5450-4D3A-B616-BE76652C5EF2}"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2C4B5-A1E9-4984-9CD4-22695C1F6283}" type="slidenum">
              <a:rPr lang="en-US" smtClean="0"/>
              <a:t>‹#›</a:t>
            </a:fld>
            <a:endParaRPr lang="en-US"/>
          </a:p>
        </p:txBody>
      </p:sp>
      <p:cxnSp>
        <p:nvCxnSpPr>
          <p:cNvPr id="8" name="Straight Connector 7"/>
          <p:cNvCxnSpPr/>
          <p:nvPr userDrawn="1"/>
        </p:nvCxnSpPr>
        <p:spPr>
          <a:xfrm>
            <a:off x="6543675" y="370118"/>
            <a:ext cx="0" cy="5806281"/>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6367462" y="5632169"/>
            <a:ext cx="800100" cy="447675"/>
          </a:xfrm>
          <a:prstGeom prst="rect">
            <a:avLst/>
          </a:prstGeom>
        </p:spPr>
      </p:pic>
    </p:spTree>
    <p:extLst>
      <p:ext uri="{BB962C8B-B14F-4D97-AF65-F5344CB8AC3E}">
        <p14:creationId xmlns:p14="http://schemas.microsoft.com/office/powerpoint/2010/main" val="407130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0"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5" y="-4763"/>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319314"/>
            <a:ext cx="6847115" cy="671286"/>
          </a:xfrm>
        </p:spPr>
        <p:txBody>
          <a:bodyPr/>
          <a:lstStyle>
            <a:lvl1pPr>
              <a:defRPr lang="en-US" sz="3200" kern="1200" smtClean="0">
                <a:solidFill>
                  <a:srgbClr val="3DACA7"/>
                </a:soli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685800" y="1196976"/>
            <a:ext cx="7772401" cy="4983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8B40D5-5450-4D3A-B616-BE76652C5EF2}"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2C4B5-A1E9-4984-9CD4-22695C1F6283}" type="slidenum">
              <a:rPr lang="en-US" smtClean="0"/>
              <a:t>‹#›</a:t>
            </a:fld>
            <a:endParaRPr lang="en-US"/>
          </a:p>
        </p:txBody>
      </p:sp>
      <p:cxnSp>
        <p:nvCxnSpPr>
          <p:cNvPr id="8" name="Straight Connector 7"/>
          <p:cNvCxnSpPr/>
          <p:nvPr userDrawn="1"/>
        </p:nvCxnSpPr>
        <p:spPr>
          <a:xfrm>
            <a:off x="685801" y="990600"/>
            <a:ext cx="7672388" cy="1588"/>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58100" y="408783"/>
            <a:ext cx="800100" cy="447675"/>
          </a:xfrm>
          <a:prstGeom prst="rect">
            <a:avLst/>
          </a:prstGeom>
        </p:spPr>
      </p:pic>
    </p:spTree>
    <p:extLst>
      <p:ext uri="{BB962C8B-B14F-4D97-AF65-F5344CB8AC3E}">
        <p14:creationId xmlns:p14="http://schemas.microsoft.com/office/powerpoint/2010/main" val="353672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5" y="-4763"/>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1712423"/>
            <a:ext cx="7772400" cy="2851208"/>
          </a:xfrm>
        </p:spPr>
        <p:txBody>
          <a:bodyPr anchor="b">
            <a:normAutofit/>
          </a:bodyPr>
          <a:lstStyle>
            <a:lvl1pPr>
              <a:defRPr sz="6000" b="0"/>
            </a:lvl1pPr>
          </a:lstStyle>
          <a:p>
            <a:r>
              <a:rPr lang="en-US"/>
              <a:t>Click to edit Master title style</a:t>
            </a:r>
          </a:p>
        </p:txBody>
      </p:sp>
      <p:sp>
        <p:nvSpPr>
          <p:cNvPr id="3" name="Text Placeholder 2"/>
          <p:cNvSpPr>
            <a:spLocks noGrp="1"/>
          </p:cNvSpPr>
          <p:nvPr>
            <p:ph type="body" idx="1"/>
          </p:nvPr>
        </p:nvSpPr>
        <p:spPr>
          <a:xfrm>
            <a:off x="685800" y="4552636"/>
            <a:ext cx="77724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8B40D5-5450-4D3A-B616-BE76652C5EF2}"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2C4B5-A1E9-4984-9CD4-22695C1F6283}" type="slidenum">
              <a:rPr lang="en-US" smtClean="0"/>
              <a:t>‹#›</a:t>
            </a:fld>
            <a:endParaRPr lang="en-US"/>
          </a:p>
        </p:txBody>
      </p:sp>
    </p:spTree>
    <p:extLst>
      <p:ext uri="{BB962C8B-B14F-4D97-AF65-F5344CB8AC3E}">
        <p14:creationId xmlns:p14="http://schemas.microsoft.com/office/powerpoint/2010/main" val="3307985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4"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5" y="-4763"/>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sz="half" idx="1"/>
          </p:nvPr>
        </p:nvSpPr>
        <p:spPr>
          <a:xfrm>
            <a:off x="685799" y="1190173"/>
            <a:ext cx="3834246" cy="49899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0173"/>
            <a:ext cx="3829050" cy="49899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8B40D5-5450-4D3A-B616-BE76652C5EF2}"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2C4B5-A1E9-4984-9CD4-22695C1F6283}" type="slidenum">
              <a:rPr lang="en-US" smtClean="0"/>
              <a:t>‹#›</a:t>
            </a:fld>
            <a:endParaRPr lang="en-US"/>
          </a:p>
        </p:txBody>
      </p:sp>
      <p:sp>
        <p:nvSpPr>
          <p:cNvPr id="10" name="Title 1"/>
          <p:cNvSpPr>
            <a:spLocks noGrp="1"/>
          </p:cNvSpPr>
          <p:nvPr>
            <p:ph type="title"/>
          </p:nvPr>
        </p:nvSpPr>
        <p:spPr>
          <a:xfrm>
            <a:off x="685800" y="319314"/>
            <a:ext cx="6847115" cy="671286"/>
          </a:xfrm>
        </p:spPr>
        <p:txBody>
          <a:bodyPr/>
          <a:lstStyle>
            <a:lvl1pPr>
              <a:defRPr lang="en-US" sz="3200" kern="1200" smtClean="0">
                <a:solidFill>
                  <a:srgbClr val="3DACA7"/>
                </a:soli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p>
        </p:txBody>
      </p:sp>
      <p:cxnSp>
        <p:nvCxnSpPr>
          <p:cNvPr id="12" name="Straight Connector 11"/>
          <p:cNvCxnSpPr/>
          <p:nvPr userDrawn="1"/>
        </p:nvCxnSpPr>
        <p:spPr>
          <a:xfrm>
            <a:off x="685801" y="990600"/>
            <a:ext cx="7672388" cy="1588"/>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58100" y="408783"/>
            <a:ext cx="800100" cy="447675"/>
          </a:xfrm>
          <a:prstGeom prst="rect">
            <a:avLst/>
          </a:prstGeom>
        </p:spPr>
      </p:pic>
    </p:spTree>
    <p:extLst>
      <p:ext uri="{BB962C8B-B14F-4D97-AF65-F5344CB8AC3E}">
        <p14:creationId xmlns:p14="http://schemas.microsoft.com/office/powerpoint/2010/main" val="3667447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5"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5" y="-4763"/>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685799" y="1160692"/>
            <a:ext cx="3815196"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799" y="2154891"/>
            <a:ext cx="3815196" cy="40331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1" y="1160690"/>
            <a:ext cx="3829050"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154891"/>
            <a:ext cx="3829050" cy="40331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8B40D5-5450-4D3A-B616-BE76652C5EF2}" type="datetimeFigureOut">
              <a:rPr lang="en-US" smtClean="0"/>
              <a:t>7/8/2024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52C4B5-A1E9-4984-9CD4-22695C1F6283}" type="slidenum">
              <a:rPr lang="en-US" smtClean="0"/>
              <a:t>‹#›</a:t>
            </a:fld>
            <a:endParaRPr lang="en-US"/>
          </a:p>
        </p:txBody>
      </p:sp>
      <p:sp>
        <p:nvSpPr>
          <p:cNvPr id="11" name="Title 1"/>
          <p:cNvSpPr>
            <a:spLocks noGrp="1"/>
          </p:cNvSpPr>
          <p:nvPr>
            <p:ph type="title"/>
          </p:nvPr>
        </p:nvSpPr>
        <p:spPr>
          <a:xfrm>
            <a:off x="685800" y="319314"/>
            <a:ext cx="6847115" cy="671286"/>
          </a:xfrm>
        </p:spPr>
        <p:txBody>
          <a:bodyPr/>
          <a:lstStyle>
            <a:lvl1pPr>
              <a:defRPr lang="en-US" sz="3200" kern="1200" smtClean="0">
                <a:solidFill>
                  <a:srgbClr val="3DACA7"/>
                </a:soli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p>
        </p:txBody>
      </p:sp>
      <p:cxnSp>
        <p:nvCxnSpPr>
          <p:cNvPr id="13" name="Straight Connector 12"/>
          <p:cNvCxnSpPr/>
          <p:nvPr userDrawn="1"/>
        </p:nvCxnSpPr>
        <p:spPr>
          <a:xfrm>
            <a:off x="685801" y="990600"/>
            <a:ext cx="7672388" cy="1588"/>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58100" y="408783"/>
            <a:ext cx="800100" cy="447675"/>
          </a:xfrm>
          <a:prstGeom prst="rect">
            <a:avLst/>
          </a:prstGeom>
        </p:spPr>
      </p:pic>
    </p:spTree>
    <p:extLst>
      <p:ext uri="{BB962C8B-B14F-4D97-AF65-F5344CB8AC3E}">
        <p14:creationId xmlns:p14="http://schemas.microsoft.com/office/powerpoint/2010/main" val="83027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1"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5" y="-4763"/>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F58B40D5-5450-4D3A-B616-BE76652C5EF2}" type="datetimeFigureOut">
              <a:rPr lang="en-US" smtClean="0"/>
              <a:t>7/8/2024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52C4B5-A1E9-4984-9CD4-22695C1F6283}" type="slidenum">
              <a:rPr lang="en-US" smtClean="0"/>
              <a:t>‹#›</a:t>
            </a:fld>
            <a:endParaRPr lang="en-US"/>
          </a:p>
        </p:txBody>
      </p:sp>
      <p:sp>
        <p:nvSpPr>
          <p:cNvPr id="7" name="Title 1"/>
          <p:cNvSpPr>
            <a:spLocks noGrp="1"/>
          </p:cNvSpPr>
          <p:nvPr>
            <p:ph type="title"/>
          </p:nvPr>
        </p:nvSpPr>
        <p:spPr>
          <a:xfrm>
            <a:off x="685800" y="319314"/>
            <a:ext cx="6847115" cy="671286"/>
          </a:xfrm>
        </p:spPr>
        <p:txBody>
          <a:bodyPr/>
          <a:lstStyle>
            <a:lvl1pPr>
              <a:defRPr lang="en-US" sz="3200" kern="1200" smtClean="0">
                <a:solidFill>
                  <a:srgbClr val="3DACA7"/>
                </a:soli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p>
        </p:txBody>
      </p:sp>
      <p:cxnSp>
        <p:nvCxnSpPr>
          <p:cNvPr id="9" name="Straight Connector 8"/>
          <p:cNvCxnSpPr/>
          <p:nvPr userDrawn="1"/>
        </p:nvCxnSpPr>
        <p:spPr>
          <a:xfrm>
            <a:off x="685801" y="990600"/>
            <a:ext cx="7672388" cy="1588"/>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58100" y="408783"/>
            <a:ext cx="800100" cy="447675"/>
          </a:xfrm>
          <a:prstGeom prst="rect">
            <a:avLst/>
          </a:prstGeom>
        </p:spPr>
      </p:pic>
    </p:spTree>
    <p:extLst>
      <p:ext uri="{BB962C8B-B14F-4D97-AF65-F5344CB8AC3E}">
        <p14:creationId xmlns:p14="http://schemas.microsoft.com/office/powerpoint/2010/main" val="3425945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8B40D5-5450-4D3A-B616-BE76652C5EF2}" type="datetimeFigureOut">
              <a:rPr lang="en-US" smtClean="0"/>
              <a:t>7/8/2024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52C4B5-A1E9-4984-9CD4-22695C1F6283}" type="slidenum">
              <a:rPr lang="en-US" smtClean="0"/>
              <a:t>‹#›</a:t>
            </a:fld>
            <a:endParaRPr lang="en-US"/>
          </a:p>
        </p:txBody>
      </p:sp>
    </p:spTree>
    <p:extLst>
      <p:ext uri="{BB962C8B-B14F-4D97-AF65-F5344CB8AC3E}">
        <p14:creationId xmlns:p14="http://schemas.microsoft.com/office/powerpoint/2010/main" val="3621427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12"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5" y="-4763"/>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886200" y="990600"/>
            <a:ext cx="462915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936" y="2191659"/>
            <a:ext cx="2948940" cy="3675743"/>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8B40D5-5450-4D3A-B616-BE76652C5EF2}"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2C4B5-A1E9-4984-9CD4-22695C1F6283}" type="slidenum">
              <a:rPr lang="en-US" smtClean="0"/>
              <a:t>‹#›</a:t>
            </a:fld>
            <a:endParaRPr lang="en-US"/>
          </a:p>
        </p:txBody>
      </p:sp>
      <p:sp>
        <p:nvSpPr>
          <p:cNvPr id="9" name="Title 1"/>
          <p:cNvSpPr>
            <a:spLocks noGrp="1"/>
          </p:cNvSpPr>
          <p:nvPr>
            <p:ph type="title"/>
          </p:nvPr>
        </p:nvSpPr>
        <p:spPr>
          <a:xfrm>
            <a:off x="630936" y="457200"/>
            <a:ext cx="2948940" cy="1487714"/>
          </a:xfrm>
        </p:spPr>
        <p:txBody>
          <a:bodyPr anchor="b">
            <a:normAutofit/>
          </a:bodyPr>
          <a:lstStyle>
            <a:lvl1pPr>
              <a:defRPr sz="3200" b="0">
                <a:solidFill>
                  <a:srgbClr val="3EADA7"/>
                </a:solidFill>
              </a:defRPr>
            </a:lvl1pPr>
          </a:lstStyle>
          <a:p>
            <a:r>
              <a:rPr lang="en-US"/>
              <a:t>Click to edit Master title style</a:t>
            </a:r>
          </a:p>
        </p:txBody>
      </p:sp>
      <p:cxnSp>
        <p:nvCxnSpPr>
          <p:cNvPr id="10" name="Straight Connector 9"/>
          <p:cNvCxnSpPr/>
          <p:nvPr userDrawn="1"/>
        </p:nvCxnSpPr>
        <p:spPr>
          <a:xfrm>
            <a:off x="645450" y="2061029"/>
            <a:ext cx="2948940" cy="0"/>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58100" y="408783"/>
            <a:ext cx="800100" cy="447675"/>
          </a:xfrm>
          <a:prstGeom prst="rect">
            <a:avLst/>
          </a:prstGeom>
        </p:spPr>
      </p:pic>
    </p:spTree>
    <p:extLst>
      <p:ext uri="{BB962C8B-B14F-4D97-AF65-F5344CB8AC3E}">
        <p14:creationId xmlns:p14="http://schemas.microsoft.com/office/powerpoint/2010/main" val="223770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11"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5" y="-4763"/>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idx="1"/>
          </p:nvPr>
        </p:nvSpPr>
        <p:spPr>
          <a:xfrm>
            <a:off x="3886200" y="990600"/>
            <a:ext cx="462915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p:txBody>
          <a:bodyPr/>
          <a:lstStyle/>
          <a:p>
            <a:fld id="{F58B40D5-5450-4D3A-B616-BE76652C5EF2}"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2C4B5-A1E9-4984-9CD4-22695C1F6283}" type="slidenum">
              <a:rPr lang="en-US" smtClean="0"/>
              <a:t>‹#›</a:t>
            </a:fld>
            <a:endParaRPr lang="en-US"/>
          </a:p>
        </p:txBody>
      </p:sp>
      <p:sp>
        <p:nvSpPr>
          <p:cNvPr id="16" name="Text Placeholder 3"/>
          <p:cNvSpPr>
            <a:spLocks noGrp="1"/>
          </p:cNvSpPr>
          <p:nvPr>
            <p:ph type="body" sz="half" idx="2"/>
          </p:nvPr>
        </p:nvSpPr>
        <p:spPr>
          <a:xfrm>
            <a:off x="630936" y="2191659"/>
            <a:ext cx="2948940" cy="3675743"/>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Title 1"/>
          <p:cNvSpPr>
            <a:spLocks noGrp="1"/>
          </p:cNvSpPr>
          <p:nvPr>
            <p:ph type="title"/>
          </p:nvPr>
        </p:nvSpPr>
        <p:spPr>
          <a:xfrm>
            <a:off x="630936" y="457200"/>
            <a:ext cx="2948940" cy="1487714"/>
          </a:xfrm>
        </p:spPr>
        <p:txBody>
          <a:bodyPr anchor="b">
            <a:normAutofit/>
          </a:bodyPr>
          <a:lstStyle>
            <a:lvl1pPr>
              <a:defRPr sz="3200" b="0">
                <a:solidFill>
                  <a:srgbClr val="3EADA7"/>
                </a:solidFill>
              </a:defRPr>
            </a:lvl1pPr>
          </a:lstStyle>
          <a:p>
            <a:r>
              <a:rPr lang="en-US"/>
              <a:t>Click to edit Master title style</a:t>
            </a:r>
          </a:p>
        </p:txBody>
      </p:sp>
      <p:cxnSp>
        <p:nvCxnSpPr>
          <p:cNvPr id="18" name="Straight Connector 17"/>
          <p:cNvCxnSpPr/>
          <p:nvPr userDrawn="1"/>
        </p:nvCxnSpPr>
        <p:spPr>
          <a:xfrm>
            <a:off x="645450" y="2061029"/>
            <a:ext cx="2948940" cy="0"/>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58100" y="408783"/>
            <a:ext cx="800100" cy="447675"/>
          </a:xfrm>
          <a:prstGeom prst="rect">
            <a:avLst/>
          </a:prstGeom>
        </p:spPr>
      </p:pic>
    </p:spTree>
    <p:extLst>
      <p:ext uri="{BB962C8B-B14F-4D97-AF65-F5344CB8AC3E}">
        <p14:creationId xmlns:p14="http://schemas.microsoft.com/office/powerpoint/2010/main" val="4115243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365760"/>
            <a:ext cx="7772401" cy="132556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1828803"/>
            <a:ext cx="7772401"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799" y="6356353"/>
            <a:ext cx="2057400" cy="365125"/>
          </a:xfrm>
          <a:prstGeom prst="rect">
            <a:avLst/>
          </a:prstGeom>
        </p:spPr>
        <p:txBody>
          <a:bodyPr vert="horz" lIns="91440" tIns="45720" rIns="91440" bIns="45720" rtlCol="0" anchor="ctr"/>
          <a:lstStyle>
            <a:lvl1pPr algn="l">
              <a:defRPr sz="1100">
                <a:solidFill>
                  <a:schemeClr val="tx1">
                    <a:lumMod val="65000"/>
                    <a:lumOff val="35000"/>
                  </a:schemeClr>
                </a:solidFill>
                <a:latin typeface="Arial" panose="020B0604020202020204" pitchFamily="34" charset="0"/>
                <a:cs typeface="Arial" panose="020B0604020202020204" pitchFamily="34" charset="0"/>
              </a:defRPr>
            </a:lvl1pPr>
          </a:lstStyle>
          <a:p>
            <a:fld id="{F58B40D5-5450-4D3A-B616-BE76652C5EF2}" type="datetimeFigureOut">
              <a:rPr lang="en-US" smtClean="0"/>
              <a:pPr/>
              <a:t>7/8/2024</a:t>
            </a:fld>
            <a:endParaRPr lang="en-US"/>
          </a:p>
        </p:txBody>
      </p:sp>
      <p:sp>
        <p:nvSpPr>
          <p:cNvPr id="5" name="Footer Placeholder 4"/>
          <p:cNvSpPr>
            <a:spLocks noGrp="1"/>
          </p:cNvSpPr>
          <p:nvPr>
            <p:ph type="ftr" sz="quarter" idx="3"/>
          </p:nvPr>
        </p:nvSpPr>
        <p:spPr>
          <a:xfrm>
            <a:off x="3031547" y="6356353"/>
            <a:ext cx="3086100" cy="365125"/>
          </a:xfrm>
          <a:prstGeom prst="rect">
            <a:avLst/>
          </a:prstGeom>
        </p:spPr>
        <p:txBody>
          <a:bodyPr vert="horz" lIns="91440" tIns="45720" rIns="91440" bIns="45720" rtlCol="0" anchor="ctr"/>
          <a:lstStyle>
            <a:lvl1pPr algn="ctr">
              <a:defRPr sz="1100">
                <a:solidFill>
                  <a:schemeClr val="tx1">
                    <a:lumMod val="65000"/>
                    <a:lumOff val="3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6400800" y="6356353"/>
            <a:ext cx="2057400" cy="365125"/>
          </a:xfrm>
          <a:prstGeom prst="rect">
            <a:avLst/>
          </a:prstGeom>
        </p:spPr>
        <p:txBody>
          <a:bodyPr vert="horz" lIns="91440" tIns="45720" rIns="91440" bIns="45720" rtlCol="0" anchor="ctr"/>
          <a:lstStyle>
            <a:lvl1pPr algn="r">
              <a:defRPr sz="1100">
                <a:solidFill>
                  <a:schemeClr val="tx1">
                    <a:tint val="75000"/>
                  </a:schemeClr>
                </a:solidFill>
                <a:latin typeface="Arial" panose="020B0604020202020204" pitchFamily="34" charset="0"/>
                <a:cs typeface="Arial" panose="020B0604020202020204" pitchFamily="34" charset="0"/>
              </a:defRPr>
            </a:lvl1pPr>
          </a:lstStyle>
          <a:p>
            <a:fld id="{2652C4B5-A1E9-4984-9CD4-22695C1F6283}" type="slidenum">
              <a:rPr lang="en-US" smtClean="0"/>
              <a:pPr/>
              <a:t>‹#›</a:t>
            </a:fld>
            <a:endParaRPr lang="en-US"/>
          </a:p>
        </p:txBody>
      </p:sp>
    </p:spTree>
    <p:extLst>
      <p:ext uri="{BB962C8B-B14F-4D97-AF65-F5344CB8AC3E}">
        <p14:creationId xmlns:p14="http://schemas.microsoft.com/office/powerpoint/2010/main" val="3084228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3EADA7"/>
          </a:solidFill>
          <a:latin typeface="Segoe UI" panose="020B0502040204020203" pitchFamily="34" charset="0"/>
          <a:ea typeface="Segoe UI" panose="020B0502040204020203" pitchFamily="34" charset="0"/>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lumMod val="75000"/>
              <a:lumOff val="25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lumMod val="75000"/>
              <a:lumOff val="25000"/>
            </a:schemeClr>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lumMod val="75000"/>
              <a:lumOff val="25000"/>
            </a:schemeClr>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lumMod val="75000"/>
              <a:lumOff val="25000"/>
            </a:schemeClr>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lumMod val="75000"/>
              <a:lumOff val="25000"/>
            </a:schemeClr>
          </a:solidFill>
          <a:latin typeface="+mn-lt"/>
          <a:ea typeface="+mn-ea"/>
          <a:cs typeface="Arial" panose="020B0604020202020204" pitchFamily="34" charset="0"/>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atin typeface="Segoe UI"/>
                <a:cs typeface="Segoe UI"/>
              </a:rPr>
              <a:t>Vector Borne Disease Prediction</a:t>
            </a:r>
            <a:endParaRPr lang="en-US"/>
          </a:p>
        </p:txBody>
      </p:sp>
      <p:sp>
        <p:nvSpPr>
          <p:cNvPr id="3" name="Subtitle 2"/>
          <p:cNvSpPr>
            <a:spLocks noGrp="1"/>
          </p:cNvSpPr>
          <p:nvPr>
            <p:ph type="subTitle" idx="1"/>
          </p:nvPr>
        </p:nvSpPr>
        <p:spPr>
          <a:xfrm>
            <a:off x="695526" y="3328110"/>
            <a:ext cx="6081822" cy="1146172"/>
          </a:xfrm>
        </p:spPr>
        <p:txBody>
          <a:bodyPr vert="horz" lIns="91440" tIns="45720" rIns="91440" bIns="45720" rtlCol="0" anchor="t">
            <a:normAutofit/>
          </a:bodyPr>
          <a:lstStyle/>
          <a:p>
            <a:r>
              <a:rPr lang="en-US">
                <a:ea typeface="Calibri"/>
                <a:cs typeface="Arial"/>
              </a:rPr>
              <a:t>By - Aditya Yadav, </a:t>
            </a:r>
            <a:r>
              <a:rPr lang="en-US">
                <a:ea typeface="Calibri"/>
                <a:cs typeface="Calibri"/>
              </a:rPr>
              <a:t>Megha,</a:t>
            </a:r>
            <a:endParaRPr lang="en-US">
              <a:ea typeface="Calibri"/>
            </a:endParaRPr>
          </a:p>
          <a:p>
            <a:r>
              <a:rPr lang="en-US">
                <a:ea typeface="Calibri"/>
                <a:cs typeface="Arial"/>
              </a:rPr>
              <a:t> Priyanshu </a:t>
            </a:r>
            <a:r>
              <a:rPr lang="en-US" err="1">
                <a:ea typeface="Calibri"/>
                <a:cs typeface="Arial"/>
              </a:rPr>
              <a:t>Sehrawat</a:t>
            </a:r>
            <a:r>
              <a:rPr lang="en-US">
                <a:ea typeface="Calibri"/>
                <a:cs typeface="Arial"/>
              </a:rPr>
              <a:t>,  and Vivaswan Nawani</a:t>
            </a:r>
            <a:endParaRPr lang="en-US">
              <a:ea typeface="Calibri"/>
            </a:endParaRPr>
          </a:p>
        </p:txBody>
      </p:sp>
      <p:sp>
        <p:nvSpPr>
          <p:cNvPr id="4" name="TextBox 3">
            <a:extLst>
              <a:ext uri="{FF2B5EF4-FFF2-40B4-BE49-F238E27FC236}">
                <a16:creationId xmlns:a16="http://schemas.microsoft.com/office/drawing/2014/main" id="{E9103FFD-C696-9127-0AE1-9318287511FF}"/>
              </a:ext>
            </a:extLst>
          </p:cNvPr>
          <p:cNvSpPr txBox="1"/>
          <p:nvPr/>
        </p:nvSpPr>
        <p:spPr>
          <a:xfrm>
            <a:off x="699090" y="4540102"/>
            <a:ext cx="2743200" cy="64633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ea typeface="Calibri"/>
                <a:cs typeface="Calibri"/>
              </a:rPr>
              <a:t>Date: 23rd Novembler, </a:t>
            </a:r>
            <a:r>
              <a:rPr lang="en-US">
                <a:solidFill>
                  <a:srgbClr val="E9F7F6"/>
                </a:solidFill>
                <a:ea typeface="Calibri"/>
                <a:cs typeface="Calibri"/>
              </a:rPr>
              <a:t>2023</a:t>
            </a:r>
          </a:p>
        </p:txBody>
      </p:sp>
    </p:spTree>
    <p:extLst>
      <p:ext uri="{BB962C8B-B14F-4D97-AF65-F5344CB8AC3E}">
        <p14:creationId xmlns:p14="http://schemas.microsoft.com/office/powerpoint/2010/main" val="3148981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with a red line&#10;&#10;Description automatically generated">
            <a:extLst>
              <a:ext uri="{FF2B5EF4-FFF2-40B4-BE49-F238E27FC236}">
                <a16:creationId xmlns:a16="http://schemas.microsoft.com/office/drawing/2014/main" id="{01422EC7-8C18-3100-22E0-7BB4C975DFB5}"/>
              </a:ext>
            </a:extLst>
          </p:cNvPr>
          <p:cNvPicPr>
            <a:picLocks noGrp="1" noChangeAspect="1"/>
          </p:cNvPicPr>
          <p:nvPr>
            <p:ph idx="1"/>
          </p:nvPr>
        </p:nvPicPr>
        <p:blipFill>
          <a:blip r:embed="rId2"/>
          <a:stretch>
            <a:fillRect/>
          </a:stretch>
        </p:blipFill>
        <p:spPr>
          <a:xfrm>
            <a:off x="164542" y="4377"/>
            <a:ext cx="7549642" cy="6964323"/>
          </a:xfrm>
        </p:spPr>
      </p:pic>
    </p:spTree>
    <p:extLst>
      <p:ext uri="{BB962C8B-B14F-4D97-AF65-F5344CB8AC3E}">
        <p14:creationId xmlns:p14="http://schemas.microsoft.com/office/powerpoint/2010/main" val="2529386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539DE9C-7EE2-2DA1-3DFE-54EFBACED224}"/>
              </a:ext>
            </a:extLst>
          </p:cNvPr>
          <p:cNvPicPr>
            <a:picLocks noGrp="1" noChangeAspect="1"/>
          </p:cNvPicPr>
          <p:nvPr>
            <p:ph idx="1"/>
          </p:nvPr>
        </p:nvPicPr>
        <p:blipFill>
          <a:blip r:embed="rId2"/>
          <a:stretch>
            <a:fillRect/>
          </a:stretch>
        </p:blipFill>
        <p:spPr>
          <a:xfrm>
            <a:off x="-442" y="2247846"/>
            <a:ext cx="4636679" cy="4614530"/>
          </a:xfrm>
        </p:spPr>
      </p:pic>
      <p:pic>
        <p:nvPicPr>
          <p:cNvPr id="5" name="Picture 4" descr="A chart of different colored dots&#10;&#10;Description automatically generated">
            <a:extLst>
              <a:ext uri="{FF2B5EF4-FFF2-40B4-BE49-F238E27FC236}">
                <a16:creationId xmlns:a16="http://schemas.microsoft.com/office/drawing/2014/main" id="{C77E0859-2F70-D43A-B291-B40B7D62ABB1}"/>
              </a:ext>
            </a:extLst>
          </p:cNvPr>
          <p:cNvPicPr>
            <a:picLocks noChangeAspect="1"/>
          </p:cNvPicPr>
          <p:nvPr/>
        </p:nvPicPr>
        <p:blipFill>
          <a:blip r:embed="rId3"/>
          <a:stretch>
            <a:fillRect/>
          </a:stretch>
        </p:blipFill>
        <p:spPr>
          <a:xfrm>
            <a:off x="4576364" y="2243470"/>
            <a:ext cx="4563271" cy="4614529"/>
          </a:xfrm>
          <a:prstGeom prst="rect">
            <a:avLst/>
          </a:prstGeom>
        </p:spPr>
      </p:pic>
      <p:sp>
        <p:nvSpPr>
          <p:cNvPr id="6" name="TextBox 5">
            <a:extLst>
              <a:ext uri="{FF2B5EF4-FFF2-40B4-BE49-F238E27FC236}">
                <a16:creationId xmlns:a16="http://schemas.microsoft.com/office/drawing/2014/main" id="{72801BC3-36F4-9214-5EEF-7B14AA04031B}"/>
              </a:ext>
            </a:extLst>
          </p:cNvPr>
          <p:cNvSpPr txBox="1"/>
          <p:nvPr/>
        </p:nvSpPr>
        <p:spPr>
          <a:xfrm>
            <a:off x="624662" y="1103127"/>
            <a:ext cx="757569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000">
                <a:ea typeface="+mn-lt"/>
                <a:cs typeface="+mn-lt"/>
              </a:rPr>
              <a:t>After the initial Principal Components, the variance explained by each component becomes stagnant.</a:t>
            </a:r>
            <a:endParaRPr lang="en-US" sz="2000">
              <a:ea typeface="Calibri"/>
              <a:cs typeface="Calibri"/>
            </a:endParaRPr>
          </a:p>
          <a:p>
            <a:pPr marL="285750" indent="-285750">
              <a:buFont typeface="Arial"/>
              <a:buChar char="•"/>
            </a:pPr>
            <a:r>
              <a:rPr lang="en-GB" sz="2000">
                <a:ea typeface="+mn-lt"/>
                <a:cs typeface="+mn-lt"/>
              </a:rPr>
              <a:t>Initial observation of the dimensionality reduction need is validated.</a:t>
            </a:r>
            <a:endParaRPr lang="en-GB" sz="1600">
              <a:ea typeface="Calibri"/>
              <a:cs typeface="Calibri"/>
            </a:endParaRPr>
          </a:p>
          <a:p>
            <a:endParaRPr lang="en-GB" sz="1200">
              <a:solidFill>
                <a:srgbClr val="D1D5DB"/>
              </a:solidFill>
              <a:ea typeface="Calibri"/>
              <a:cs typeface="Calibri"/>
            </a:endParaRPr>
          </a:p>
          <a:p>
            <a:endParaRPr lang="en-GB" sz="1200">
              <a:solidFill>
                <a:srgbClr val="D1D5DB"/>
              </a:solidFill>
              <a:ea typeface="Calibri"/>
              <a:cs typeface="Calibri"/>
            </a:endParaRPr>
          </a:p>
        </p:txBody>
      </p:sp>
    </p:spTree>
    <p:extLst>
      <p:ext uri="{BB962C8B-B14F-4D97-AF65-F5344CB8AC3E}">
        <p14:creationId xmlns:p14="http://schemas.microsoft.com/office/powerpoint/2010/main" val="2470663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84CD-4E9A-24B1-D8DD-CB1A10F4F71C}"/>
              </a:ext>
            </a:extLst>
          </p:cNvPr>
          <p:cNvSpPr>
            <a:spLocks noGrp="1"/>
          </p:cNvSpPr>
          <p:nvPr>
            <p:ph type="title"/>
          </p:nvPr>
        </p:nvSpPr>
        <p:spPr/>
        <p:txBody>
          <a:bodyPr/>
          <a:lstStyle/>
          <a:p>
            <a:r>
              <a:rPr lang="en-GB">
                <a:latin typeface="Segoe UI"/>
                <a:cs typeface="Segoe UI"/>
              </a:rPr>
              <a:t>Handling Outliers</a:t>
            </a:r>
            <a:endParaRPr lang="en-GB"/>
          </a:p>
        </p:txBody>
      </p:sp>
      <p:sp>
        <p:nvSpPr>
          <p:cNvPr id="3" name="Content Placeholder 2">
            <a:extLst>
              <a:ext uri="{FF2B5EF4-FFF2-40B4-BE49-F238E27FC236}">
                <a16:creationId xmlns:a16="http://schemas.microsoft.com/office/drawing/2014/main" id="{7FD3A959-BDB2-88C2-2662-DA09296CE317}"/>
              </a:ext>
            </a:extLst>
          </p:cNvPr>
          <p:cNvSpPr>
            <a:spLocks noGrp="1"/>
          </p:cNvSpPr>
          <p:nvPr>
            <p:ph idx="1"/>
          </p:nvPr>
        </p:nvSpPr>
        <p:spPr/>
        <p:txBody>
          <a:bodyPr vert="horz" lIns="91440" tIns="45720" rIns="91440" bIns="45720" rtlCol="0" anchor="t">
            <a:normAutofit/>
          </a:bodyPr>
          <a:lstStyle/>
          <a:p>
            <a:pPr marL="0" indent="0">
              <a:buNone/>
            </a:pPr>
            <a:endParaRPr lang="en-GB" sz="1200" b="1">
              <a:solidFill>
                <a:schemeClr val="tx1"/>
              </a:solidFill>
              <a:ea typeface="Calibri"/>
              <a:cs typeface="Calibri"/>
            </a:endParaRPr>
          </a:p>
          <a:p>
            <a:pPr marL="0" indent="0">
              <a:buNone/>
            </a:pPr>
            <a:r>
              <a:rPr lang="en-GB" sz="2000" b="1">
                <a:solidFill>
                  <a:schemeClr val="tx1"/>
                </a:solidFill>
                <a:ea typeface="+mn-lt"/>
                <a:cs typeface="+mn-lt"/>
              </a:rPr>
              <a:t>1. Outlier Detection</a:t>
            </a:r>
            <a:endParaRPr lang="en-GB" sz="2000">
              <a:solidFill>
                <a:schemeClr val="tx1"/>
              </a:solidFill>
              <a:ea typeface="Calibri"/>
            </a:endParaRPr>
          </a:p>
          <a:p>
            <a:r>
              <a:rPr lang="en-GB" sz="2000" b="1">
                <a:solidFill>
                  <a:schemeClr val="tx1"/>
                </a:solidFill>
                <a:ea typeface="+mn-lt"/>
                <a:cs typeface="+mn-lt"/>
              </a:rPr>
              <a:t>Methods Used:</a:t>
            </a:r>
            <a:r>
              <a:rPr lang="en-GB" sz="2000">
                <a:solidFill>
                  <a:schemeClr val="tx1"/>
                </a:solidFill>
                <a:ea typeface="+mn-lt"/>
                <a:cs typeface="+mn-lt"/>
              </a:rPr>
              <a:t> Mahalanobis distance and Otsu thresholding.</a:t>
            </a:r>
            <a:endParaRPr lang="en-GB" sz="2000">
              <a:solidFill>
                <a:schemeClr val="tx1"/>
              </a:solidFill>
              <a:ea typeface="Calibri"/>
            </a:endParaRPr>
          </a:p>
          <a:p>
            <a:r>
              <a:rPr lang="en-GB" sz="2000" b="1">
                <a:solidFill>
                  <a:schemeClr val="tx1"/>
                </a:solidFill>
                <a:ea typeface="+mn-lt"/>
                <a:cs typeface="+mn-lt"/>
              </a:rPr>
              <a:t>Result:</a:t>
            </a:r>
            <a:r>
              <a:rPr lang="en-GB" sz="2000">
                <a:solidFill>
                  <a:schemeClr val="tx1"/>
                </a:solidFill>
                <a:ea typeface="+mn-lt"/>
                <a:cs typeface="+mn-lt"/>
              </a:rPr>
              <a:t> Many data points classified as outliers due to a small dataset.</a:t>
            </a:r>
            <a:endParaRPr lang="en-GB" sz="2000">
              <a:solidFill>
                <a:schemeClr val="tx1"/>
              </a:solidFill>
              <a:ea typeface="Calibri"/>
            </a:endParaRPr>
          </a:p>
          <a:p>
            <a:endParaRPr lang="en-GB" sz="2000">
              <a:solidFill>
                <a:schemeClr val="tx1"/>
              </a:solidFill>
              <a:ea typeface="+mn-lt"/>
              <a:cs typeface="+mn-lt"/>
            </a:endParaRPr>
          </a:p>
          <a:p>
            <a:pPr marL="0" indent="0">
              <a:buNone/>
            </a:pPr>
            <a:r>
              <a:rPr lang="en-GB" sz="2000" b="1">
                <a:solidFill>
                  <a:schemeClr val="tx1"/>
                </a:solidFill>
                <a:ea typeface="+mn-lt"/>
                <a:cs typeface="+mn-lt"/>
              </a:rPr>
              <a:t>2. Decision to Retain Entire Dataset</a:t>
            </a:r>
            <a:endParaRPr lang="en-GB" sz="2000">
              <a:solidFill>
                <a:schemeClr val="tx1"/>
              </a:solidFill>
              <a:ea typeface="Calibri"/>
            </a:endParaRPr>
          </a:p>
          <a:p>
            <a:r>
              <a:rPr lang="en-GB" sz="2000" b="1">
                <a:solidFill>
                  <a:schemeClr val="tx1"/>
                </a:solidFill>
                <a:ea typeface="+mn-lt"/>
                <a:cs typeface="+mn-lt"/>
              </a:rPr>
              <a:t>Reasoning:</a:t>
            </a:r>
            <a:r>
              <a:rPr lang="en-GB" sz="2000">
                <a:solidFill>
                  <a:schemeClr val="tx1"/>
                </a:solidFill>
                <a:ea typeface="+mn-lt"/>
                <a:cs typeface="+mn-lt"/>
              </a:rPr>
              <a:t> To avoid information loss and model overfitting.</a:t>
            </a:r>
            <a:endParaRPr lang="en-GB" sz="2000">
              <a:solidFill>
                <a:schemeClr val="tx1"/>
              </a:solidFill>
              <a:ea typeface="Calibri"/>
            </a:endParaRPr>
          </a:p>
          <a:p>
            <a:r>
              <a:rPr lang="en-GB" sz="2000" b="1">
                <a:solidFill>
                  <a:schemeClr val="tx1"/>
                </a:solidFill>
                <a:ea typeface="+mn-lt"/>
                <a:cs typeface="+mn-lt"/>
              </a:rPr>
              <a:t>Alignment with Goal:</a:t>
            </a:r>
            <a:r>
              <a:rPr lang="en-GB" sz="2000">
                <a:solidFill>
                  <a:schemeClr val="tx1"/>
                </a:solidFill>
                <a:ea typeface="+mn-lt"/>
                <a:cs typeface="+mn-lt"/>
              </a:rPr>
              <a:t> Maximizing data utility for accurate predictions.</a:t>
            </a:r>
            <a:endParaRPr lang="en-GB" sz="2000">
              <a:solidFill>
                <a:schemeClr val="tx1"/>
              </a:solidFill>
            </a:endParaRPr>
          </a:p>
          <a:p>
            <a:endParaRPr lang="en-GB">
              <a:ea typeface="Calibri"/>
            </a:endParaRPr>
          </a:p>
        </p:txBody>
      </p:sp>
    </p:spTree>
    <p:extLst>
      <p:ext uri="{BB962C8B-B14F-4D97-AF65-F5344CB8AC3E}">
        <p14:creationId xmlns:p14="http://schemas.microsoft.com/office/powerpoint/2010/main" val="18788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C005-A711-D62B-BBF9-74436920DD8B}"/>
              </a:ext>
            </a:extLst>
          </p:cNvPr>
          <p:cNvSpPr>
            <a:spLocks noGrp="1"/>
          </p:cNvSpPr>
          <p:nvPr>
            <p:ph type="title"/>
          </p:nvPr>
        </p:nvSpPr>
        <p:spPr/>
        <p:txBody>
          <a:bodyPr/>
          <a:lstStyle/>
          <a:p>
            <a:r>
              <a:rPr lang="en-US">
                <a:latin typeface="Segoe UI"/>
                <a:cs typeface="Segoe UI"/>
              </a:rPr>
              <a:t>Methodology</a:t>
            </a:r>
            <a:endParaRPr lang="en-US"/>
          </a:p>
        </p:txBody>
      </p:sp>
      <p:sp>
        <p:nvSpPr>
          <p:cNvPr id="3" name="Content Placeholder 2">
            <a:extLst>
              <a:ext uri="{FF2B5EF4-FFF2-40B4-BE49-F238E27FC236}">
                <a16:creationId xmlns:a16="http://schemas.microsoft.com/office/drawing/2014/main" id="{B1435A9F-490A-D33F-9C74-09E6D84A3ED6}"/>
              </a:ext>
            </a:extLst>
          </p:cNvPr>
          <p:cNvSpPr>
            <a:spLocks noGrp="1"/>
          </p:cNvSpPr>
          <p:nvPr>
            <p:ph idx="1"/>
          </p:nvPr>
        </p:nvSpPr>
        <p:spPr/>
        <p:txBody>
          <a:bodyPr vert="horz" lIns="91440" tIns="45720" rIns="91440" bIns="45720" rtlCol="0" anchor="t">
            <a:normAutofit/>
          </a:bodyPr>
          <a:lstStyle/>
          <a:p>
            <a:r>
              <a:rPr lang="en-US" sz="2000">
                <a:ea typeface="Calibri"/>
                <a:cs typeface="Arial"/>
              </a:rPr>
              <a:t>Models used </a:t>
            </a:r>
            <a:r>
              <a:rPr lang="en-US" sz="2000">
                <a:latin typeface="Arial"/>
                <a:ea typeface="Calibri"/>
                <a:cs typeface="Arial"/>
              </a:rPr>
              <a:t>for the purpose of multi-class classification</a:t>
            </a:r>
            <a:r>
              <a:rPr lang="en-US" sz="2000">
                <a:ea typeface="Calibri"/>
                <a:cs typeface="Arial"/>
              </a:rPr>
              <a:t> were Logistic Regression, Random Forest Classifier, SVC Classifier, XG Booster, MLP Classifier, Naive Bayes, Voting Classifier</a:t>
            </a:r>
            <a:endParaRPr lang="en-US" sz="2000">
              <a:ea typeface="Calibri"/>
            </a:endParaRPr>
          </a:p>
          <a:p>
            <a:r>
              <a:rPr lang="en-US" sz="2000">
                <a:ea typeface="Calibri"/>
                <a:cs typeface="Arial"/>
              </a:rPr>
              <a:t>Reduced the dimensionality to the optimum point in order to get desirable results.</a:t>
            </a:r>
            <a:endParaRPr lang="en-US" sz="2000">
              <a:ea typeface="Calibri"/>
            </a:endParaRPr>
          </a:p>
          <a:p>
            <a:r>
              <a:rPr lang="en-US" sz="2000">
                <a:ea typeface="Calibri"/>
                <a:cs typeface="Arial"/>
              </a:rPr>
              <a:t>In, Logistic Regression we used L2 regularization and fine-tuned C-parameter which controls the strength of this regularization. L2 was preferred over L1 as it showed much better evaluation.</a:t>
            </a:r>
          </a:p>
          <a:p>
            <a:r>
              <a:rPr lang="en-US" sz="2000">
                <a:ea typeface="Calibri"/>
                <a:cs typeface="Arial"/>
              </a:rPr>
              <a:t>Later on, we performed grid search on all models, to fine tune their hyperparameters.</a:t>
            </a:r>
          </a:p>
          <a:p>
            <a:endParaRPr lang="en-US">
              <a:ea typeface="Calibri"/>
              <a:cs typeface="Arial"/>
            </a:endParaRPr>
          </a:p>
        </p:txBody>
      </p:sp>
      <p:pic>
        <p:nvPicPr>
          <p:cNvPr id="4" name="Picture 3" descr="A graph of a blue line&#10;&#10;Description automatically generated">
            <a:extLst>
              <a:ext uri="{FF2B5EF4-FFF2-40B4-BE49-F238E27FC236}">
                <a16:creationId xmlns:a16="http://schemas.microsoft.com/office/drawing/2014/main" id="{D9D73F37-DA02-59AA-8BA7-9542D917B542}"/>
              </a:ext>
            </a:extLst>
          </p:cNvPr>
          <p:cNvPicPr>
            <a:picLocks noChangeAspect="1"/>
          </p:cNvPicPr>
          <p:nvPr/>
        </p:nvPicPr>
        <p:blipFill>
          <a:blip r:embed="rId2"/>
          <a:stretch>
            <a:fillRect/>
          </a:stretch>
        </p:blipFill>
        <p:spPr>
          <a:xfrm>
            <a:off x="3159548" y="4075822"/>
            <a:ext cx="4118579" cy="2462986"/>
          </a:xfrm>
          <a:prstGeom prst="rect">
            <a:avLst/>
          </a:prstGeom>
        </p:spPr>
      </p:pic>
    </p:spTree>
    <p:extLst>
      <p:ext uri="{BB962C8B-B14F-4D97-AF65-F5344CB8AC3E}">
        <p14:creationId xmlns:p14="http://schemas.microsoft.com/office/powerpoint/2010/main" val="1694488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4AA9A6-9F90-2A23-6879-B28BFFFC764A}"/>
              </a:ext>
            </a:extLst>
          </p:cNvPr>
          <p:cNvSpPr>
            <a:spLocks noGrp="1"/>
          </p:cNvSpPr>
          <p:nvPr>
            <p:ph idx="1"/>
          </p:nvPr>
        </p:nvSpPr>
        <p:spPr>
          <a:xfrm>
            <a:off x="2782873" y="1196976"/>
            <a:ext cx="5732006" cy="4983163"/>
          </a:xfrm>
        </p:spPr>
        <p:txBody>
          <a:bodyPr vert="horz" lIns="91440" tIns="45720" rIns="91440" bIns="45720" rtlCol="0" anchor="t">
            <a:normAutofit lnSpcReduction="10000"/>
          </a:bodyPr>
          <a:lstStyle/>
          <a:p>
            <a:endParaRPr lang="en-US" sz="2000">
              <a:ea typeface="Calibri"/>
              <a:cs typeface="Arial"/>
            </a:endParaRPr>
          </a:p>
          <a:p>
            <a:r>
              <a:rPr lang="en-US" sz="2000">
                <a:ea typeface="Calibri"/>
                <a:cs typeface="Arial"/>
              </a:rPr>
              <a:t>Using ensemble methodology such as Random Forest Classifier helped attaining higher predictive accuracy as it uses multiple decision trees to predict the class label. We fine-tuned parameters and allowed bootstrapping for addressing overfitting.</a:t>
            </a:r>
            <a:endParaRPr lang="en-US"/>
          </a:p>
          <a:p>
            <a:endParaRPr lang="en-US" sz="2000">
              <a:ea typeface="Calibri"/>
              <a:cs typeface="Arial"/>
            </a:endParaRPr>
          </a:p>
          <a:p>
            <a:endParaRPr lang="en-US" sz="2000">
              <a:ea typeface="Calibri"/>
              <a:cs typeface="Arial"/>
            </a:endParaRPr>
          </a:p>
          <a:p>
            <a:r>
              <a:rPr lang="en-US" sz="2000">
                <a:ea typeface="Calibri"/>
                <a:cs typeface="Arial"/>
              </a:rPr>
              <a:t>SVC can prove to be helpful in detecting complex boundaries among the classes. With the use of kernel tricks data non-linearity can be addressed  that other two models might not have detected.  Out of different kernels RBF proved to be the best as it is able to project data to infinite dimensions.</a:t>
            </a:r>
            <a:endParaRPr lang="en-US" sz="2000">
              <a:ea typeface="Calibri"/>
            </a:endParaRPr>
          </a:p>
          <a:p>
            <a:endParaRPr lang="en-US" sz="2000">
              <a:ea typeface="Calibri"/>
            </a:endParaRPr>
          </a:p>
          <a:p>
            <a:endParaRPr lang="en-US">
              <a:ea typeface="Calibri"/>
            </a:endParaRPr>
          </a:p>
        </p:txBody>
      </p:sp>
      <p:pic>
        <p:nvPicPr>
          <p:cNvPr id="4" name="Picture 3" descr="A graph with blue and orange lines&#10;&#10;Description automatically generated">
            <a:extLst>
              <a:ext uri="{FF2B5EF4-FFF2-40B4-BE49-F238E27FC236}">
                <a16:creationId xmlns:a16="http://schemas.microsoft.com/office/drawing/2014/main" id="{DB7D7704-EE68-D0BE-57F4-B355405AF767}"/>
              </a:ext>
            </a:extLst>
          </p:cNvPr>
          <p:cNvPicPr>
            <a:picLocks noChangeAspect="1"/>
          </p:cNvPicPr>
          <p:nvPr/>
        </p:nvPicPr>
        <p:blipFill>
          <a:blip r:embed="rId2"/>
          <a:stretch>
            <a:fillRect/>
          </a:stretch>
        </p:blipFill>
        <p:spPr>
          <a:xfrm>
            <a:off x="158699" y="1610277"/>
            <a:ext cx="2516489" cy="1493142"/>
          </a:xfrm>
          <a:prstGeom prst="rect">
            <a:avLst/>
          </a:prstGeom>
        </p:spPr>
      </p:pic>
      <p:pic>
        <p:nvPicPr>
          <p:cNvPr id="6" name="Picture 5">
            <a:extLst>
              <a:ext uri="{FF2B5EF4-FFF2-40B4-BE49-F238E27FC236}">
                <a16:creationId xmlns:a16="http://schemas.microsoft.com/office/drawing/2014/main" id="{69D63810-7D09-13D1-6164-84E0FE6185B7}"/>
              </a:ext>
            </a:extLst>
          </p:cNvPr>
          <p:cNvPicPr>
            <a:picLocks noChangeAspect="1"/>
          </p:cNvPicPr>
          <p:nvPr/>
        </p:nvPicPr>
        <p:blipFill>
          <a:blip r:embed="rId3"/>
          <a:stretch>
            <a:fillRect/>
          </a:stretch>
        </p:blipFill>
        <p:spPr>
          <a:xfrm>
            <a:off x="92574" y="3819879"/>
            <a:ext cx="2743200" cy="1636489"/>
          </a:xfrm>
          <a:prstGeom prst="rect">
            <a:avLst/>
          </a:prstGeom>
        </p:spPr>
      </p:pic>
    </p:spTree>
    <p:extLst>
      <p:ext uri="{BB962C8B-B14F-4D97-AF65-F5344CB8AC3E}">
        <p14:creationId xmlns:p14="http://schemas.microsoft.com/office/powerpoint/2010/main" val="463949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62DF7-ACD3-0AAD-FC81-737BC1245F13}"/>
              </a:ext>
            </a:extLst>
          </p:cNvPr>
          <p:cNvSpPr>
            <a:spLocks noGrp="1"/>
          </p:cNvSpPr>
          <p:nvPr>
            <p:ph idx="1"/>
          </p:nvPr>
        </p:nvSpPr>
        <p:spPr/>
        <p:txBody>
          <a:bodyPr vert="horz" lIns="91440" tIns="45720" rIns="91440" bIns="45720" rtlCol="0" anchor="t">
            <a:normAutofit/>
          </a:bodyPr>
          <a:lstStyle/>
          <a:p>
            <a:r>
              <a:rPr lang="en-US">
                <a:cs typeface="Arial"/>
              </a:rPr>
              <a:t>Used gradient boosting techniques provided in XGB classifier. This improved upon the previously used random forest. It is also quite fast computationally.</a:t>
            </a:r>
          </a:p>
          <a:p>
            <a:pPr marL="0" indent="0">
              <a:buNone/>
            </a:pPr>
            <a:endParaRPr lang="en-US">
              <a:cs typeface="Arial"/>
            </a:endParaRPr>
          </a:p>
          <a:p>
            <a:r>
              <a:rPr lang="en-US">
                <a:cs typeface="Arial"/>
              </a:rPr>
              <a:t>MLPs are a type of artificial neural network that can perform excellent on non-linear data. It can help in extracting features that are relevant for classification, making it helpful in learning hierarchical structure of features with classes.</a:t>
            </a:r>
          </a:p>
          <a:p>
            <a:endParaRPr lang="en-US"/>
          </a:p>
        </p:txBody>
      </p:sp>
    </p:spTree>
    <p:extLst>
      <p:ext uri="{BB962C8B-B14F-4D97-AF65-F5344CB8AC3E}">
        <p14:creationId xmlns:p14="http://schemas.microsoft.com/office/powerpoint/2010/main" val="404792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72CC19-16BD-7286-4AC0-DE5C9740852C}"/>
              </a:ext>
            </a:extLst>
          </p:cNvPr>
          <p:cNvSpPr>
            <a:spLocks noGrp="1"/>
          </p:cNvSpPr>
          <p:nvPr>
            <p:ph idx="1"/>
          </p:nvPr>
        </p:nvSpPr>
        <p:spPr/>
        <p:txBody>
          <a:bodyPr vert="horz" lIns="91440" tIns="45720" rIns="91440" bIns="45720" rtlCol="0" anchor="t">
            <a:normAutofit fontScale="92500" lnSpcReduction="20000"/>
          </a:bodyPr>
          <a:lstStyle/>
          <a:p>
            <a:r>
              <a:rPr lang="en-US">
                <a:cs typeface="Arial"/>
              </a:rPr>
              <a:t>Naïve Bayes classifier that is primarily based upon Bayes theorem helps in determining classes in probabilistic approach. </a:t>
            </a:r>
            <a:r>
              <a:rPr lang="en-US">
                <a:latin typeface="Arial"/>
                <a:cs typeface="Arial"/>
              </a:rPr>
              <a:t>It makes assumption of independent feature set</a:t>
            </a:r>
            <a:r>
              <a:rPr lang="en-US">
                <a:latin typeface="Calibri"/>
                <a:cs typeface="Arial"/>
              </a:rPr>
              <a:t>.</a:t>
            </a:r>
            <a:r>
              <a:rPr lang="en-US">
                <a:cs typeface="Arial"/>
              </a:rPr>
              <a:t> It assigned each class with its probability. Class with highest probability is the shown as the predicted class. Naïve classifier helps for higher dimensionality data set.</a:t>
            </a:r>
          </a:p>
          <a:p>
            <a:endParaRPr lang="en-US">
              <a:cs typeface="Arial"/>
            </a:endParaRPr>
          </a:p>
          <a:p>
            <a:r>
              <a:rPr lang="en-US">
                <a:cs typeface="Arial"/>
              </a:rPr>
              <a:t>Finally, we used ensemble methodology for making more reliable predictions. We selected top 3 performing models and used them as inputs for the Voting Classifier. This classifier uses the base models and their predictions in order to report the most voted class prediction. This methodology is expected to improve the predictions as compared to each individual models.</a:t>
            </a:r>
            <a:endParaRPr lang="en-US"/>
          </a:p>
        </p:txBody>
      </p:sp>
    </p:spTree>
    <p:extLst>
      <p:ext uri="{BB962C8B-B14F-4D97-AF65-F5344CB8AC3E}">
        <p14:creationId xmlns:p14="http://schemas.microsoft.com/office/powerpoint/2010/main" val="2412615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09D6B-AF60-D427-BCFB-E4425C37A8AF}"/>
              </a:ext>
            </a:extLst>
          </p:cNvPr>
          <p:cNvSpPr>
            <a:spLocks noGrp="1"/>
          </p:cNvSpPr>
          <p:nvPr>
            <p:ph type="title"/>
          </p:nvPr>
        </p:nvSpPr>
        <p:spPr/>
        <p:txBody>
          <a:bodyPr/>
          <a:lstStyle/>
          <a:p>
            <a:r>
              <a:rPr lang="en-US">
                <a:latin typeface="Segoe UI"/>
                <a:cs typeface="Segoe UI"/>
              </a:rPr>
              <a:t>Results</a:t>
            </a:r>
            <a:endParaRPr lang="en-US"/>
          </a:p>
        </p:txBody>
      </p:sp>
      <p:pic>
        <p:nvPicPr>
          <p:cNvPr id="4" name="Content Placeholder 3" descr="A graph of different models&#10;&#10;Description automatically generated">
            <a:extLst>
              <a:ext uri="{FF2B5EF4-FFF2-40B4-BE49-F238E27FC236}">
                <a16:creationId xmlns:a16="http://schemas.microsoft.com/office/drawing/2014/main" id="{DBF032C4-48F1-B24C-02C9-D35217D466CE}"/>
              </a:ext>
            </a:extLst>
          </p:cNvPr>
          <p:cNvPicPr>
            <a:picLocks noGrp="1" noChangeAspect="1"/>
          </p:cNvPicPr>
          <p:nvPr>
            <p:ph idx="1"/>
          </p:nvPr>
        </p:nvPicPr>
        <p:blipFill>
          <a:blip r:embed="rId2"/>
          <a:stretch>
            <a:fillRect/>
          </a:stretch>
        </p:blipFill>
        <p:spPr>
          <a:xfrm>
            <a:off x="5214348" y="1353461"/>
            <a:ext cx="3240075" cy="2601459"/>
          </a:xfrm>
        </p:spPr>
      </p:pic>
      <p:pic>
        <p:nvPicPr>
          <p:cNvPr id="5" name="Picture 4" descr="A graph of different models&#10;&#10;Description automatically generated">
            <a:extLst>
              <a:ext uri="{FF2B5EF4-FFF2-40B4-BE49-F238E27FC236}">
                <a16:creationId xmlns:a16="http://schemas.microsoft.com/office/drawing/2014/main" id="{AF29EC75-00CF-B22F-0884-A8DC7139AB4C}"/>
              </a:ext>
            </a:extLst>
          </p:cNvPr>
          <p:cNvPicPr>
            <a:picLocks noChangeAspect="1"/>
          </p:cNvPicPr>
          <p:nvPr/>
        </p:nvPicPr>
        <p:blipFill>
          <a:blip r:embed="rId3"/>
          <a:stretch>
            <a:fillRect/>
          </a:stretch>
        </p:blipFill>
        <p:spPr>
          <a:xfrm>
            <a:off x="528991" y="1367846"/>
            <a:ext cx="3221182" cy="2582566"/>
          </a:xfrm>
          <a:prstGeom prst="rect">
            <a:avLst/>
          </a:prstGeom>
        </p:spPr>
      </p:pic>
      <p:pic>
        <p:nvPicPr>
          <p:cNvPr id="6" name="Picture 5">
            <a:extLst>
              <a:ext uri="{FF2B5EF4-FFF2-40B4-BE49-F238E27FC236}">
                <a16:creationId xmlns:a16="http://schemas.microsoft.com/office/drawing/2014/main" id="{BA033C6C-2F03-D97B-16C4-54ED7D6B7578}"/>
              </a:ext>
            </a:extLst>
          </p:cNvPr>
          <p:cNvPicPr>
            <a:picLocks noChangeAspect="1"/>
          </p:cNvPicPr>
          <p:nvPr/>
        </p:nvPicPr>
        <p:blipFill>
          <a:blip r:embed="rId4"/>
          <a:stretch>
            <a:fillRect/>
          </a:stretch>
        </p:blipFill>
        <p:spPr>
          <a:xfrm>
            <a:off x="3173950" y="4290176"/>
            <a:ext cx="2796100" cy="2358441"/>
          </a:xfrm>
          <a:prstGeom prst="rect">
            <a:avLst/>
          </a:prstGeom>
        </p:spPr>
      </p:pic>
    </p:spTree>
    <p:extLst>
      <p:ext uri="{BB962C8B-B14F-4D97-AF65-F5344CB8AC3E}">
        <p14:creationId xmlns:p14="http://schemas.microsoft.com/office/powerpoint/2010/main" val="4221011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E48A2-CF70-AF46-5AA4-E0329E3D9EEF}"/>
              </a:ext>
            </a:extLst>
          </p:cNvPr>
          <p:cNvSpPr>
            <a:spLocks noGrp="1"/>
          </p:cNvSpPr>
          <p:nvPr>
            <p:ph type="title"/>
          </p:nvPr>
        </p:nvSpPr>
        <p:spPr/>
        <p:txBody>
          <a:bodyPr/>
          <a:lstStyle/>
          <a:p>
            <a:r>
              <a:rPr lang="en-US">
                <a:latin typeface="Segoe UI"/>
                <a:cs typeface="Segoe UI"/>
              </a:rPr>
              <a:t>1) Train Accuracy(in %)</a:t>
            </a:r>
            <a:endParaRPr lang="en-US"/>
          </a:p>
        </p:txBody>
      </p:sp>
      <p:graphicFrame>
        <p:nvGraphicFramePr>
          <p:cNvPr id="4" name="Content Placeholder 3">
            <a:extLst>
              <a:ext uri="{FF2B5EF4-FFF2-40B4-BE49-F238E27FC236}">
                <a16:creationId xmlns:a16="http://schemas.microsoft.com/office/drawing/2014/main" id="{805410D3-5397-C93D-5CA5-EE92AE5B7EE8}"/>
              </a:ext>
            </a:extLst>
          </p:cNvPr>
          <p:cNvGraphicFramePr>
            <a:graphicFrameLocks noGrp="1"/>
          </p:cNvGraphicFramePr>
          <p:nvPr>
            <p:ph idx="1"/>
            <p:extLst>
              <p:ext uri="{D42A27DB-BD31-4B8C-83A1-F6EECF244321}">
                <p14:modId xmlns:p14="http://schemas.microsoft.com/office/powerpoint/2010/main" val="2515349025"/>
              </p:ext>
            </p:extLst>
          </p:nvPr>
        </p:nvGraphicFramePr>
        <p:xfrm>
          <a:off x="685800" y="2060575"/>
          <a:ext cx="7772400" cy="296672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3955903068"/>
                    </a:ext>
                  </a:extLst>
                </a:gridCol>
                <a:gridCol w="2590800">
                  <a:extLst>
                    <a:ext uri="{9D8B030D-6E8A-4147-A177-3AD203B41FA5}">
                      <a16:colId xmlns:a16="http://schemas.microsoft.com/office/drawing/2014/main" val="3924389897"/>
                    </a:ext>
                  </a:extLst>
                </a:gridCol>
                <a:gridCol w="2590800">
                  <a:extLst>
                    <a:ext uri="{9D8B030D-6E8A-4147-A177-3AD203B41FA5}">
                      <a16:colId xmlns:a16="http://schemas.microsoft.com/office/drawing/2014/main" val="3654483431"/>
                    </a:ext>
                  </a:extLst>
                </a:gridCol>
              </a:tblGrid>
              <a:tr h="370840">
                <a:tc>
                  <a:txBody>
                    <a:bodyPr/>
                    <a:lstStyle/>
                    <a:p>
                      <a:pPr lvl="0">
                        <a:buNone/>
                      </a:pPr>
                      <a:r>
                        <a:rPr lang="en-US"/>
                        <a:t>Model Type</a:t>
                      </a:r>
                    </a:p>
                  </a:txBody>
                  <a:tcPr/>
                </a:tc>
                <a:tc>
                  <a:txBody>
                    <a:bodyPr/>
                    <a:lstStyle/>
                    <a:p>
                      <a:r>
                        <a:rPr lang="en-US"/>
                        <a:t>Accuracy</a:t>
                      </a:r>
                    </a:p>
                  </a:txBody>
                  <a:tcPr/>
                </a:tc>
                <a:tc>
                  <a:txBody>
                    <a:bodyPr/>
                    <a:lstStyle/>
                    <a:p>
                      <a:r>
                        <a:rPr lang="en-US"/>
                        <a:t>Log loss</a:t>
                      </a:r>
                    </a:p>
                  </a:txBody>
                  <a:tcPr/>
                </a:tc>
                <a:extLst>
                  <a:ext uri="{0D108BD9-81ED-4DB2-BD59-A6C34878D82A}">
                    <a16:rowId xmlns:a16="http://schemas.microsoft.com/office/drawing/2014/main" val="3154030327"/>
                  </a:ext>
                </a:extLst>
              </a:tr>
              <a:tr h="370840">
                <a:tc>
                  <a:txBody>
                    <a:bodyPr/>
                    <a:lstStyle/>
                    <a:p>
                      <a:r>
                        <a:rPr lang="en-US"/>
                        <a:t>Logistic Regression</a:t>
                      </a:r>
                    </a:p>
                  </a:txBody>
                  <a:tcPr/>
                </a:tc>
                <a:tc>
                  <a:txBody>
                    <a:bodyPr/>
                    <a:lstStyle/>
                    <a:p>
                      <a:r>
                        <a:rPr lang="en-US"/>
                        <a:t>77.17</a:t>
                      </a:r>
                    </a:p>
                  </a:txBody>
                  <a:tcPr/>
                </a:tc>
                <a:tc>
                  <a:txBody>
                    <a:bodyPr/>
                    <a:lstStyle/>
                    <a:p>
                      <a:r>
                        <a:rPr lang="en-US"/>
                        <a:t>1.57</a:t>
                      </a:r>
                    </a:p>
                  </a:txBody>
                  <a:tcPr/>
                </a:tc>
                <a:extLst>
                  <a:ext uri="{0D108BD9-81ED-4DB2-BD59-A6C34878D82A}">
                    <a16:rowId xmlns:a16="http://schemas.microsoft.com/office/drawing/2014/main" val="537743406"/>
                  </a:ext>
                </a:extLst>
              </a:tr>
              <a:tr h="370840">
                <a:tc>
                  <a:txBody>
                    <a:bodyPr/>
                    <a:lstStyle/>
                    <a:p>
                      <a:r>
                        <a:rPr lang="en-US"/>
                        <a:t>Random Forest</a:t>
                      </a:r>
                    </a:p>
                  </a:txBody>
                  <a:tcPr/>
                </a:tc>
                <a:tc>
                  <a:txBody>
                    <a:bodyPr/>
                    <a:lstStyle/>
                    <a:p>
                      <a:r>
                        <a:rPr lang="en-US"/>
                        <a:t>99.29</a:t>
                      </a:r>
                    </a:p>
                  </a:txBody>
                  <a:tcPr/>
                </a:tc>
                <a:tc>
                  <a:txBody>
                    <a:bodyPr/>
                    <a:lstStyle/>
                    <a:p>
                      <a:r>
                        <a:rPr lang="en-US"/>
                        <a:t>1.24</a:t>
                      </a:r>
                    </a:p>
                  </a:txBody>
                  <a:tcPr/>
                </a:tc>
                <a:extLst>
                  <a:ext uri="{0D108BD9-81ED-4DB2-BD59-A6C34878D82A}">
                    <a16:rowId xmlns:a16="http://schemas.microsoft.com/office/drawing/2014/main" val="3496035508"/>
                  </a:ext>
                </a:extLst>
              </a:tr>
              <a:tr h="370840">
                <a:tc>
                  <a:txBody>
                    <a:bodyPr/>
                    <a:lstStyle/>
                    <a:p>
                      <a:r>
                        <a:rPr lang="en-US"/>
                        <a:t>Support Vector Classifier</a:t>
                      </a:r>
                    </a:p>
                  </a:txBody>
                  <a:tcPr/>
                </a:tc>
                <a:tc>
                  <a:txBody>
                    <a:bodyPr/>
                    <a:lstStyle/>
                    <a:p>
                      <a:r>
                        <a:rPr lang="en-US"/>
                        <a:t>91.68</a:t>
                      </a:r>
                    </a:p>
                  </a:txBody>
                  <a:tcPr/>
                </a:tc>
                <a:tc>
                  <a:txBody>
                    <a:bodyPr/>
                    <a:lstStyle/>
                    <a:p>
                      <a:r>
                        <a:rPr lang="en-US"/>
                        <a:t>1.39</a:t>
                      </a:r>
                    </a:p>
                  </a:txBody>
                  <a:tcPr/>
                </a:tc>
                <a:extLst>
                  <a:ext uri="{0D108BD9-81ED-4DB2-BD59-A6C34878D82A}">
                    <a16:rowId xmlns:a16="http://schemas.microsoft.com/office/drawing/2014/main" val="2896492266"/>
                  </a:ext>
                </a:extLst>
              </a:tr>
              <a:tr h="370840">
                <a:tc>
                  <a:txBody>
                    <a:bodyPr/>
                    <a:lstStyle/>
                    <a:p>
                      <a:r>
                        <a:rPr lang="en-US"/>
                        <a:t>XGB</a:t>
                      </a:r>
                    </a:p>
                  </a:txBody>
                  <a:tcPr/>
                </a:tc>
                <a:tc>
                  <a:txBody>
                    <a:bodyPr/>
                    <a:lstStyle/>
                    <a:p>
                      <a:r>
                        <a:rPr lang="en-US"/>
                        <a:t>91.68</a:t>
                      </a:r>
                    </a:p>
                  </a:txBody>
                  <a:tcPr/>
                </a:tc>
                <a:tc>
                  <a:txBody>
                    <a:bodyPr/>
                    <a:lstStyle/>
                    <a:p>
                      <a:r>
                        <a:rPr lang="en-US"/>
                        <a:t>1.29</a:t>
                      </a:r>
                    </a:p>
                  </a:txBody>
                  <a:tcPr/>
                </a:tc>
                <a:extLst>
                  <a:ext uri="{0D108BD9-81ED-4DB2-BD59-A6C34878D82A}">
                    <a16:rowId xmlns:a16="http://schemas.microsoft.com/office/drawing/2014/main" val="2086984281"/>
                  </a:ext>
                </a:extLst>
              </a:tr>
              <a:tr h="370840">
                <a:tc>
                  <a:txBody>
                    <a:bodyPr/>
                    <a:lstStyle/>
                    <a:p>
                      <a:r>
                        <a:rPr lang="en-US"/>
                        <a:t>MLP</a:t>
                      </a:r>
                    </a:p>
                  </a:txBody>
                  <a:tcPr/>
                </a:tc>
                <a:tc>
                  <a:txBody>
                    <a:bodyPr/>
                    <a:lstStyle/>
                    <a:p>
                      <a:r>
                        <a:rPr lang="en-US"/>
                        <a:t>54.23</a:t>
                      </a:r>
                    </a:p>
                  </a:txBody>
                  <a:tcPr/>
                </a:tc>
                <a:tc>
                  <a:txBody>
                    <a:bodyPr/>
                    <a:lstStyle/>
                    <a:p>
                      <a:r>
                        <a:rPr lang="en-US"/>
                        <a:t>2.55</a:t>
                      </a:r>
                    </a:p>
                  </a:txBody>
                  <a:tcPr/>
                </a:tc>
                <a:extLst>
                  <a:ext uri="{0D108BD9-81ED-4DB2-BD59-A6C34878D82A}">
                    <a16:rowId xmlns:a16="http://schemas.microsoft.com/office/drawing/2014/main" val="3455481592"/>
                  </a:ext>
                </a:extLst>
              </a:tr>
              <a:tr h="370840">
                <a:tc>
                  <a:txBody>
                    <a:bodyPr/>
                    <a:lstStyle/>
                    <a:p>
                      <a:r>
                        <a:rPr lang="en-US"/>
                        <a:t>Naïve Bayes</a:t>
                      </a:r>
                    </a:p>
                  </a:txBody>
                  <a:tcPr/>
                </a:tc>
                <a:tc>
                  <a:txBody>
                    <a:bodyPr/>
                    <a:lstStyle/>
                    <a:p>
                      <a:r>
                        <a:rPr lang="en-US"/>
                        <a:t>66.56</a:t>
                      </a:r>
                    </a:p>
                  </a:txBody>
                  <a:tcPr/>
                </a:tc>
                <a:tc>
                  <a:txBody>
                    <a:bodyPr/>
                    <a:lstStyle/>
                    <a:p>
                      <a:r>
                        <a:rPr lang="en-US"/>
                        <a:t>1.86</a:t>
                      </a:r>
                    </a:p>
                  </a:txBody>
                  <a:tcPr/>
                </a:tc>
                <a:extLst>
                  <a:ext uri="{0D108BD9-81ED-4DB2-BD59-A6C34878D82A}">
                    <a16:rowId xmlns:a16="http://schemas.microsoft.com/office/drawing/2014/main" val="3176290021"/>
                  </a:ext>
                </a:extLst>
              </a:tr>
              <a:tr h="370840">
                <a:tc>
                  <a:txBody>
                    <a:bodyPr/>
                    <a:lstStyle/>
                    <a:p>
                      <a:r>
                        <a:rPr lang="en-US"/>
                        <a:t>Voting Classifier</a:t>
                      </a:r>
                    </a:p>
                  </a:txBody>
                  <a:tcPr/>
                </a:tc>
                <a:tc>
                  <a:txBody>
                    <a:bodyPr/>
                    <a:lstStyle/>
                    <a:p>
                      <a:r>
                        <a:rPr lang="en-US"/>
                        <a:t>95.58</a:t>
                      </a:r>
                    </a:p>
                  </a:txBody>
                  <a:tcPr/>
                </a:tc>
                <a:tc>
                  <a:txBody>
                    <a:bodyPr/>
                    <a:lstStyle/>
                    <a:p>
                      <a:r>
                        <a:rPr lang="en-US"/>
                        <a:t>1.2915</a:t>
                      </a:r>
                    </a:p>
                  </a:txBody>
                  <a:tcPr/>
                </a:tc>
                <a:extLst>
                  <a:ext uri="{0D108BD9-81ED-4DB2-BD59-A6C34878D82A}">
                    <a16:rowId xmlns:a16="http://schemas.microsoft.com/office/drawing/2014/main" val="1216490454"/>
                  </a:ext>
                </a:extLst>
              </a:tr>
            </a:tbl>
          </a:graphicData>
        </a:graphic>
      </p:graphicFrame>
    </p:spTree>
    <p:extLst>
      <p:ext uri="{BB962C8B-B14F-4D97-AF65-F5344CB8AC3E}">
        <p14:creationId xmlns:p14="http://schemas.microsoft.com/office/powerpoint/2010/main" val="1191736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6172-3E77-7DDA-3545-9660F9F2B79D}"/>
              </a:ext>
            </a:extLst>
          </p:cNvPr>
          <p:cNvSpPr>
            <a:spLocks noGrp="1"/>
          </p:cNvSpPr>
          <p:nvPr>
            <p:ph type="title"/>
          </p:nvPr>
        </p:nvSpPr>
        <p:spPr/>
        <p:txBody>
          <a:bodyPr/>
          <a:lstStyle/>
          <a:p>
            <a:r>
              <a:rPr lang="en-US">
                <a:latin typeface="Segoe UI"/>
                <a:cs typeface="Segoe UI"/>
              </a:rPr>
              <a:t>2) Test Result (in %)</a:t>
            </a:r>
            <a:endParaRPr lang="en-US"/>
          </a:p>
        </p:txBody>
      </p:sp>
      <p:graphicFrame>
        <p:nvGraphicFramePr>
          <p:cNvPr id="5" name="Content Placeholder 4">
            <a:extLst>
              <a:ext uri="{FF2B5EF4-FFF2-40B4-BE49-F238E27FC236}">
                <a16:creationId xmlns:a16="http://schemas.microsoft.com/office/drawing/2014/main" id="{B6901756-E898-35D1-1FE9-794D73916C8A}"/>
              </a:ext>
            </a:extLst>
          </p:cNvPr>
          <p:cNvGraphicFramePr>
            <a:graphicFrameLocks noGrp="1"/>
          </p:cNvGraphicFramePr>
          <p:nvPr>
            <p:ph idx="1"/>
            <p:extLst>
              <p:ext uri="{D42A27DB-BD31-4B8C-83A1-F6EECF244321}">
                <p14:modId xmlns:p14="http://schemas.microsoft.com/office/powerpoint/2010/main" val="938307709"/>
              </p:ext>
            </p:extLst>
          </p:nvPr>
        </p:nvGraphicFramePr>
        <p:xfrm>
          <a:off x="685800" y="1196975"/>
          <a:ext cx="7772400" cy="292608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796582133"/>
                    </a:ext>
                  </a:extLst>
                </a:gridCol>
                <a:gridCol w="2590800">
                  <a:extLst>
                    <a:ext uri="{9D8B030D-6E8A-4147-A177-3AD203B41FA5}">
                      <a16:colId xmlns:a16="http://schemas.microsoft.com/office/drawing/2014/main" val="2772843322"/>
                    </a:ext>
                  </a:extLst>
                </a:gridCol>
                <a:gridCol w="2590800">
                  <a:extLst>
                    <a:ext uri="{9D8B030D-6E8A-4147-A177-3AD203B41FA5}">
                      <a16:colId xmlns:a16="http://schemas.microsoft.com/office/drawing/2014/main" val="3489485163"/>
                    </a:ext>
                  </a:extLst>
                </a:gridCol>
              </a:tblGrid>
              <a:tr h="181708">
                <a:tc>
                  <a:txBody>
                    <a:bodyPr/>
                    <a:lstStyle/>
                    <a:p>
                      <a:pPr algn="l" rtl="0" fontAlgn="base"/>
                      <a:r>
                        <a:rPr lang="en-US" sz="1800" b="1" i="0">
                          <a:solidFill>
                            <a:srgbClr val="FFFFFF"/>
                          </a:solidFill>
                          <a:effectLst/>
                          <a:latin typeface="Calibri"/>
                        </a:rPr>
                        <a:t>Model Type</a:t>
                      </a:r>
                      <a:endParaRPr lang="en-US" b="1" i="0">
                        <a:solidFill>
                          <a:srgbClr val="FFFFFF"/>
                        </a:solidFill>
                        <a:effectLst/>
                        <a:latin typeface="Calibri"/>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5B9BD5"/>
                    </a:solidFill>
                  </a:tcPr>
                </a:tc>
                <a:tc>
                  <a:txBody>
                    <a:bodyPr/>
                    <a:lstStyle/>
                    <a:p>
                      <a:pPr algn="l" rtl="0" fontAlgn="base"/>
                      <a:r>
                        <a:rPr lang="en-US" sz="1800" b="1" i="0">
                          <a:solidFill>
                            <a:srgbClr val="FFFFFF"/>
                          </a:solidFill>
                          <a:effectLst/>
                          <a:latin typeface="Calibri"/>
                        </a:rPr>
                        <a:t>Accuracy</a:t>
                      </a:r>
                      <a:endParaRPr lang="en-US" b="1" i="0">
                        <a:solidFill>
                          <a:srgbClr val="FFFFFF"/>
                        </a:solidFill>
                        <a:effectLst/>
                        <a:latin typeface="Calibri"/>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5B9BD5"/>
                    </a:solidFill>
                  </a:tcPr>
                </a:tc>
                <a:tc>
                  <a:txBody>
                    <a:bodyPr/>
                    <a:lstStyle/>
                    <a:p>
                      <a:pPr algn="l" rtl="0" fontAlgn="base"/>
                      <a:r>
                        <a:rPr lang="en-US" sz="1800" b="1" i="0">
                          <a:solidFill>
                            <a:srgbClr val="FFFFFF"/>
                          </a:solidFill>
                          <a:effectLst/>
                          <a:latin typeface="Calibri"/>
                        </a:rPr>
                        <a:t>Log loss</a:t>
                      </a:r>
                      <a:endParaRPr lang="en-US" b="1" i="0">
                        <a:solidFill>
                          <a:srgbClr val="FFFFFF"/>
                        </a:solidFill>
                        <a:effectLst/>
                        <a:latin typeface="Calibri"/>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val="3179883883"/>
                  </a:ext>
                </a:extLst>
              </a:tr>
              <a:tr h="181708">
                <a:tc>
                  <a:txBody>
                    <a:bodyPr/>
                    <a:lstStyle/>
                    <a:p>
                      <a:pPr algn="l" rtl="0" fontAlgn="base"/>
                      <a:r>
                        <a:rPr lang="en-US" sz="1800" b="0" i="0">
                          <a:solidFill>
                            <a:srgbClr val="000000"/>
                          </a:solidFill>
                          <a:effectLst/>
                          <a:latin typeface="Calibri"/>
                        </a:rPr>
                        <a:t>Logistic Regression</a:t>
                      </a:r>
                      <a:endParaRPr lang="en-US" b="0" i="0">
                        <a:solidFill>
                          <a:srgbClr val="000000"/>
                        </a:solidFill>
                        <a:effectLst/>
                        <a:latin typeface="Calibri"/>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2DEEF"/>
                    </a:solidFill>
                  </a:tcPr>
                </a:tc>
                <a:tc>
                  <a:txBody>
                    <a:bodyPr/>
                    <a:lstStyle/>
                    <a:p>
                      <a:pPr algn="l" rtl="0" fontAlgn="base"/>
                      <a:r>
                        <a:rPr lang="en-US" sz="1800" b="0" i="0">
                          <a:solidFill>
                            <a:srgbClr val="000000"/>
                          </a:solidFill>
                          <a:effectLst/>
                          <a:latin typeface="Calibri"/>
                        </a:rPr>
                        <a:t>57.04</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2DEEF"/>
                    </a:solidFill>
                  </a:tcPr>
                </a:tc>
                <a:tc>
                  <a:txBody>
                    <a:bodyPr/>
                    <a:lstStyle/>
                    <a:p>
                      <a:pPr algn="l" rtl="0" fontAlgn="base"/>
                      <a:r>
                        <a:rPr lang="en-US" sz="1800" b="0" i="0">
                          <a:solidFill>
                            <a:srgbClr val="000000"/>
                          </a:solidFill>
                          <a:effectLst/>
                          <a:latin typeface="Calibri"/>
                        </a:rPr>
                        <a:t>2.10</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3759988716"/>
                  </a:ext>
                </a:extLst>
              </a:tr>
              <a:tr h="181708">
                <a:tc>
                  <a:txBody>
                    <a:bodyPr/>
                    <a:lstStyle/>
                    <a:p>
                      <a:pPr algn="l" rtl="0" fontAlgn="base"/>
                      <a:r>
                        <a:rPr lang="en-US" sz="1800" b="0" i="0">
                          <a:solidFill>
                            <a:srgbClr val="000000"/>
                          </a:solidFill>
                          <a:effectLst/>
                          <a:latin typeface="Calibri"/>
                        </a:rPr>
                        <a:t>Random Forest</a:t>
                      </a:r>
                      <a:endParaRPr lang="en-US" b="0" i="0">
                        <a:solidFill>
                          <a:srgbClr val="000000"/>
                        </a:solidFill>
                        <a:effectLst/>
                        <a:latin typeface="Calibri"/>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AEFF7"/>
                    </a:solidFill>
                  </a:tcPr>
                </a:tc>
                <a:tc>
                  <a:txBody>
                    <a:bodyPr/>
                    <a:lstStyle/>
                    <a:p>
                      <a:pPr algn="l" rtl="0" fontAlgn="base"/>
                      <a:r>
                        <a:rPr lang="en-US" sz="1800" b="0" i="0">
                          <a:solidFill>
                            <a:srgbClr val="000000"/>
                          </a:solidFill>
                          <a:effectLst/>
                          <a:latin typeface="Calibri"/>
                        </a:rPr>
                        <a:t>60.56</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AEFF7"/>
                    </a:solidFill>
                  </a:tcPr>
                </a:tc>
                <a:tc>
                  <a:txBody>
                    <a:bodyPr/>
                    <a:lstStyle/>
                    <a:p>
                      <a:pPr algn="l" rtl="0" fontAlgn="base"/>
                      <a:r>
                        <a:rPr lang="en-US" sz="1800" b="0" i="0">
                          <a:solidFill>
                            <a:srgbClr val="000000"/>
                          </a:solidFill>
                          <a:effectLst/>
                          <a:latin typeface="Calibri"/>
                        </a:rPr>
                        <a:t>1.93</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1224185890"/>
                  </a:ext>
                </a:extLst>
              </a:tr>
              <a:tr h="181708">
                <a:tc>
                  <a:txBody>
                    <a:bodyPr/>
                    <a:lstStyle/>
                    <a:p>
                      <a:pPr algn="l" rtl="0" fontAlgn="base"/>
                      <a:r>
                        <a:rPr lang="en-US" sz="1800" b="0" i="0">
                          <a:solidFill>
                            <a:srgbClr val="000000"/>
                          </a:solidFill>
                          <a:effectLst/>
                          <a:latin typeface="Calibri"/>
                        </a:rPr>
                        <a:t>Support Vector Classifier</a:t>
                      </a:r>
                      <a:endParaRPr lang="en-US" b="0" i="0">
                        <a:solidFill>
                          <a:srgbClr val="000000"/>
                        </a:solidFill>
                        <a:effectLst/>
                        <a:latin typeface="Calibri"/>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2DEEF"/>
                    </a:solidFill>
                  </a:tcPr>
                </a:tc>
                <a:tc>
                  <a:txBody>
                    <a:bodyPr/>
                    <a:lstStyle/>
                    <a:p>
                      <a:pPr algn="l" rtl="0" fontAlgn="base"/>
                      <a:r>
                        <a:rPr lang="en-US" sz="1800" b="0" i="0">
                          <a:solidFill>
                            <a:srgbClr val="000000"/>
                          </a:solidFill>
                          <a:effectLst/>
                          <a:latin typeface="Calibri"/>
                        </a:rPr>
                        <a:t>66.9</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2DEEF"/>
                    </a:solidFill>
                  </a:tcPr>
                </a:tc>
                <a:tc>
                  <a:txBody>
                    <a:bodyPr/>
                    <a:lstStyle/>
                    <a:p>
                      <a:pPr algn="l" rtl="0" fontAlgn="base"/>
                      <a:r>
                        <a:rPr lang="en-US" sz="1800" b="0" i="0">
                          <a:solidFill>
                            <a:srgbClr val="000000"/>
                          </a:solidFill>
                          <a:effectLst/>
                          <a:latin typeface="Calibri"/>
                        </a:rPr>
                        <a:t>1.88</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1279672228"/>
                  </a:ext>
                </a:extLst>
              </a:tr>
              <a:tr h="181708">
                <a:tc>
                  <a:txBody>
                    <a:bodyPr/>
                    <a:lstStyle/>
                    <a:p>
                      <a:pPr algn="l" rtl="0" fontAlgn="base"/>
                      <a:r>
                        <a:rPr lang="en-US" sz="1800" b="0" i="0">
                          <a:solidFill>
                            <a:srgbClr val="000000"/>
                          </a:solidFill>
                          <a:effectLst/>
                          <a:latin typeface="Calibri"/>
                        </a:rPr>
                        <a:t>XGB</a:t>
                      </a:r>
                      <a:endParaRPr lang="en-US" b="0" i="0">
                        <a:solidFill>
                          <a:srgbClr val="000000"/>
                        </a:solidFill>
                        <a:effectLst/>
                        <a:latin typeface="Calibri"/>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AEFF7"/>
                    </a:solidFill>
                  </a:tcPr>
                </a:tc>
                <a:tc>
                  <a:txBody>
                    <a:bodyPr/>
                    <a:lstStyle/>
                    <a:p>
                      <a:pPr algn="l" rtl="0" fontAlgn="base"/>
                      <a:r>
                        <a:rPr lang="en-US" sz="1800" b="0" i="0">
                          <a:solidFill>
                            <a:srgbClr val="000000"/>
                          </a:solidFill>
                          <a:effectLst/>
                          <a:latin typeface="Calibri"/>
                        </a:rPr>
                        <a:t>60.56</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AEFF7"/>
                    </a:solidFill>
                  </a:tcPr>
                </a:tc>
                <a:tc>
                  <a:txBody>
                    <a:bodyPr/>
                    <a:lstStyle/>
                    <a:p>
                      <a:pPr algn="l" rtl="0" fontAlgn="base"/>
                      <a:r>
                        <a:rPr lang="en-US" sz="1800" b="0" i="0">
                          <a:solidFill>
                            <a:srgbClr val="000000"/>
                          </a:solidFill>
                          <a:effectLst/>
                          <a:latin typeface="Calibri"/>
                        </a:rPr>
                        <a:t>1.97</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3038395241"/>
                  </a:ext>
                </a:extLst>
              </a:tr>
              <a:tr h="181708">
                <a:tc>
                  <a:txBody>
                    <a:bodyPr/>
                    <a:lstStyle/>
                    <a:p>
                      <a:pPr algn="l" rtl="0" fontAlgn="base"/>
                      <a:r>
                        <a:rPr lang="en-US" sz="1800" b="0" i="0">
                          <a:solidFill>
                            <a:srgbClr val="000000"/>
                          </a:solidFill>
                          <a:effectLst/>
                          <a:latin typeface="Calibri"/>
                        </a:rPr>
                        <a:t>MLP</a:t>
                      </a:r>
                      <a:endParaRPr lang="en-US" b="0" i="0">
                        <a:solidFill>
                          <a:srgbClr val="000000"/>
                        </a:solidFill>
                        <a:effectLst/>
                        <a:latin typeface="Calibri"/>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2DEEF"/>
                    </a:solidFill>
                  </a:tcPr>
                </a:tc>
                <a:tc>
                  <a:txBody>
                    <a:bodyPr/>
                    <a:lstStyle/>
                    <a:p>
                      <a:pPr algn="l" rtl="0" fontAlgn="base"/>
                      <a:r>
                        <a:rPr lang="en-US" sz="1800" b="0" i="0">
                          <a:solidFill>
                            <a:srgbClr val="000000"/>
                          </a:solidFill>
                          <a:effectLst/>
                          <a:latin typeface="Calibri"/>
                        </a:rPr>
                        <a:t>54.23</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2DEEF"/>
                    </a:solidFill>
                  </a:tcPr>
                </a:tc>
                <a:tc>
                  <a:txBody>
                    <a:bodyPr/>
                    <a:lstStyle/>
                    <a:p>
                      <a:pPr algn="l" rtl="0" fontAlgn="base"/>
                      <a:r>
                        <a:rPr lang="en-US" sz="1800" b="0" i="0">
                          <a:solidFill>
                            <a:srgbClr val="000000"/>
                          </a:solidFill>
                          <a:effectLst/>
                          <a:latin typeface="Calibri"/>
                        </a:rPr>
                        <a:t>2.55</a:t>
                      </a:r>
                      <a:endParaRPr lang="en-US" b="0" i="0">
                        <a:solidFill>
                          <a:srgbClr val="000000"/>
                        </a:solidFill>
                        <a:effectLst/>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858447024"/>
                  </a:ext>
                </a:extLst>
              </a:tr>
              <a:tr h="181708">
                <a:tc>
                  <a:txBody>
                    <a:bodyPr/>
                    <a:lstStyle/>
                    <a:p>
                      <a:pPr algn="l" rtl="0" fontAlgn="base"/>
                      <a:r>
                        <a:rPr lang="en-US" sz="1800" b="0" i="0">
                          <a:solidFill>
                            <a:srgbClr val="000000"/>
                          </a:solidFill>
                          <a:effectLst/>
                          <a:latin typeface="Calibri"/>
                        </a:rPr>
                        <a:t>Naïve Bayes</a:t>
                      </a:r>
                      <a:endParaRPr lang="en-US" b="0" i="0">
                        <a:solidFill>
                          <a:srgbClr val="000000"/>
                        </a:solidFill>
                        <a:effectLst/>
                        <a:latin typeface="Calibri"/>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AEFF7"/>
                    </a:solidFill>
                  </a:tcPr>
                </a:tc>
                <a:tc>
                  <a:txBody>
                    <a:bodyPr/>
                    <a:lstStyle/>
                    <a:p>
                      <a:pPr algn="l" rtl="0" fontAlgn="base"/>
                      <a:r>
                        <a:rPr lang="en-US" sz="1800" b="0" i="0">
                          <a:solidFill>
                            <a:srgbClr val="000000"/>
                          </a:solidFill>
                          <a:effectLst/>
                          <a:latin typeface="Calibri"/>
                        </a:rPr>
                        <a:t>57.75</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AEFF7"/>
                    </a:solidFill>
                  </a:tcPr>
                </a:tc>
                <a:tc>
                  <a:txBody>
                    <a:bodyPr/>
                    <a:lstStyle/>
                    <a:p>
                      <a:pPr algn="l" rtl="0" fontAlgn="base"/>
                      <a:r>
                        <a:rPr lang="en-US" sz="1800" b="0" i="0">
                          <a:solidFill>
                            <a:srgbClr val="000000"/>
                          </a:solidFill>
                          <a:effectLst/>
                          <a:latin typeface="Calibri"/>
                        </a:rPr>
                        <a:t>2.01</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1916339954"/>
                  </a:ext>
                </a:extLst>
              </a:tr>
              <a:tr h="181708">
                <a:tc>
                  <a:txBody>
                    <a:bodyPr/>
                    <a:lstStyle/>
                    <a:p>
                      <a:pPr algn="l" rtl="0" fontAlgn="base"/>
                      <a:r>
                        <a:rPr lang="en-US" sz="1800" b="0" i="0">
                          <a:solidFill>
                            <a:srgbClr val="000000"/>
                          </a:solidFill>
                          <a:effectLst/>
                          <a:latin typeface="Calibri"/>
                        </a:rPr>
                        <a:t>Voting Classifier</a:t>
                      </a:r>
                      <a:endParaRPr lang="en-US" b="0" i="0">
                        <a:solidFill>
                          <a:srgbClr val="000000"/>
                        </a:solidFill>
                        <a:effectLst/>
                        <a:latin typeface="Calibri"/>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2DEEF"/>
                    </a:solidFill>
                  </a:tcPr>
                </a:tc>
                <a:tc>
                  <a:txBody>
                    <a:bodyPr/>
                    <a:lstStyle/>
                    <a:p>
                      <a:pPr algn="l" rtl="0" fontAlgn="base"/>
                      <a:r>
                        <a:rPr lang="en-US" sz="1800" b="0" i="0">
                          <a:solidFill>
                            <a:srgbClr val="000000"/>
                          </a:solidFill>
                          <a:effectLst/>
                          <a:latin typeface="Calibri"/>
                        </a:rPr>
                        <a:t>64.08</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2DEEF"/>
                    </a:solidFill>
                  </a:tcPr>
                </a:tc>
                <a:tc>
                  <a:txBody>
                    <a:bodyPr/>
                    <a:lstStyle/>
                    <a:p>
                      <a:pPr algn="l" rtl="0" fontAlgn="base"/>
                      <a:r>
                        <a:rPr lang="en-US" sz="1800" b="0" i="0">
                          <a:solidFill>
                            <a:srgbClr val="000000"/>
                          </a:solidFill>
                          <a:effectLst/>
                          <a:latin typeface="Calibri"/>
                        </a:rPr>
                        <a:t>1.904</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3231254597"/>
                  </a:ext>
                </a:extLst>
              </a:tr>
            </a:tbl>
          </a:graphicData>
        </a:graphic>
      </p:graphicFrame>
    </p:spTree>
    <p:extLst>
      <p:ext uri="{BB962C8B-B14F-4D97-AF65-F5344CB8AC3E}">
        <p14:creationId xmlns:p14="http://schemas.microsoft.com/office/powerpoint/2010/main" val="277214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424C-E556-3D38-381C-431924BA9574}"/>
              </a:ext>
            </a:extLst>
          </p:cNvPr>
          <p:cNvSpPr>
            <a:spLocks noGrp="1"/>
          </p:cNvSpPr>
          <p:nvPr>
            <p:ph type="title"/>
          </p:nvPr>
        </p:nvSpPr>
        <p:spPr/>
        <p:txBody>
          <a:bodyPr/>
          <a:lstStyle/>
          <a:p>
            <a:r>
              <a:rPr lang="en-US">
                <a:latin typeface="Segoe UI"/>
                <a:cs typeface="Segoe UI"/>
              </a:rPr>
              <a:t>Motivation</a:t>
            </a:r>
            <a:endParaRPr lang="en-US"/>
          </a:p>
        </p:txBody>
      </p:sp>
      <p:sp>
        <p:nvSpPr>
          <p:cNvPr id="3" name="Content Placeholder 2">
            <a:extLst>
              <a:ext uri="{FF2B5EF4-FFF2-40B4-BE49-F238E27FC236}">
                <a16:creationId xmlns:a16="http://schemas.microsoft.com/office/drawing/2014/main" id="{36A73CE9-7093-C834-D908-AA2EA92B384B}"/>
              </a:ext>
            </a:extLst>
          </p:cNvPr>
          <p:cNvSpPr>
            <a:spLocks noGrp="1"/>
          </p:cNvSpPr>
          <p:nvPr>
            <p:ph idx="1"/>
          </p:nvPr>
        </p:nvSpPr>
        <p:spPr/>
        <p:txBody>
          <a:bodyPr vert="horz" lIns="91440" tIns="45720" rIns="91440" bIns="45720" rtlCol="0" anchor="t">
            <a:normAutofit/>
          </a:bodyPr>
          <a:lstStyle/>
          <a:p>
            <a:pPr marL="0" indent="0">
              <a:buNone/>
            </a:pPr>
            <a:r>
              <a:rPr lang="en-US" sz="2200" b="1">
                <a:ea typeface="Calibri"/>
                <a:cs typeface="Arial"/>
              </a:rPr>
              <a:t>Why have we chosen this problem?</a:t>
            </a:r>
            <a:endParaRPr lang="en-US"/>
          </a:p>
          <a:p>
            <a:pPr marL="514350" indent="-514350">
              <a:buFont typeface="Wingdings" pitchFamily="18" charset="2"/>
              <a:buChar char="Ø"/>
            </a:pPr>
            <a:r>
              <a:rPr lang="en-US" sz="2200">
                <a:ea typeface="Calibri"/>
                <a:cs typeface="Arial"/>
              </a:rPr>
              <a:t>According to WHO, vector borne diseases account for 17% of all infectious diseases and cause the death of 700,000 people annually.</a:t>
            </a:r>
          </a:p>
          <a:p>
            <a:pPr marL="514350" indent="-514350">
              <a:buFont typeface="Wingdings" pitchFamily="18" charset="2"/>
              <a:buChar char="Ø"/>
            </a:pPr>
            <a:r>
              <a:rPr lang="en-US" sz="2200">
                <a:ea typeface="Calibri"/>
                <a:cs typeface="Arial"/>
              </a:rPr>
              <a:t>Now, most cases of vector borne diseases are treatable with modern medicine, however the main problem lies with the lack of early diagnosis.</a:t>
            </a:r>
          </a:p>
          <a:p>
            <a:pPr marL="514350" indent="-514350">
              <a:buFont typeface="Wingdings" pitchFamily="18" charset="2"/>
              <a:buChar char="Ø"/>
            </a:pPr>
            <a:r>
              <a:rPr lang="en-US" sz="2200">
                <a:ea typeface="Calibri"/>
                <a:cs typeface="Arial"/>
              </a:rPr>
              <a:t>This problem becomes even more acute in underdeveloped regions of the world which lack severely in healthcare infrastructure.</a:t>
            </a:r>
          </a:p>
          <a:p>
            <a:pPr marL="514350" indent="-514350">
              <a:buFont typeface="Wingdings" pitchFamily="18" charset="2"/>
              <a:buChar char="Ø"/>
            </a:pPr>
            <a:r>
              <a:rPr lang="en-US" sz="2200">
                <a:ea typeface="Calibri"/>
                <a:cs typeface="Arial"/>
              </a:rPr>
              <a:t>We believe that this problem could be solved to a great extent with Machine Learning and this is what made us choose this topic.</a:t>
            </a:r>
          </a:p>
        </p:txBody>
      </p:sp>
    </p:spTree>
    <p:extLst>
      <p:ext uri="{BB962C8B-B14F-4D97-AF65-F5344CB8AC3E}">
        <p14:creationId xmlns:p14="http://schemas.microsoft.com/office/powerpoint/2010/main" val="3848302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EE886-8447-0207-9109-E2138938AB7A}"/>
              </a:ext>
            </a:extLst>
          </p:cNvPr>
          <p:cNvSpPr>
            <a:spLocks noGrp="1"/>
          </p:cNvSpPr>
          <p:nvPr>
            <p:ph type="title"/>
          </p:nvPr>
        </p:nvSpPr>
        <p:spPr/>
        <p:txBody>
          <a:bodyPr>
            <a:normAutofit fontScale="90000"/>
          </a:bodyPr>
          <a:lstStyle/>
          <a:p>
            <a:r>
              <a:rPr lang="en-US">
                <a:latin typeface="Segoe UI"/>
                <a:cs typeface="Segoe UI"/>
              </a:rPr>
              <a:t>3) Class wise Accuracy for voting Classifier</a:t>
            </a:r>
            <a:endParaRPr lang="en-US"/>
          </a:p>
        </p:txBody>
      </p:sp>
      <p:graphicFrame>
        <p:nvGraphicFramePr>
          <p:cNvPr id="4" name="Content Placeholder 3">
            <a:extLst>
              <a:ext uri="{FF2B5EF4-FFF2-40B4-BE49-F238E27FC236}">
                <a16:creationId xmlns:a16="http://schemas.microsoft.com/office/drawing/2014/main" id="{23257EFD-2DA4-691C-C0A5-AD4361FCC6E3}"/>
              </a:ext>
            </a:extLst>
          </p:cNvPr>
          <p:cNvGraphicFramePr>
            <a:graphicFrameLocks noGrp="1"/>
          </p:cNvGraphicFramePr>
          <p:nvPr>
            <p:ph idx="1"/>
            <p:extLst>
              <p:ext uri="{D42A27DB-BD31-4B8C-83A1-F6EECF244321}">
                <p14:modId xmlns:p14="http://schemas.microsoft.com/office/powerpoint/2010/main" val="3985515631"/>
              </p:ext>
            </p:extLst>
          </p:nvPr>
        </p:nvGraphicFramePr>
        <p:xfrm>
          <a:off x="685800" y="1196975"/>
          <a:ext cx="7772400" cy="4450075"/>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29953448"/>
                    </a:ext>
                  </a:extLst>
                </a:gridCol>
                <a:gridCol w="3886200">
                  <a:extLst>
                    <a:ext uri="{9D8B030D-6E8A-4147-A177-3AD203B41FA5}">
                      <a16:colId xmlns:a16="http://schemas.microsoft.com/office/drawing/2014/main" val="3783103187"/>
                    </a:ext>
                  </a:extLst>
                </a:gridCol>
              </a:tblGrid>
              <a:tr h="370840">
                <a:tc>
                  <a:txBody>
                    <a:bodyPr/>
                    <a:lstStyle/>
                    <a:p>
                      <a:r>
                        <a:rPr lang="en-US"/>
                        <a:t>Disease Name</a:t>
                      </a:r>
                    </a:p>
                  </a:txBody>
                  <a:tcPr/>
                </a:tc>
                <a:tc>
                  <a:txBody>
                    <a:bodyPr/>
                    <a:lstStyle/>
                    <a:p>
                      <a:r>
                        <a:rPr lang="en-US"/>
                        <a:t>Accuracy</a:t>
                      </a:r>
                    </a:p>
                  </a:txBody>
                  <a:tcPr/>
                </a:tc>
                <a:extLst>
                  <a:ext uri="{0D108BD9-81ED-4DB2-BD59-A6C34878D82A}">
                    <a16:rowId xmlns:a16="http://schemas.microsoft.com/office/drawing/2014/main" val="534744637"/>
                  </a:ext>
                </a:extLst>
              </a:tr>
              <a:tr h="370840">
                <a:tc>
                  <a:txBody>
                    <a:bodyPr/>
                    <a:lstStyle/>
                    <a:p>
                      <a:pPr lvl="0">
                        <a:buNone/>
                      </a:pPr>
                      <a:r>
                        <a:rPr lang="en-US" sz="1800" b="0" i="0" u="none" strike="noStrike" noProof="0">
                          <a:latin typeface="Calibri"/>
                        </a:rPr>
                        <a:t>Japanese Encephalitis</a:t>
                      </a:r>
                      <a:endParaRPr lang="en-US"/>
                    </a:p>
                  </a:txBody>
                  <a:tcPr/>
                </a:tc>
                <a:tc>
                  <a:txBody>
                    <a:bodyPr/>
                    <a:lstStyle/>
                    <a:p>
                      <a:pPr lvl="0">
                        <a:buNone/>
                      </a:pPr>
                      <a:r>
                        <a:rPr lang="en-US"/>
                        <a:t>84.62</a:t>
                      </a:r>
                    </a:p>
                  </a:txBody>
                  <a:tcPr/>
                </a:tc>
                <a:extLst>
                  <a:ext uri="{0D108BD9-81ED-4DB2-BD59-A6C34878D82A}">
                    <a16:rowId xmlns:a16="http://schemas.microsoft.com/office/drawing/2014/main" val="2541745742"/>
                  </a:ext>
                </a:extLst>
              </a:tr>
              <a:tr h="370840">
                <a:tc>
                  <a:txBody>
                    <a:bodyPr/>
                    <a:lstStyle/>
                    <a:p>
                      <a:pPr lvl="0">
                        <a:buNone/>
                      </a:pPr>
                      <a:r>
                        <a:rPr lang="en-US" err="1"/>
                        <a:t>Tungiasis</a:t>
                      </a:r>
                    </a:p>
                  </a:txBody>
                  <a:tcPr/>
                </a:tc>
                <a:tc>
                  <a:txBody>
                    <a:bodyPr/>
                    <a:lstStyle/>
                    <a:p>
                      <a:pPr lvl="0">
                        <a:buNone/>
                      </a:pPr>
                      <a:r>
                        <a:rPr lang="en-US"/>
                        <a:t>84.62</a:t>
                      </a:r>
                    </a:p>
                  </a:txBody>
                  <a:tcPr/>
                </a:tc>
                <a:extLst>
                  <a:ext uri="{0D108BD9-81ED-4DB2-BD59-A6C34878D82A}">
                    <a16:rowId xmlns:a16="http://schemas.microsoft.com/office/drawing/2014/main" val="1543138756"/>
                  </a:ext>
                </a:extLst>
              </a:tr>
              <a:tr h="370840">
                <a:tc>
                  <a:txBody>
                    <a:bodyPr/>
                    <a:lstStyle/>
                    <a:p>
                      <a:pPr lvl="0">
                        <a:buNone/>
                      </a:pPr>
                      <a:r>
                        <a:rPr lang="en-US"/>
                        <a:t>Rift Valley Fever</a:t>
                      </a:r>
                    </a:p>
                  </a:txBody>
                  <a:tcPr/>
                </a:tc>
                <a:tc>
                  <a:txBody>
                    <a:bodyPr/>
                    <a:lstStyle/>
                    <a:p>
                      <a:pPr lvl="0">
                        <a:buNone/>
                      </a:pPr>
                      <a:r>
                        <a:rPr lang="en-US"/>
                        <a:t>37.5</a:t>
                      </a:r>
                    </a:p>
                  </a:txBody>
                  <a:tcPr/>
                </a:tc>
                <a:extLst>
                  <a:ext uri="{0D108BD9-81ED-4DB2-BD59-A6C34878D82A}">
                    <a16:rowId xmlns:a16="http://schemas.microsoft.com/office/drawing/2014/main" val="3172098584"/>
                  </a:ext>
                </a:extLst>
              </a:tr>
              <a:tr h="370840">
                <a:tc>
                  <a:txBody>
                    <a:bodyPr/>
                    <a:lstStyle/>
                    <a:p>
                      <a:pPr lvl="0">
                        <a:buNone/>
                      </a:pPr>
                      <a:r>
                        <a:rPr lang="en-US"/>
                        <a:t>Chikungunya</a:t>
                      </a:r>
                    </a:p>
                  </a:txBody>
                  <a:tcPr/>
                </a:tc>
                <a:tc>
                  <a:txBody>
                    <a:bodyPr/>
                    <a:lstStyle/>
                    <a:p>
                      <a:pPr lvl="0">
                        <a:buNone/>
                      </a:pPr>
                      <a:r>
                        <a:rPr lang="en-US"/>
                        <a:t>60</a:t>
                      </a:r>
                    </a:p>
                  </a:txBody>
                  <a:tcPr/>
                </a:tc>
                <a:extLst>
                  <a:ext uri="{0D108BD9-81ED-4DB2-BD59-A6C34878D82A}">
                    <a16:rowId xmlns:a16="http://schemas.microsoft.com/office/drawing/2014/main" val="2465108145"/>
                  </a:ext>
                </a:extLst>
              </a:tr>
              <a:tr h="370840">
                <a:tc>
                  <a:txBody>
                    <a:bodyPr/>
                    <a:lstStyle/>
                    <a:p>
                      <a:pPr lvl="0">
                        <a:buNone/>
                      </a:pPr>
                      <a:r>
                        <a:rPr lang="en-US"/>
                        <a:t>Dengue</a:t>
                      </a:r>
                    </a:p>
                  </a:txBody>
                  <a:tcPr/>
                </a:tc>
                <a:tc>
                  <a:txBody>
                    <a:bodyPr/>
                    <a:lstStyle/>
                    <a:p>
                      <a:pPr lvl="0">
                        <a:buNone/>
                      </a:pPr>
                      <a:r>
                        <a:rPr lang="en-US"/>
                        <a:t>40</a:t>
                      </a:r>
                    </a:p>
                  </a:txBody>
                  <a:tcPr/>
                </a:tc>
                <a:extLst>
                  <a:ext uri="{0D108BD9-81ED-4DB2-BD59-A6C34878D82A}">
                    <a16:rowId xmlns:a16="http://schemas.microsoft.com/office/drawing/2014/main" val="185716665"/>
                  </a:ext>
                </a:extLst>
              </a:tr>
              <a:tr h="370838">
                <a:tc>
                  <a:txBody>
                    <a:bodyPr/>
                    <a:lstStyle/>
                    <a:p>
                      <a:pPr lvl="0">
                        <a:buNone/>
                      </a:pPr>
                      <a:r>
                        <a:rPr lang="en-US"/>
                        <a:t>Yellow Fever</a:t>
                      </a:r>
                    </a:p>
                  </a:txBody>
                  <a:tcPr/>
                </a:tc>
                <a:tc>
                  <a:txBody>
                    <a:bodyPr/>
                    <a:lstStyle/>
                    <a:p>
                      <a:pPr lvl="0">
                        <a:buNone/>
                      </a:pPr>
                      <a:r>
                        <a:rPr lang="en-US"/>
                        <a:t>36.36</a:t>
                      </a:r>
                    </a:p>
                  </a:txBody>
                  <a:tcPr/>
                </a:tc>
                <a:extLst>
                  <a:ext uri="{0D108BD9-81ED-4DB2-BD59-A6C34878D82A}">
                    <a16:rowId xmlns:a16="http://schemas.microsoft.com/office/drawing/2014/main" val="1009063099"/>
                  </a:ext>
                </a:extLst>
              </a:tr>
              <a:tr h="370839">
                <a:tc>
                  <a:txBody>
                    <a:bodyPr/>
                    <a:lstStyle/>
                    <a:p>
                      <a:pPr lvl="0">
                        <a:buNone/>
                      </a:pPr>
                      <a:r>
                        <a:rPr lang="en-US"/>
                        <a:t>Zika</a:t>
                      </a:r>
                    </a:p>
                  </a:txBody>
                  <a:tcPr/>
                </a:tc>
                <a:tc>
                  <a:txBody>
                    <a:bodyPr/>
                    <a:lstStyle/>
                    <a:p>
                      <a:pPr lvl="0">
                        <a:buNone/>
                      </a:pPr>
                      <a:r>
                        <a:rPr lang="en-US"/>
                        <a:t>71.43</a:t>
                      </a:r>
                    </a:p>
                  </a:txBody>
                  <a:tcPr/>
                </a:tc>
                <a:extLst>
                  <a:ext uri="{0D108BD9-81ED-4DB2-BD59-A6C34878D82A}">
                    <a16:rowId xmlns:a16="http://schemas.microsoft.com/office/drawing/2014/main" val="2645679659"/>
                  </a:ext>
                </a:extLst>
              </a:tr>
              <a:tr h="370839">
                <a:tc>
                  <a:txBody>
                    <a:bodyPr/>
                    <a:lstStyle/>
                    <a:p>
                      <a:pPr lvl="0">
                        <a:buNone/>
                      </a:pPr>
                      <a:r>
                        <a:rPr lang="en-US"/>
                        <a:t>West Nile Fever</a:t>
                      </a:r>
                    </a:p>
                  </a:txBody>
                  <a:tcPr/>
                </a:tc>
                <a:tc>
                  <a:txBody>
                    <a:bodyPr/>
                    <a:lstStyle/>
                    <a:p>
                      <a:pPr lvl="0">
                        <a:buNone/>
                      </a:pPr>
                      <a:r>
                        <a:rPr lang="en-US"/>
                        <a:t>66.61</a:t>
                      </a:r>
                    </a:p>
                  </a:txBody>
                  <a:tcPr/>
                </a:tc>
                <a:extLst>
                  <a:ext uri="{0D108BD9-81ED-4DB2-BD59-A6C34878D82A}">
                    <a16:rowId xmlns:a16="http://schemas.microsoft.com/office/drawing/2014/main" val="3120913915"/>
                  </a:ext>
                </a:extLst>
              </a:tr>
              <a:tr h="370840">
                <a:tc>
                  <a:txBody>
                    <a:bodyPr/>
                    <a:lstStyle/>
                    <a:p>
                      <a:pPr lvl="0">
                        <a:buNone/>
                      </a:pPr>
                      <a:r>
                        <a:rPr lang="en-US"/>
                        <a:t>Plague</a:t>
                      </a:r>
                    </a:p>
                  </a:txBody>
                  <a:tcPr/>
                </a:tc>
                <a:tc>
                  <a:txBody>
                    <a:bodyPr/>
                    <a:lstStyle/>
                    <a:p>
                      <a:pPr lvl="0">
                        <a:buNone/>
                      </a:pPr>
                      <a:r>
                        <a:rPr lang="en-US"/>
                        <a:t>78.57</a:t>
                      </a:r>
                    </a:p>
                  </a:txBody>
                  <a:tcPr/>
                </a:tc>
                <a:extLst>
                  <a:ext uri="{0D108BD9-81ED-4DB2-BD59-A6C34878D82A}">
                    <a16:rowId xmlns:a16="http://schemas.microsoft.com/office/drawing/2014/main" val="2701593140"/>
                  </a:ext>
                </a:extLst>
              </a:tr>
              <a:tr h="370839">
                <a:tc>
                  <a:txBody>
                    <a:bodyPr/>
                    <a:lstStyle/>
                    <a:p>
                      <a:pPr lvl="0">
                        <a:buNone/>
                      </a:pPr>
                      <a:r>
                        <a:rPr lang="en-US"/>
                        <a:t>Lyme Disease</a:t>
                      </a:r>
                    </a:p>
                  </a:txBody>
                  <a:tcPr/>
                </a:tc>
                <a:tc>
                  <a:txBody>
                    <a:bodyPr/>
                    <a:lstStyle/>
                    <a:p>
                      <a:pPr lvl="0">
                        <a:buNone/>
                      </a:pPr>
                      <a:r>
                        <a:rPr lang="en-US"/>
                        <a:t>29.41</a:t>
                      </a:r>
                    </a:p>
                  </a:txBody>
                  <a:tcPr/>
                </a:tc>
                <a:extLst>
                  <a:ext uri="{0D108BD9-81ED-4DB2-BD59-A6C34878D82A}">
                    <a16:rowId xmlns:a16="http://schemas.microsoft.com/office/drawing/2014/main" val="3992184734"/>
                  </a:ext>
                </a:extLst>
              </a:tr>
              <a:tr h="370840">
                <a:tc>
                  <a:txBody>
                    <a:bodyPr/>
                    <a:lstStyle/>
                    <a:p>
                      <a:pPr lvl="0">
                        <a:buNone/>
                      </a:pPr>
                      <a:r>
                        <a:rPr lang="en-US"/>
                        <a:t>Malaria</a:t>
                      </a:r>
                    </a:p>
                  </a:txBody>
                  <a:tcPr/>
                </a:tc>
                <a:tc>
                  <a:txBody>
                    <a:bodyPr/>
                    <a:lstStyle/>
                    <a:p>
                      <a:pPr lvl="0">
                        <a:buNone/>
                      </a:pPr>
                      <a:r>
                        <a:rPr lang="en-US"/>
                        <a:t>83.33</a:t>
                      </a:r>
                    </a:p>
                  </a:txBody>
                  <a:tcPr/>
                </a:tc>
                <a:extLst>
                  <a:ext uri="{0D108BD9-81ED-4DB2-BD59-A6C34878D82A}">
                    <a16:rowId xmlns:a16="http://schemas.microsoft.com/office/drawing/2014/main" val="2467406837"/>
                  </a:ext>
                </a:extLst>
              </a:tr>
            </a:tbl>
          </a:graphicData>
        </a:graphic>
      </p:graphicFrame>
    </p:spTree>
    <p:extLst>
      <p:ext uri="{BB962C8B-B14F-4D97-AF65-F5344CB8AC3E}">
        <p14:creationId xmlns:p14="http://schemas.microsoft.com/office/powerpoint/2010/main" val="477444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424C-E556-3D38-381C-431924BA9574}"/>
              </a:ext>
            </a:extLst>
          </p:cNvPr>
          <p:cNvSpPr>
            <a:spLocks noGrp="1"/>
          </p:cNvSpPr>
          <p:nvPr>
            <p:ph type="title"/>
          </p:nvPr>
        </p:nvSpPr>
        <p:spPr/>
        <p:txBody>
          <a:bodyPr/>
          <a:lstStyle/>
          <a:p>
            <a:r>
              <a:rPr lang="en-US">
                <a:latin typeface="Segoe UI"/>
                <a:cs typeface="Segoe UI"/>
              </a:rPr>
              <a:t>Observations</a:t>
            </a:r>
            <a:endParaRPr lang="en-US"/>
          </a:p>
        </p:txBody>
      </p:sp>
      <p:sp>
        <p:nvSpPr>
          <p:cNvPr id="3" name="Content Placeholder 2">
            <a:extLst>
              <a:ext uri="{FF2B5EF4-FFF2-40B4-BE49-F238E27FC236}">
                <a16:creationId xmlns:a16="http://schemas.microsoft.com/office/drawing/2014/main" id="{36A73CE9-7093-C834-D908-AA2EA92B384B}"/>
              </a:ext>
            </a:extLst>
          </p:cNvPr>
          <p:cNvSpPr>
            <a:spLocks noGrp="1"/>
          </p:cNvSpPr>
          <p:nvPr>
            <p:ph idx="1"/>
          </p:nvPr>
        </p:nvSpPr>
        <p:spPr>
          <a:xfrm>
            <a:off x="685800" y="1196976"/>
            <a:ext cx="7825563" cy="5525423"/>
          </a:xfrm>
        </p:spPr>
        <p:txBody>
          <a:bodyPr vert="horz" lIns="91440" tIns="45720" rIns="91440" bIns="45720" rtlCol="0" anchor="t">
            <a:normAutofit/>
          </a:bodyPr>
          <a:lstStyle/>
          <a:p>
            <a:pPr marL="514350" indent="-514350">
              <a:buFont typeface="Wingdings" pitchFamily="18" charset="2"/>
              <a:buChar char="Ø"/>
            </a:pPr>
            <a:r>
              <a:rPr lang="en-US" sz="2000">
                <a:ea typeface="Calibri"/>
                <a:cs typeface="Arial"/>
              </a:rPr>
              <a:t>We get the best model performance, when we select the top 35 features out of the given 45 features using PCA.</a:t>
            </a:r>
            <a:endParaRPr lang="en-US" sz="2000">
              <a:ea typeface="Calibri"/>
            </a:endParaRPr>
          </a:p>
          <a:p>
            <a:pPr marL="514350" indent="-514350">
              <a:buFont typeface="Wingdings" pitchFamily="18" charset="2"/>
              <a:buChar char="Ø"/>
            </a:pPr>
            <a:r>
              <a:rPr lang="en-US" sz="2000">
                <a:ea typeface="Calibri"/>
                <a:cs typeface="Arial"/>
              </a:rPr>
              <a:t>SVM shows the lowest bias amongst all 7 models.</a:t>
            </a:r>
          </a:p>
          <a:p>
            <a:pPr marL="514350" indent="-514350">
              <a:buFont typeface="Wingdings" pitchFamily="18" charset="2"/>
              <a:buChar char="Ø"/>
            </a:pPr>
            <a:r>
              <a:rPr lang="en-US" sz="2000">
                <a:ea typeface="Calibri"/>
                <a:cs typeface="Arial"/>
              </a:rPr>
              <a:t>Except MLP, all other models have high variance, indicating overfitting.</a:t>
            </a:r>
          </a:p>
          <a:p>
            <a:pPr marL="514350" indent="-514350">
              <a:buFont typeface="Wingdings" pitchFamily="18" charset="2"/>
              <a:buChar char="Ø"/>
            </a:pPr>
            <a:r>
              <a:rPr lang="en-US" sz="2000">
                <a:ea typeface="Calibri"/>
                <a:cs typeface="Arial"/>
              </a:rPr>
              <a:t>All models have accuracies lying in between 55% - 65%</a:t>
            </a:r>
          </a:p>
          <a:p>
            <a:pPr marL="514350" indent="-514350">
              <a:buFont typeface="Wingdings" pitchFamily="18" charset="2"/>
              <a:buChar char="Ø"/>
            </a:pPr>
            <a:r>
              <a:rPr lang="en-US" sz="2000">
                <a:ea typeface="Calibri"/>
                <a:cs typeface="Arial"/>
              </a:rPr>
              <a:t>The model's performance seems quite good, considering the accuracy for random selection is around 9% and we are getting accuracy of around 67% for Voting classifiers and almost between 55% - 65% for the other rest.</a:t>
            </a:r>
          </a:p>
          <a:p>
            <a:pPr marL="514350" indent="-514350">
              <a:buFont typeface="Wingdings" pitchFamily="18" charset="2"/>
              <a:buChar char="Ø"/>
            </a:pPr>
            <a:r>
              <a:rPr lang="en-US" sz="2000">
                <a:ea typeface="Calibri"/>
                <a:cs typeface="Arial"/>
              </a:rPr>
              <a:t>High top 3 accuracies but relatively less favorable log loss result signaled that although models are predicting correct within 3 ranks of probabilities but aren't predicting with reliable probabilities for those 3 ranks.</a:t>
            </a:r>
          </a:p>
          <a:p>
            <a:pPr marL="514350" indent="-514350">
              <a:buFont typeface="Wingdings" pitchFamily="18" charset="2"/>
              <a:buChar char="Ø"/>
            </a:pPr>
            <a:endParaRPr lang="en-US" sz="2000">
              <a:ea typeface="Calibri"/>
              <a:cs typeface="Arial"/>
            </a:endParaRPr>
          </a:p>
        </p:txBody>
      </p:sp>
    </p:spTree>
    <p:extLst>
      <p:ext uri="{BB962C8B-B14F-4D97-AF65-F5344CB8AC3E}">
        <p14:creationId xmlns:p14="http://schemas.microsoft.com/office/powerpoint/2010/main" val="810522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424C-E556-3D38-381C-431924BA9574}"/>
              </a:ext>
            </a:extLst>
          </p:cNvPr>
          <p:cNvSpPr>
            <a:spLocks noGrp="1"/>
          </p:cNvSpPr>
          <p:nvPr>
            <p:ph type="title"/>
          </p:nvPr>
        </p:nvSpPr>
        <p:spPr/>
        <p:txBody>
          <a:bodyPr/>
          <a:lstStyle/>
          <a:p>
            <a:r>
              <a:rPr lang="en-US">
                <a:latin typeface="Segoe UI"/>
                <a:cs typeface="Segoe UI"/>
              </a:rPr>
              <a:t>Conclusion</a:t>
            </a:r>
            <a:endParaRPr lang="en-US"/>
          </a:p>
        </p:txBody>
      </p:sp>
      <p:sp>
        <p:nvSpPr>
          <p:cNvPr id="3" name="Content Placeholder 2">
            <a:extLst>
              <a:ext uri="{FF2B5EF4-FFF2-40B4-BE49-F238E27FC236}">
                <a16:creationId xmlns:a16="http://schemas.microsoft.com/office/drawing/2014/main" id="{36A73CE9-7093-C834-D908-AA2EA92B384B}"/>
              </a:ext>
            </a:extLst>
          </p:cNvPr>
          <p:cNvSpPr>
            <a:spLocks noGrp="1"/>
          </p:cNvSpPr>
          <p:nvPr>
            <p:ph idx="1"/>
          </p:nvPr>
        </p:nvSpPr>
        <p:spPr/>
        <p:txBody>
          <a:bodyPr vert="horz" lIns="91440" tIns="45720" rIns="91440" bIns="45720" rtlCol="0" anchor="t">
            <a:normAutofit/>
          </a:bodyPr>
          <a:lstStyle/>
          <a:p>
            <a:pPr marL="514350" indent="-514350">
              <a:buFont typeface="Wingdings" pitchFamily="18" charset="2"/>
              <a:buChar char="Ø"/>
            </a:pPr>
            <a:endParaRPr lang="en-US" sz="1600">
              <a:ea typeface="Calibri"/>
              <a:cs typeface="Arial"/>
            </a:endParaRPr>
          </a:p>
          <a:p>
            <a:pPr marL="514350" indent="-514350">
              <a:buFont typeface="Wingdings" pitchFamily="18" charset="2"/>
              <a:buChar char="Ø"/>
            </a:pPr>
            <a:r>
              <a:rPr lang="en-US" sz="1600">
                <a:ea typeface="+mn-lt"/>
                <a:cs typeface="+mn-lt"/>
              </a:rPr>
              <a:t>Our project on "Vector-Borne Disease Prediction" represents a significant step forward in leveraging machine learning techniques to address the global challenge of vector-borne diseases.</a:t>
            </a:r>
          </a:p>
          <a:p>
            <a:pPr marL="514350" indent="-514350">
              <a:buFont typeface="Wingdings" pitchFamily="18" charset="2"/>
              <a:buChar char="Ø"/>
            </a:pPr>
            <a:r>
              <a:rPr lang="en-US" sz="1600">
                <a:ea typeface="+mn-lt"/>
                <a:cs typeface="+mn-lt"/>
              </a:rPr>
              <a:t>We embarked on this research motivated by the alarming statistics provided by the World Health Organization, highlighting the substantial mortality rates associated with these diseases. </a:t>
            </a:r>
          </a:p>
          <a:p>
            <a:pPr marL="514350" indent="-514350">
              <a:buFont typeface="Wingdings" pitchFamily="18" charset="2"/>
              <a:buChar char="Ø"/>
            </a:pPr>
            <a:r>
              <a:rPr lang="en-US" sz="1600">
                <a:ea typeface="+mn-lt"/>
                <a:cs typeface="+mn-lt"/>
              </a:rPr>
              <a:t>Our top-performing models, namely Support Vector Classifier, Random Forrest demonstrated promising results in terms of accuracy. However, we acknowledged the challenge of model overfitting, especially in the case of Support Vector Classifier, and addressed it through hyperparameter tuning.</a:t>
            </a:r>
          </a:p>
          <a:p>
            <a:pPr marL="514350" indent="-514350">
              <a:buFont typeface="Wingdings" pitchFamily="18" charset="2"/>
              <a:buChar char="Ø"/>
            </a:pPr>
            <a:r>
              <a:rPr lang="en-US" sz="1600">
                <a:ea typeface="+mn-lt"/>
                <a:cs typeface="+mn-lt"/>
              </a:rPr>
              <a:t>The integration of these top-performing models into a Voting Classifier further enhanced predictive accuracy, surpassing the individual models. The Voting Classifier emerged as a robust solution, showcasing improved performance on both training and testing datasets.</a:t>
            </a:r>
            <a:endParaRPr lang="en-US">
              <a:ea typeface="+mn-lt"/>
            </a:endParaRPr>
          </a:p>
          <a:p>
            <a:pPr marL="514350" indent="-514350">
              <a:buFont typeface="Wingdings" pitchFamily="18" charset="2"/>
              <a:buChar char="Ø"/>
            </a:pPr>
            <a:r>
              <a:rPr lang="en-US" sz="1600">
                <a:ea typeface="+mn-lt"/>
                <a:cs typeface="+mn-lt"/>
              </a:rPr>
              <a:t>While the journey through this project revealed the complexities of predicting vector-borne diseases, the results underscore the potential of machine learning in contributing to the mitigation of this global health crisis.</a:t>
            </a:r>
            <a:endParaRPr lang="en-US"/>
          </a:p>
          <a:p>
            <a:pPr marL="514350" indent="-514350">
              <a:buFont typeface="Wingdings" pitchFamily="18" charset="2"/>
              <a:buChar char="Ø"/>
            </a:pPr>
            <a:endParaRPr lang="en-US" sz="1600">
              <a:ea typeface="+mn-lt"/>
              <a:cs typeface="+mn-lt"/>
            </a:endParaRPr>
          </a:p>
          <a:p>
            <a:pPr marL="514350" indent="-514350">
              <a:buFont typeface="Wingdings" pitchFamily="18" charset="2"/>
              <a:buChar char="Ø"/>
            </a:pPr>
            <a:endParaRPr lang="en-US" sz="1600">
              <a:ea typeface="+mn-lt"/>
              <a:cs typeface="+mn-lt"/>
            </a:endParaRPr>
          </a:p>
          <a:p>
            <a:pPr marL="514350" indent="-514350">
              <a:buFont typeface="Wingdings" pitchFamily="18" charset="2"/>
              <a:buChar char="Ø"/>
            </a:pPr>
            <a:endParaRPr lang="en-US" sz="1600">
              <a:ea typeface="+mn-lt"/>
              <a:cs typeface="+mn-lt"/>
            </a:endParaRPr>
          </a:p>
          <a:p>
            <a:pPr marL="514350" indent="-514350">
              <a:buFont typeface="Wingdings" pitchFamily="18" charset="2"/>
              <a:buChar char="Ø"/>
            </a:pPr>
            <a:endParaRPr lang="en-US" sz="1600">
              <a:ea typeface="+mn-lt"/>
              <a:cs typeface="+mn-lt"/>
            </a:endParaRPr>
          </a:p>
        </p:txBody>
      </p:sp>
    </p:spTree>
    <p:extLst>
      <p:ext uri="{BB962C8B-B14F-4D97-AF65-F5344CB8AC3E}">
        <p14:creationId xmlns:p14="http://schemas.microsoft.com/office/powerpoint/2010/main" val="541986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424C-E556-3D38-381C-431924BA9574}"/>
              </a:ext>
            </a:extLst>
          </p:cNvPr>
          <p:cNvSpPr>
            <a:spLocks noGrp="1"/>
          </p:cNvSpPr>
          <p:nvPr>
            <p:ph type="title"/>
          </p:nvPr>
        </p:nvSpPr>
        <p:spPr/>
        <p:txBody>
          <a:bodyPr/>
          <a:lstStyle/>
          <a:p>
            <a:r>
              <a:rPr lang="en-US">
                <a:latin typeface="Segoe UI"/>
                <a:cs typeface="Segoe UI"/>
              </a:rPr>
              <a:t>Timeline</a:t>
            </a:r>
            <a:endParaRPr lang="en-US"/>
          </a:p>
        </p:txBody>
      </p:sp>
      <p:sp>
        <p:nvSpPr>
          <p:cNvPr id="3" name="Content Placeholder 2">
            <a:extLst>
              <a:ext uri="{FF2B5EF4-FFF2-40B4-BE49-F238E27FC236}">
                <a16:creationId xmlns:a16="http://schemas.microsoft.com/office/drawing/2014/main" id="{36A73CE9-7093-C834-D908-AA2EA92B384B}"/>
              </a:ext>
            </a:extLst>
          </p:cNvPr>
          <p:cNvSpPr>
            <a:spLocks noGrp="1"/>
          </p:cNvSpPr>
          <p:nvPr>
            <p:ph idx="1"/>
          </p:nvPr>
        </p:nvSpPr>
        <p:spPr/>
        <p:txBody>
          <a:bodyPr vert="horz" lIns="91440" tIns="45720" rIns="91440" bIns="45720" rtlCol="0" anchor="t">
            <a:normAutofit/>
          </a:bodyPr>
          <a:lstStyle/>
          <a:p>
            <a:pPr>
              <a:buFont typeface="Wingdings" pitchFamily="18" charset="2"/>
              <a:buChar char="Ø"/>
            </a:pPr>
            <a:r>
              <a:rPr lang="en-US" sz="2200">
                <a:ea typeface="Calibri"/>
                <a:cs typeface="Arial"/>
              </a:rPr>
              <a:t>Yes, we have been on track with our dates and have completed this project within according to our timeline.</a:t>
            </a:r>
            <a:endParaRPr lang="en-US" sz="2200">
              <a:ea typeface="Calibri"/>
            </a:endParaRPr>
          </a:p>
          <a:p>
            <a:pPr>
              <a:buFont typeface="Wingdings" pitchFamily="18" charset="2"/>
              <a:buChar char="Ø"/>
            </a:pPr>
            <a:r>
              <a:rPr lang="en-US" sz="2200" b="1">
                <a:ea typeface="Calibri"/>
                <a:cs typeface="Arial"/>
              </a:rPr>
              <a:t>Our current timeline is as follows:</a:t>
            </a:r>
          </a:p>
          <a:p>
            <a:pPr marL="514350" indent="-514350">
              <a:buAutoNum type="romanUcPeriod"/>
            </a:pPr>
            <a:r>
              <a:rPr lang="en-US" sz="2200">
                <a:ea typeface="+mn-lt"/>
                <a:cs typeface="+mn-lt"/>
              </a:rPr>
              <a:t>Data Pre-processing: 1st Sep, 2023 – 14th Sep, 2023</a:t>
            </a:r>
            <a:endParaRPr lang="en-US" sz="2200">
              <a:ea typeface="+mn-lt"/>
            </a:endParaRPr>
          </a:p>
          <a:p>
            <a:pPr marL="514350" indent="-514350">
              <a:buAutoNum type="romanUcPeriod"/>
            </a:pPr>
            <a:r>
              <a:rPr lang="en-US" sz="2200">
                <a:ea typeface="+mn-lt"/>
                <a:cs typeface="+mn-lt"/>
              </a:rPr>
              <a:t>Feature Selection and Extraction: 15th Sep, 2023 – 30th Sep, 2023</a:t>
            </a:r>
            <a:endParaRPr lang="en-US" sz="2200">
              <a:ea typeface="+mn-lt"/>
              <a:cs typeface="Calibri"/>
            </a:endParaRPr>
          </a:p>
          <a:p>
            <a:pPr marL="514350" indent="-514350">
              <a:buAutoNum type="romanUcPeriod"/>
            </a:pPr>
            <a:r>
              <a:rPr lang="en-US" sz="2200">
                <a:ea typeface="+mn-lt"/>
                <a:cs typeface="+mn-lt"/>
              </a:rPr>
              <a:t>Model Selection and Training: 1st Oct, 2023 – 20th Oct, 2023</a:t>
            </a:r>
            <a:endParaRPr lang="en-US" sz="2200">
              <a:ea typeface="+mn-lt"/>
            </a:endParaRPr>
          </a:p>
          <a:p>
            <a:pPr marL="514350" indent="-514350">
              <a:buAutoNum type="romanUcPeriod"/>
            </a:pPr>
            <a:r>
              <a:rPr lang="en-US" sz="2200">
                <a:ea typeface="+mn-lt"/>
                <a:cs typeface="+mn-lt"/>
              </a:rPr>
              <a:t>Model Testing and Evaluation: 15th Oct, 2023 – 30th Oct, 2023</a:t>
            </a:r>
            <a:endParaRPr lang="en-US" sz="2200">
              <a:ea typeface="+mn-lt"/>
            </a:endParaRPr>
          </a:p>
          <a:p>
            <a:pPr marL="514350" indent="-514350">
              <a:buAutoNum type="romanUcPeriod"/>
            </a:pPr>
            <a:r>
              <a:rPr lang="en-US" sz="2200">
                <a:ea typeface="+mn-lt"/>
                <a:cs typeface="+mn-lt"/>
              </a:rPr>
              <a:t>Analysis and Documentation: 1st Nov, 2023 – 15th Nov, 2023</a:t>
            </a:r>
            <a:endParaRPr lang="en-US" sz="2200">
              <a:ea typeface="Calibri"/>
            </a:endParaRPr>
          </a:p>
        </p:txBody>
      </p:sp>
    </p:spTree>
    <p:extLst>
      <p:ext uri="{BB962C8B-B14F-4D97-AF65-F5344CB8AC3E}">
        <p14:creationId xmlns:p14="http://schemas.microsoft.com/office/powerpoint/2010/main" val="3854596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FB3D71-D324-6417-A21C-DCD899AC0C86}"/>
              </a:ext>
            </a:extLst>
          </p:cNvPr>
          <p:cNvSpPr>
            <a:spLocks noGrp="1"/>
          </p:cNvSpPr>
          <p:nvPr>
            <p:ph type="body" sz="half" idx="2"/>
          </p:nvPr>
        </p:nvSpPr>
        <p:spPr>
          <a:xfrm>
            <a:off x="500764" y="2302434"/>
            <a:ext cx="7832555" cy="3675743"/>
          </a:xfrm>
        </p:spPr>
        <p:txBody>
          <a:bodyPr vert="horz" lIns="91440" tIns="45720" rIns="91440" bIns="45720" rtlCol="0" anchor="t">
            <a:normAutofit/>
          </a:bodyPr>
          <a:lstStyle/>
          <a:p>
            <a:r>
              <a:rPr lang="en-US" sz="2200">
                <a:ea typeface="+mn-lt"/>
                <a:cs typeface="+mn-lt"/>
              </a:rPr>
              <a:t>• Aditya Yadav: Data pre-processing,  Feature extraction, Model analysis</a:t>
            </a:r>
            <a:endParaRPr lang="en-US" sz="2200">
              <a:ea typeface="Calibri"/>
            </a:endParaRPr>
          </a:p>
          <a:p>
            <a:r>
              <a:rPr lang="en-US" sz="2200">
                <a:ea typeface="+mn-lt"/>
                <a:cs typeface="+mn-lt"/>
              </a:rPr>
              <a:t>• Megha: Literature review ,Data Preprocessing</a:t>
            </a:r>
            <a:endParaRPr lang="en-US" sz="2200">
              <a:ea typeface="Calibri"/>
              <a:cs typeface="Calibri"/>
            </a:endParaRPr>
          </a:p>
          <a:p>
            <a:r>
              <a:rPr lang="en-US" sz="2200">
                <a:ea typeface="+mn-lt"/>
                <a:cs typeface="+mn-lt"/>
              </a:rPr>
              <a:t>• Priyanshu </a:t>
            </a:r>
            <a:r>
              <a:rPr lang="en-US" sz="2200" err="1">
                <a:ea typeface="+mn-lt"/>
                <a:cs typeface="+mn-lt"/>
              </a:rPr>
              <a:t>Sehrawat</a:t>
            </a:r>
            <a:r>
              <a:rPr lang="en-US" sz="2200">
                <a:ea typeface="+mn-lt"/>
                <a:cs typeface="+mn-lt"/>
              </a:rPr>
              <a:t> : Model selection, model training and testing</a:t>
            </a:r>
            <a:endParaRPr lang="en-US" sz="2200">
              <a:ea typeface="Calibri"/>
            </a:endParaRPr>
          </a:p>
          <a:p>
            <a:r>
              <a:rPr lang="en-US" sz="2200">
                <a:ea typeface="+mn-lt"/>
                <a:cs typeface="+mn-lt"/>
              </a:rPr>
              <a:t>• Vivaswan Nawani: Model Training, Model Testing</a:t>
            </a:r>
            <a:endParaRPr lang="en-US" sz="2200"/>
          </a:p>
        </p:txBody>
      </p:sp>
      <p:sp>
        <p:nvSpPr>
          <p:cNvPr id="4" name="Title 3">
            <a:extLst>
              <a:ext uri="{FF2B5EF4-FFF2-40B4-BE49-F238E27FC236}">
                <a16:creationId xmlns:a16="http://schemas.microsoft.com/office/drawing/2014/main" id="{9F7EC5F3-306F-46B2-A2AC-C7B9602F6A1B}"/>
              </a:ext>
            </a:extLst>
          </p:cNvPr>
          <p:cNvSpPr>
            <a:spLocks noGrp="1"/>
          </p:cNvSpPr>
          <p:nvPr>
            <p:ph type="title"/>
          </p:nvPr>
        </p:nvSpPr>
        <p:spPr>
          <a:xfrm>
            <a:off x="519036" y="358696"/>
            <a:ext cx="2948940" cy="1487714"/>
          </a:xfrm>
        </p:spPr>
        <p:txBody>
          <a:bodyPr/>
          <a:lstStyle/>
          <a:p>
            <a:r>
              <a:rPr lang="en-US">
                <a:latin typeface="Segoe UI"/>
                <a:cs typeface="Segoe UI"/>
              </a:rPr>
              <a:t>Individual Task</a:t>
            </a:r>
            <a:endParaRPr lang="en-US"/>
          </a:p>
        </p:txBody>
      </p:sp>
    </p:spTree>
    <p:extLst>
      <p:ext uri="{BB962C8B-B14F-4D97-AF65-F5344CB8AC3E}">
        <p14:creationId xmlns:p14="http://schemas.microsoft.com/office/powerpoint/2010/main" val="251979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E06C-372B-5D47-F901-8FA647421469}"/>
              </a:ext>
            </a:extLst>
          </p:cNvPr>
          <p:cNvSpPr>
            <a:spLocks noGrp="1"/>
          </p:cNvSpPr>
          <p:nvPr>
            <p:ph type="title"/>
          </p:nvPr>
        </p:nvSpPr>
        <p:spPr>
          <a:xfrm>
            <a:off x="591840" y="1155640"/>
            <a:ext cx="7772400" cy="2851208"/>
          </a:xfrm>
        </p:spPr>
        <p:txBody>
          <a:bodyPr/>
          <a:lstStyle/>
          <a:p>
            <a:r>
              <a:rPr lang="en-US">
                <a:latin typeface="Segoe UI"/>
                <a:cs typeface="Segoe UI"/>
              </a:rPr>
              <a:t>Literature</a:t>
            </a:r>
            <a:br>
              <a:rPr lang="en-US">
                <a:latin typeface="Segoe UI"/>
                <a:cs typeface="Segoe UI"/>
              </a:rPr>
            </a:br>
            <a:r>
              <a:rPr lang="en-US">
                <a:latin typeface="Segoe UI"/>
                <a:cs typeface="Segoe UI"/>
              </a:rPr>
              <a:t> Review</a:t>
            </a:r>
            <a:endParaRPr lang="en-US"/>
          </a:p>
        </p:txBody>
      </p:sp>
      <p:pic>
        <p:nvPicPr>
          <p:cNvPr id="4" name="Picture 3" descr="A group of people standing next to a book&#10;&#10;Description automatically generated">
            <a:extLst>
              <a:ext uri="{FF2B5EF4-FFF2-40B4-BE49-F238E27FC236}">
                <a16:creationId xmlns:a16="http://schemas.microsoft.com/office/drawing/2014/main" id="{1E336DFA-890F-2242-04C7-5900CB0F991F}"/>
              </a:ext>
            </a:extLst>
          </p:cNvPr>
          <p:cNvPicPr>
            <a:picLocks noChangeAspect="1"/>
          </p:cNvPicPr>
          <p:nvPr/>
        </p:nvPicPr>
        <p:blipFill>
          <a:blip r:embed="rId2"/>
          <a:stretch>
            <a:fillRect/>
          </a:stretch>
        </p:blipFill>
        <p:spPr>
          <a:xfrm>
            <a:off x="4149969" y="1028700"/>
            <a:ext cx="4809392" cy="4809392"/>
          </a:xfrm>
          <a:prstGeom prst="rect">
            <a:avLst/>
          </a:prstGeom>
        </p:spPr>
      </p:pic>
    </p:spTree>
    <p:extLst>
      <p:ext uri="{BB962C8B-B14F-4D97-AF65-F5344CB8AC3E}">
        <p14:creationId xmlns:p14="http://schemas.microsoft.com/office/powerpoint/2010/main" val="1200757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8DFC5-693C-3F05-5802-99C5C651FB98}"/>
              </a:ext>
            </a:extLst>
          </p:cNvPr>
          <p:cNvSpPr>
            <a:spLocks noGrp="1"/>
          </p:cNvSpPr>
          <p:nvPr>
            <p:ph type="title"/>
          </p:nvPr>
        </p:nvSpPr>
        <p:spPr/>
        <p:txBody>
          <a:bodyPr/>
          <a:lstStyle/>
          <a:p>
            <a:r>
              <a:rPr lang="en-US" sz="2400">
                <a:solidFill>
                  <a:srgbClr val="3EADA7"/>
                </a:solidFill>
                <a:latin typeface="Calibri"/>
                <a:cs typeface="Calibri"/>
              </a:rPr>
              <a:t>Study 1 : Machine Learning in Disease Diagnosis</a:t>
            </a:r>
            <a:endParaRPr lang="en-US">
              <a:solidFill>
                <a:srgbClr val="3EADA7"/>
              </a:solidFill>
            </a:endParaRPr>
          </a:p>
        </p:txBody>
      </p:sp>
      <p:sp>
        <p:nvSpPr>
          <p:cNvPr id="3" name="Content Placeholder 2">
            <a:extLst>
              <a:ext uri="{FF2B5EF4-FFF2-40B4-BE49-F238E27FC236}">
                <a16:creationId xmlns:a16="http://schemas.microsoft.com/office/drawing/2014/main" id="{6A9E3B25-61F3-54FD-6D4B-0B95EAC76CEA}"/>
              </a:ext>
            </a:extLst>
          </p:cNvPr>
          <p:cNvSpPr>
            <a:spLocks noGrp="1"/>
          </p:cNvSpPr>
          <p:nvPr>
            <p:ph idx="1"/>
          </p:nvPr>
        </p:nvSpPr>
        <p:spPr/>
        <p:txBody>
          <a:bodyPr vert="horz" lIns="91440" tIns="45720" rIns="91440" bIns="45720" rtlCol="0" anchor="t">
            <a:normAutofit lnSpcReduction="10000"/>
          </a:bodyPr>
          <a:lstStyle/>
          <a:p>
            <a:pPr marL="0" indent="0">
              <a:buNone/>
            </a:pPr>
            <a:r>
              <a:rPr lang="en-US" sz="2200">
                <a:solidFill>
                  <a:srgbClr val="3EADA7"/>
                </a:solidFill>
                <a:ea typeface="+mn-lt"/>
                <a:cs typeface="+mn-lt"/>
              </a:rPr>
              <a:t>Introduction</a:t>
            </a:r>
            <a:r>
              <a:rPr lang="en-US" sz="2200">
                <a:solidFill>
                  <a:srgbClr val="3EADA7"/>
                </a:solidFill>
                <a:cs typeface="Calibri"/>
              </a:rPr>
              <a:t> and Background : </a:t>
            </a:r>
            <a:endParaRPr lang="en-US" sz="2200">
              <a:solidFill>
                <a:srgbClr val="3EADA7"/>
              </a:solidFill>
            </a:endParaRPr>
          </a:p>
          <a:p>
            <a:pPr marL="0" indent="0">
              <a:buNone/>
            </a:pPr>
            <a:r>
              <a:rPr lang="en-US" sz="2200">
                <a:solidFill>
                  <a:srgbClr val="374151"/>
                </a:solidFill>
                <a:cs typeface="Calibri"/>
              </a:rPr>
              <a:t>As dengue is a growing public health concern with approx. 50 million infections annually, the early diagnosis of it is very crucial. Machine learning can aid in early detection with improved accuracy, which will reduce diagnostic time and costs.</a:t>
            </a:r>
            <a:endParaRPr lang="en-US" sz="2200">
              <a:solidFill>
                <a:srgbClr val="374151"/>
              </a:solidFill>
              <a:ea typeface="Calibri"/>
              <a:cs typeface="Calibri"/>
            </a:endParaRPr>
          </a:p>
          <a:p>
            <a:pPr marL="0" indent="0">
              <a:buNone/>
            </a:pPr>
            <a:r>
              <a:rPr lang="en-US" sz="2200">
                <a:solidFill>
                  <a:srgbClr val="374151"/>
                </a:solidFill>
                <a:cs typeface="Calibri"/>
              </a:rPr>
              <a:t>The study compared two machine learning algorithms, Support Vector Machines (SVM) and Artificial Neural Networks (ANN) for predicting dengue.</a:t>
            </a:r>
            <a:endParaRPr lang="en-US" sz="2200">
              <a:solidFill>
                <a:srgbClr val="374151"/>
              </a:solidFill>
              <a:ea typeface="Calibri"/>
              <a:cs typeface="Calibri"/>
            </a:endParaRPr>
          </a:p>
          <a:p>
            <a:pPr marL="0" indent="0">
              <a:buNone/>
            </a:pPr>
            <a:r>
              <a:rPr lang="en-US" sz="2200">
                <a:solidFill>
                  <a:srgbClr val="3DACA7"/>
                </a:solidFill>
                <a:cs typeface="Segoe UI"/>
              </a:rPr>
              <a:t>Research</a:t>
            </a:r>
            <a:r>
              <a:rPr lang="en-US" sz="2200">
                <a:solidFill>
                  <a:srgbClr val="3DACA7"/>
                </a:solidFill>
                <a:latin typeface="Calibri"/>
                <a:cs typeface="Segoe UI"/>
              </a:rPr>
              <a:t> Method and Key Findings : </a:t>
            </a:r>
            <a:endParaRPr lang="en-US"/>
          </a:p>
          <a:p>
            <a:pPr>
              <a:buNone/>
            </a:pPr>
            <a:r>
              <a:rPr lang="en-US" sz="2200">
                <a:ea typeface="+mn-lt"/>
                <a:cs typeface="+mn-lt"/>
              </a:rPr>
              <a:t>A dataset of 4,332 dengue cases in </a:t>
            </a:r>
            <a:endParaRPr lang="en-US">
              <a:ea typeface="+mn-lt"/>
            </a:endParaRPr>
          </a:p>
          <a:p>
            <a:pPr>
              <a:buNone/>
            </a:pPr>
            <a:r>
              <a:rPr lang="en-US" sz="2200">
                <a:ea typeface="+mn-lt"/>
                <a:cs typeface="+mn-lt"/>
              </a:rPr>
              <a:t>Paraguay (2012-2016) with patients</a:t>
            </a:r>
            <a:endParaRPr lang="en-US">
              <a:ea typeface="+mn-lt"/>
            </a:endParaRPr>
          </a:p>
          <a:p>
            <a:pPr>
              <a:buNone/>
            </a:pPr>
            <a:r>
              <a:rPr lang="en-US" sz="2200">
                <a:ea typeface="+mn-lt"/>
                <a:cs typeface="+mn-lt"/>
              </a:rPr>
              <a:t> information. </a:t>
            </a:r>
            <a:endParaRPr lang="en-US">
              <a:ea typeface="Calibri"/>
            </a:endParaRPr>
          </a:p>
          <a:p>
            <a:pPr>
              <a:buNone/>
            </a:pPr>
            <a:r>
              <a:rPr lang="en-US" sz="2200">
                <a:solidFill>
                  <a:srgbClr val="404040"/>
                </a:solidFill>
                <a:ea typeface="Calibri"/>
                <a:cs typeface="Calibri"/>
              </a:rPr>
              <a:t>                                                                 </a:t>
            </a:r>
          </a:p>
          <a:p>
            <a:pPr marL="0" indent="0">
              <a:buNone/>
            </a:pPr>
            <a:r>
              <a:rPr lang="en-US" sz="2200">
                <a:solidFill>
                  <a:srgbClr val="374151"/>
                </a:solidFill>
                <a:ea typeface="Calibri"/>
                <a:cs typeface="Calibri"/>
              </a:rPr>
              <a:t>                                                                                        </a:t>
            </a:r>
            <a:r>
              <a:rPr lang="en-US" sz="1400">
                <a:solidFill>
                  <a:srgbClr val="374151"/>
                </a:solidFill>
                <a:ea typeface="Calibri"/>
                <a:cs typeface="Calibri"/>
              </a:rPr>
              <a:t> ANN model</a:t>
            </a:r>
          </a:p>
          <a:p>
            <a:pPr marL="0" indent="0">
              <a:buNone/>
            </a:pPr>
            <a:endParaRPr lang="en-US" sz="2400">
              <a:solidFill>
                <a:srgbClr val="374151"/>
              </a:solidFill>
              <a:cs typeface="Calibri"/>
            </a:endParaRPr>
          </a:p>
          <a:p>
            <a:pPr marL="0" indent="0">
              <a:buNone/>
            </a:pPr>
            <a:endParaRPr lang="en-US" sz="2400">
              <a:solidFill>
                <a:srgbClr val="374151"/>
              </a:solidFill>
              <a:ea typeface="Calibri"/>
              <a:cs typeface="Calibri"/>
            </a:endParaRPr>
          </a:p>
          <a:p>
            <a:endParaRPr lang="en-US" sz="2400">
              <a:solidFill>
                <a:srgbClr val="374151"/>
              </a:solidFill>
              <a:ea typeface="Calibri"/>
              <a:cs typeface="Calibri"/>
            </a:endParaRPr>
          </a:p>
        </p:txBody>
      </p:sp>
      <p:pic>
        <p:nvPicPr>
          <p:cNvPr id="4" name="Picture 3" descr="A diagram of a computer network&#10;&#10;Description automatically generated">
            <a:extLst>
              <a:ext uri="{FF2B5EF4-FFF2-40B4-BE49-F238E27FC236}">
                <a16:creationId xmlns:a16="http://schemas.microsoft.com/office/drawing/2014/main" id="{0E12D632-B6EF-332B-5BF0-6413679A0EDD}"/>
              </a:ext>
            </a:extLst>
          </p:cNvPr>
          <p:cNvPicPr>
            <a:picLocks noChangeAspect="1"/>
          </p:cNvPicPr>
          <p:nvPr/>
        </p:nvPicPr>
        <p:blipFill>
          <a:blip r:embed="rId2"/>
          <a:stretch>
            <a:fillRect/>
          </a:stretch>
        </p:blipFill>
        <p:spPr>
          <a:xfrm>
            <a:off x="5287004" y="3647818"/>
            <a:ext cx="2618326" cy="1918855"/>
          </a:xfrm>
          <a:prstGeom prst="rect">
            <a:avLst/>
          </a:prstGeom>
        </p:spPr>
      </p:pic>
    </p:spTree>
    <p:extLst>
      <p:ext uri="{BB962C8B-B14F-4D97-AF65-F5344CB8AC3E}">
        <p14:creationId xmlns:p14="http://schemas.microsoft.com/office/powerpoint/2010/main" val="1839856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4AF43-5B89-6F9D-F9DD-F0DF26DF9035}"/>
              </a:ext>
            </a:extLst>
          </p:cNvPr>
          <p:cNvSpPr>
            <a:spLocks noGrp="1"/>
          </p:cNvSpPr>
          <p:nvPr>
            <p:ph type="title"/>
          </p:nvPr>
        </p:nvSpPr>
        <p:spPr/>
        <p:txBody>
          <a:bodyPr>
            <a:normAutofit/>
          </a:bodyPr>
          <a:lstStyle/>
          <a:p>
            <a:r>
              <a:rPr lang="en-US" sz="2400">
                <a:solidFill>
                  <a:srgbClr val="3EADA7"/>
                </a:solidFill>
                <a:latin typeface="Calibri"/>
                <a:cs typeface="Calibri"/>
              </a:rPr>
              <a:t>Classification Models </a:t>
            </a:r>
            <a:endParaRPr lang="en-US">
              <a:solidFill>
                <a:srgbClr val="3EADA7"/>
              </a:solidFill>
            </a:endParaRPr>
          </a:p>
        </p:txBody>
      </p:sp>
      <p:sp>
        <p:nvSpPr>
          <p:cNvPr id="3" name="Content Placeholder 2">
            <a:extLst>
              <a:ext uri="{FF2B5EF4-FFF2-40B4-BE49-F238E27FC236}">
                <a16:creationId xmlns:a16="http://schemas.microsoft.com/office/drawing/2014/main" id="{CAF3265D-DE88-494C-1B3B-980297509106}"/>
              </a:ext>
            </a:extLst>
          </p:cNvPr>
          <p:cNvSpPr>
            <a:spLocks noGrp="1"/>
          </p:cNvSpPr>
          <p:nvPr>
            <p:ph idx="1"/>
          </p:nvPr>
        </p:nvSpPr>
        <p:spPr/>
        <p:txBody>
          <a:bodyPr vert="horz" lIns="91440" tIns="45720" rIns="91440" bIns="45720" rtlCol="0" anchor="t">
            <a:normAutofit lnSpcReduction="10000"/>
          </a:bodyPr>
          <a:lstStyle/>
          <a:p>
            <a:pPr marL="0" indent="0">
              <a:buNone/>
            </a:pPr>
            <a:r>
              <a:rPr lang="en-US" sz="2200">
                <a:cs typeface="Arial"/>
              </a:rPr>
              <a:t>1. ANN : Multilayer Perceptron (MLP) and Radial Basis Function (RBF) networks.</a:t>
            </a:r>
            <a:endParaRPr lang="en-US" sz="2200">
              <a:ea typeface="+mn-lt"/>
              <a:cs typeface="Arial"/>
            </a:endParaRPr>
          </a:p>
          <a:p>
            <a:pPr marL="0" indent="0">
              <a:buNone/>
            </a:pPr>
            <a:r>
              <a:rPr lang="en-US" sz="2200">
                <a:cs typeface="Arial"/>
              </a:rPr>
              <a:t>2. SVM : Linear ,Gaussian, and Polynomial kernels.</a:t>
            </a:r>
          </a:p>
          <a:p>
            <a:pPr marL="0" indent="0">
              <a:buNone/>
            </a:pPr>
            <a:r>
              <a:rPr lang="en-US" sz="2200">
                <a:solidFill>
                  <a:srgbClr val="3EADA7"/>
                </a:solidFill>
                <a:cs typeface="Arial"/>
              </a:rPr>
              <a:t>EVALUATION : </a:t>
            </a:r>
          </a:p>
          <a:p>
            <a:pPr marL="0" indent="0">
              <a:buNone/>
            </a:pPr>
            <a:r>
              <a:rPr lang="en-US" sz="2200">
                <a:cs typeface="Arial"/>
              </a:rPr>
              <a:t>Accuracy, sensitivity and specificity were evaluated using confusion matrices on test datasets generated from randomized partitions of the dataset.</a:t>
            </a:r>
            <a:endParaRPr lang="en-US" sz="2200"/>
          </a:p>
          <a:p>
            <a:pPr marL="0" indent="0">
              <a:buNone/>
            </a:pPr>
            <a:r>
              <a:rPr lang="en-US" sz="2200">
                <a:solidFill>
                  <a:srgbClr val="3DACA7"/>
                </a:solidFill>
                <a:latin typeface="Calibri"/>
                <a:cs typeface="Segoe UI"/>
              </a:rPr>
              <a:t>Results and Conclusion : </a:t>
            </a:r>
            <a:endParaRPr lang="en-US" sz="2200">
              <a:solidFill>
                <a:srgbClr val="404040"/>
              </a:solidFill>
              <a:ea typeface="+mn-lt"/>
            </a:endParaRPr>
          </a:p>
          <a:p>
            <a:pPr marL="0" indent="0">
              <a:buNone/>
            </a:pPr>
            <a:r>
              <a:rPr lang="en-US" sz="2200">
                <a:ea typeface="+mn-lt"/>
                <a:cs typeface="+mn-lt"/>
              </a:rPr>
              <a:t>ANN-MLP:96% accuracy, 96% sensitivity, and 97% specificity on average with low variation. </a:t>
            </a:r>
            <a:endParaRPr lang="en-US" sz="2200" b="1">
              <a:latin typeface="Calibri"/>
            </a:endParaRPr>
          </a:p>
          <a:p>
            <a:pPr>
              <a:buNone/>
            </a:pPr>
            <a:r>
              <a:rPr lang="en-US" sz="2200">
                <a:ea typeface="+mn-lt"/>
                <a:cs typeface="+mn-lt"/>
              </a:rPr>
              <a:t>SVM Polynomial: Above 90% for all three indicators with acceptable variations.</a:t>
            </a:r>
          </a:p>
          <a:p>
            <a:pPr>
              <a:buNone/>
            </a:pPr>
            <a:r>
              <a:rPr lang="en-US" sz="2200">
                <a:cs typeface="Calibri"/>
              </a:rPr>
              <a:t>This concludes that both have proven effective in diagnosing dengue with minimal data preprocessing.</a:t>
            </a:r>
            <a:endParaRPr lang="en-US" sz="2200"/>
          </a:p>
        </p:txBody>
      </p:sp>
    </p:spTree>
    <p:extLst>
      <p:ext uri="{BB962C8B-B14F-4D97-AF65-F5344CB8AC3E}">
        <p14:creationId xmlns:p14="http://schemas.microsoft.com/office/powerpoint/2010/main" val="3211714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8DFC5-693C-3F05-5802-99C5C651FB98}"/>
              </a:ext>
            </a:extLst>
          </p:cNvPr>
          <p:cNvSpPr>
            <a:spLocks noGrp="1"/>
          </p:cNvSpPr>
          <p:nvPr>
            <p:ph type="title"/>
          </p:nvPr>
        </p:nvSpPr>
        <p:spPr/>
        <p:txBody>
          <a:bodyPr/>
          <a:lstStyle/>
          <a:p>
            <a:r>
              <a:rPr lang="en-US" sz="2400">
                <a:solidFill>
                  <a:srgbClr val="3EADA7"/>
                </a:solidFill>
                <a:latin typeface="Segoe UI"/>
                <a:cs typeface="Segoe UI"/>
              </a:rPr>
              <a:t>Study 2: Climate Change and Disease Prediction</a:t>
            </a:r>
            <a:endParaRPr lang="en-US"/>
          </a:p>
        </p:txBody>
      </p:sp>
      <p:sp>
        <p:nvSpPr>
          <p:cNvPr id="3" name="Content Placeholder 2">
            <a:extLst>
              <a:ext uri="{FF2B5EF4-FFF2-40B4-BE49-F238E27FC236}">
                <a16:creationId xmlns:a16="http://schemas.microsoft.com/office/drawing/2014/main" id="{6A9E3B25-61F3-54FD-6D4B-0B95EAC76CEA}"/>
              </a:ext>
            </a:extLst>
          </p:cNvPr>
          <p:cNvSpPr>
            <a:spLocks noGrp="1"/>
          </p:cNvSpPr>
          <p:nvPr>
            <p:ph idx="1"/>
          </p:nvPr>
        </p:nvSpPr>
        <p:spPr/>
        <p:txBody>
          <a:bodyPr vert="horz" lIns="91440" tIns="45720" rIns="91440" bIns="45720" rtlCol="0" anchor="t">
            <a:normAutofit/>
          </a:bodyPr>
          <a:lstStyle/>
          <a:p>
            <a:pPr marL="0" indent="0">
              <a:buNone/>
            </a:pPr>
            <a:r>
              <a:rPr lang="en-US" sz="2200">
                <a:solidFill>
                  <a:srgbClr val="3EADA7"/>
                </a:solidFill>
                <a:ea typeface="+mn-lt"/>
                <a:cs typeface="+mn-lt"/>
              </a:rPr>
              <a:t>Introduction</a:t>
            </a:r>
            <a:r>
              <a:rPr lang="en-US" sz="2200">
                <a:solidFill>
                  <a:srgbClr val="3EADA7"/>
                </a:solidFill>
                <a:cs typeface="Calibri"/>
              </a:rPr>
              <a:t> and Background : </a:t>
            </a:r>
            <a:endParaRPr lang="en-US" sz="2200">
              <a:solidFill>
                <a:srgbClr val="3EADA7"/>
              </a:solidFill>
            </a:endParaRPr>
          </a:p>
          <a:p>
            <a:pPr>
              <a:buNone/>
            </a:pPr>
            <a:r>
              <a:rPr lang="en-US" sz="2200">
                <a:solidFill>
                  <a:srgbClr val="374151"/>
                </a:solidFill>
                <a:ea typeface="+mn-lt"/>
                <a:cs typeface="+mn-lt"/>
              </a:rPr>
              <a:t>    Study focuses on seasonal prediction and diagnosis related to climate change using big data. The extreme weather condition creates various vector borne diseases among humans. </a:t>
            </a:r>
            <a:endParaRPr lang="en-US">
              <a:solidFill>
                <a:srgbClr val="404040"/>
              </a:solidFill>
            </a:endParaRPr>
          </a:p>
          <a:p>
            <a:pPr>
              <a:buNone/>
            </a:pPr>
            <a:r>
              <a:rPr lang="en-US" sz="2200">
                <a:solidFill>
                  <a:srgbClr val="3DACA7"/>
                </a:solidFill>
                <a:cs typeface="Segoe UI"/>
              </a:rPr>
              <a:t>Research</a:t>
            </a:r>
            <a:r>
              <a:rPr lang="en-US" sz="2200">
                <a:solidFill>
                  <a:srgbClr val="3DACA7"/>
                </a:solidFill>
                <a:latin typeface="Calibri"/>
                <a:cs typeface="Segoe UI"/>
              </a:rPr>
              <a:t> Method : </a:t>
            </a:r>
            <a:endParaRPr lang="en-US"/>
          </a:p>
          <a:p>
            <a:pPr marL="0" indent="0">
              <a:buNone/>
            </a:pPr>
            <a:r>
              <a:rPr lang="en-US" sz="2200">
                <a:ea typeface="+mn-lt"/>
                <a:cs typeface="+mn-lt"/>
              </a:rPr>
              <a:t>Gaussian Process Regression Conceptual Model used. They found a significant association between climate change and bacterial contamination.</a:t>
            </a:r>
            <a:endParaRPr lang="en-US"/>
          </a:p>
          <a:p>
            <a:pPr>
              <a:buNone/>
            </a:pPr>
            <a:r>
              <a:rPr lang="en-US" sz="2400">
                <a:solidFill>
                  <a:srgbClr val="3EADA7"/>
                </a:solidFill>
                <a:cs typeface="Calibri"/>
              </a:rPr>
              <a:t>Classification Models </a:t>
            </a:r>
          </a:p>
          <a:p>
            <a:pPr marL="0" indent="0">
              <a:buNone/>
            </a:pPr>
            <a:r>
              <a:rPr lang="en-US" sz="2200">
                <a:solidFill>
                  <a:srgbClr val="404040"/>
                </a:solidFill>
                <a:cs typeface="Calibri"/>
              </a:rPr>
              <a:t>They used </a:t>
            </a:r>
            <a:r>
              <a:rPr lang="en-US" sz="2200">
                <a:solidFill>
                  <a:srgbClr val="404040"/>
                </a:solidFill>
                <a:ea typeface="+mn-lt"/>
                <a:cs typeface="+mn-lt"/>
              </a:rPr>
              <a:t>CART, Artificial Neural Network (ANN), Support Vector Machine (SVM), and Naive Bayes (NB).</a:t>
            </a:r>
            <a:endParaRPr lang="en-US"/>
          </a:p>
          <a:p>
            <a:pPr marL="0" indent="0">
              <a:buNone/>
            </a:pPr>
            <a:endParaRPr lang="en-US" sz="2200">
              <a:solidFill>
                <a:srgbClr val="404040"/>
              </a:solidFill>
              <a:cs typeface="Calibri"/>
            </a:endParaRPr>
          </a:p>
          <a:p>
            <a:pPr marL="0" indent="0">
              <a:buNone/>
            </a:pPr>
            <a:endParaRPr lang="en-US" sz="2200">
              <a:solidFill>
                <a:srgbClr val="374151"/>
              </a:solidFill>
              <a:cs typeface="Calibri"/>
            </a:endParaRPr>
          </a:p>
          <a:p>
            <a:pPr marL="0" indent="0">
              <a:buNone/>
            </a:pPr>
            <a:endParaRPr lang="en-US" sz="2400">
              <a:solidFill>
                <a:srgbClr val="374151"/>
              </a:solidFill>
              <a:cs typeface="Calibri"/>
            </a:endParaRPr>
          </a:p>
          <a:p>
            <a:pPr marL="0" indent="0">
              <a:buNone/>
            </a:pPr>
            <a:endParaRPr lang="en-US" sz="2400">
              <a:solidFill>
                <a:srgbClr val="374151"/>
              </a:solidFill>
              <a:cs typeface="Calibri"/>
            </a:endParaRPr>
          </a:p>
          <a:p>
            <a:endParaRPr lang="en-US" sz="2400">
              <a:solidFill>
                <a:srgbClr val="374151"/>
              </a:solidFill>
              <a:cs typeface="Calibri"/>
            </a:endParaRPr>
          </a:p>
        </p:txBody>
      </p:sp>
    </p:spTree>
    <p:extLst>
      <p:ext uri="{BB962C8B-B14F-4D97-AF65-F5344CB8AC3E}">
        <p14:creationId xmlns:p14="http://schemas.microsoft.com/office/powerpoint/2010/main" val="1492591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EAA12D-A334-3EB3-A656-042DF2D9D3B2}"/>
              </a:ext>
            </a:extLst>
          </p:cNvPr>
          <p:cNvSpPr>
            <a:spLocks noGrp="1"/>
          </p:cNvSpPr>
          <p:nvPr>
            <p:ph idx="1"/>
          </p:nvPr>
        </p:nvSpPr>
        <p:spPr/>
        <p:txBody>
          <a:bodyPr vert="horz" lIns="91440" tIns="45720" rIns="91440" bIns="45720" rtlCol="0" anchor="t">
            <a:normAutofit/>
          </a:bodyPr>
          <a:lstStyle/>
          <a:p>
            <a:pPr marL="0" indent="0">
              <a:buNone/>
            </a:pPr>
            <a:r>
              <a:rPr lang="en-US" sz="2200">
                <a:ea typeface="+mn-lt"/>
                <a:cs typeface="+mn-lt"/>
              </a:rPr>
              <a:t>They incorporated climate-related variables such as temperature, wind velocity, moisture, and wetness into their models.</a:t>
            </a:r>
          </a:p>
          <a:p>
            <a:pPr marL="0" indent="0">
              <a:buNone/>
            </a:pPr>
            <a:r>
              <a:rPr lang="en-US" sz="2200">
                <a:solidFill>
                  <a:srgbClr val="3DACA7"/>
                </a:solidFill>
                <a:cs typeface="Calibri"/>
              </a:rPr>
              <a:t>Results </a:t>
            </a:r>
            <a:endParaRPr lang="en-US"/>
          </a:p>
          <a:p>
            <a:pPr>
              <a:buNone/>
            </a:pPr>
            <a:r>
              <a:rPr lang="en-US" sz="2200">
                <a:ea typeface="+mn-lt"/>
                <a:cs typeface="+mn-lt"/>
              </a:rPr>
              <a:t> The Support Vector Machine (linear kernel) achieved the highest forecasting accuracy, with a 70percent accuracy rate, 14percent sensitivity, 95percent specificity, and 56percent precision.</a:t>
            </a:r>
            <a:endParaRPr lang="en-US" sz="2200"/>
          </a:p>
        </p:txBody>
      </p:sp>
    </p:spTree>
    <p:extLst>
      <p:ext uri="{BB962C8B-B14F-4D97-AF65-F5344CB8AC3E}">
        <p14:creationId xmlns:p14="http://schemas.microsoft.com/office/powerpoint/2010/main" val="2114913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382EE-9D42-0C3B-78F1-DB79B69E290F}"/>
              </a:ext>
            </a:extLst>
          </p:cNvPr>
          <p:cNvSpPr>
            <a:spLocks noGrp="1"/>
          </p:cNvSpPr>
          <p:nvPr>
            <p:ph type="title"/>
          </p:nvPr>
        </p:nvSpPr>
        <p:spPr/>
        <p:txBody>
          <a:bodyPr/>
          <a:lstStyle/>
          <a:p>
            <a:r>
              <a:rPr lang="en-GB">
                <a:latin typeface="Segoe UI"/>
                <a:cs typeface="Segoe UI"/>
              </a:rPr>
              <a:t>Dataset Description</a:t>
            </a:r>
            <a:endParaRPr lang="en-GB"/>
          </a:p>
        </p:txBody>
      </p:sp>
      <p:sp>
        <p:nvSpPr>
          <p:cNvPr id="3" name="Content Placeholder 2">
            <a:extLst>
              <a:ext uri="{FF2B5EF4-FFF2-40B4-BE49-F238E27FC236}">
                <a16:creationId xmlns:a16="http://schemas.microsoft.com/office/drawing/2014/main" id="{D68C9D92-8CC7-22C2-E6C7-09D22D489451}"/>
              </a:ext>
            </a:extLst>
          </p:cNvPr>
          <p:cNvSpPr>
            <a:spLocks noGrp="1"/>
          </p:cNvSpPr>
          <p:nvPr>
            <p:ph idx="1"/>
          </p:nvPr>
        </p:nvSpPr>
        <p:spPr/>
        <p:txBody>
          <a:bodyPr vert="horz" lIns="91440" tIns="45720" rIns="91440" bIns="45720" rtlCol="0" anchor="t">
            <a:normAutofit/>
          </a:bodyPr>
          <a:lstStyle/>
          <a:p>
            <a:r>
              <a:rPr lang="en-GB" sz="2000" b="1">
                <a:solidFill>
                  <a:schemeClr val="tx1"/>
                </a:solidFill>
                <a:ea typeface="+mn-lt"/>
                <a:cs typeface="+mn-lt"/>
              </a:rPr>
              <a:t>ID:</a:t>
            </a:r>
            <a:r>
              <a:rPr lang="en-GB" sz="2000">
                <a:solidFill>
                  <a:schemeClr val="tx1"/>
                </a:solidFill>
                <a:ea typeface="+mn-lt"/>
                <a:cs typeface="+mn-lt"/>
              </a:rPr>
              <a:t> Unique identifier for each patient.</a:t>
            </a:r>
            <a:endParaRPr lang="en-GB" sz="2000">
              <a:solidFill>
                <a:schemeClr val="tx1"/>
              </a:solidFill>
              <a:ea typeface="Calibri"/>
            </a:endParaRPr>
          </a:p>
          <a:p>
            <a:r>
              <a:rPr lang="en-GB" sz="2000" b="1">
                <a:solidFill>
                  <a:schemeClr val="tx1"/>
                </a:solidFill>
                <a:ea typeface="+mn-lt"/>
                <a:cs typeface="+mn-lt"/>
              </a:rPr>
              <a:t>Symptoms:</a:t>
            </a:r>
            <a:r>
              <a:rPr lang="en-GB" sz="2000">
                <a:solidFill>
                  <a:schemeClr val="tx1"/>
                </a:solidFill>
                <a:ea typeface="+mn-lt"/>
                <a:cs typeface="+mn-lt"/>
              </a:rPr>
              <a:t> A set of 64 binary features representing presence/absence of specific symptoms.</a:t>
            </a:r>
            <a:endParaRPr lang="en-GB" sz="2000">
              <a:solidFill>
                <a:schemeClr val="tx1"/>
              </a:solidFill>
              <a:ea typeface="Calibri"/>
            </a:endParaRPr>
          </a:p>
          <a:p>
            <a:r>
              <a:rPr lang="en-GB" sz="2000" b="1">
                <a:solidFill>
                  <a:schemeClr val="tx1"/>
                </a:solidFill>
                <a:ea typeface="+mn-lt"/>
                <a:cs typeface="+mn-lt"/>
              </a:rPr>
              <a:t>Prognosis:</a:t>
            </a:r>
            <a:r>
              <a:rPr lang="en-GB" sz="2000">
                <a:solidFill>
                  <a:schemeClr val="tx1"/>
                </a:solidFill>
                <a:ea typeface="+mn-lt"/>
                <a:cs typeface="+mn-lt"/>
              </a:rPr>
              <a:t> Target variable representing medical prognosis.</a:t>
            </a:r>
            <a:endParaRPr lang="en-GB" sz="2000">
              <a:solidFill>
                <a:schemeClr val="tx1"/>
              </a:solidFill>
              <a:ea typeface="Calibri"/>
            </a:endParaRPr>
          </a:p>
          <a:p>
            <a:pPr>
              <a:buNone/>
            </a:pPr>
            <a:r>
              <a:rPr lang="en-GB" sz="2000" b="1">
                <a:ea typeface="+mn-lt"/>
                <a:cs typeface="+mn-lt"/>
              </a:rPr>
              <a:t>Initial Data Observations</a:t>
            </a:r>
            <a:endParaRPr lang="en-GB" sz="2000">
              <a:ea typeface="Calibri"/>
            </a:endParaRPr>
          </a:p>
          <a:p>
            <a:pPr>
              <a:buFont typeface="Wingdings 2"/>
              <a:buChar char=""/>
            </a:pPr>
            <a:r>
              <a:rPr lang="en-GB" sz="2000" b="1">
                <a:solidFill>
                  <a:schemeClr val="tx1"/>
                </a:solidFill>
                <a:ea typeface="+mn-lt"/>
                <a:cs typeface="+mn-lt"/>
              </a:rPr>
              <a:t>Data Completeness:</a:t>
            </a:r>
            <a:r>
              <a:rPr lang="en-GB" sz="2000">
                <a:solidFill>
                  <a:schemeClr val="tx1"/>
                </a:solidFill>
                <a:ea typeface="+mn-lt"/>
                <a:cs typeface="+mn-lt"/>
              </a:rPr>
              <a:t> No missing values, ensuring data integrity.</a:t>
            </a:r>
            <a:endParaRPr lang="en-GB" sz="2000">
              <a:solidFill>
                <a:schemeClr val="tx1"/>
              </a:solidFill>
              <a:ea typeface="Calibri"/>
            </a:endParaRPr>
          </a:p>
          <a:p>
            <a:pPr>
              <a:buFont typeface="Wingdings 2"/>
              <a:buChar char=""/>
            </a:pPr>
            <a:r>
              <a:rPr lang="en-GB" sz="2000" b="1">
                <a:solidFill>
                  <a:schemeClr val="tx1"/>
                </a:solidFill>
                <a:ea typeface="+mn-lt"/>
                <a:cs typeface="+mn-lt"/>
              </a:rPr>
              <a:t>Clean Structure:</a:t>
            </a:r>
            <a:r>
              <a:rPr lang="en-GB" sz="2000">
                <a:solidFill>
                  <a:schemeClr val="tx1"/>
                </a:solidFill>
                <a:ea typeface="+mn-lt"/>
                <a:cs typeface="+mn-lt"/>
              </a:rPr>
              <a:t> No duplicate records.</a:t>
            </a:r>
            <a:endParaRPr lang="en-GB" sz="2000">
              <a:solidFill>
                <a:schemeClr val="tx1"/>
              </a:solidFill>
              <a:ea typeface="Calibri"/>
            </a:endParaRPr>
          </a:p>
          <a:p>
            <a:pPr>
              <a:buFont typeface="Wingdings 2"/>
              <a:buChar char=""/>
            </a:pPr>
            <a:r>
              <a:rPr lang="en-GB" sz="2000" b="1">
                <a:solidFill>
                  <a:schemeClr val="tx1"/>
                </a:solidFill>
                <a:ea typeface="+mn-lt"/>
                <a:cs typeface="+mn-lt"/>
              </a:rPr>
              <a:t>Prognosis Variety:</a:t>
            </a:r>
            <a:r>
              <a:rPr lang="en-GB" sz="2000">
                <a:solidFill>
                  <a:schemeClr val="tx1"/>
                </a:solidFill>
                <a:ea typeface="+mn-lt"/>
                <a:cs typeface="+mn-lt"/>
              </a:rPr>
              <a:t> 11 distinct prognosis categories.</a:t>
            </a:r>
            <a:endParaRPr lang="en-GB" sz="2000">
              <a:solidFill>
                <a:schemeClr val="tx1"/>
              </a:solidFill>
              <a:ea typeface="Calibri"/>
            </a:endParaRPr>
          </a:p>
          <a:p>
            <a:pPr>
              <a:buFont typeface="Wingdings 2"/>
              <a:buChar char=""/>
            </a:pPr>
            <a:r>
              <a:rPr lang="en-GB" sz="2000" b="1">
                <a:solidFill>
                  <a:schemeClr val="tx1"/>
                </a:solidFill>
                <a:ea typeface="+mn-lt"/>
                <a:cs typeface="+mn-lt"/>
              </a:rPr>
              <a:t>Binary Symptom Encoding:</a:t>
            </a:r>
            <a:r>
              <a:rPr lang="en-GB" sz="2000">
                <a:solidFill>
                  <a:schemeClr val="tx1"/>
                </a:solidFill>
                <a:ea typeface="+mn-lt"/>
                <a:cs typeface="+mn-lt"/>
              </a:rPr>
              <a:t> One-hot encoding for binary symptom information.</a:t>
            </a:r>
            <a:endParaRPr lang="en-GB" sz="2000">
              <a:solidFill>
                <a:schemeClr val="tx1"/>
              </a:solidFill>
              <a:ea typeface="Calibri"/>
            </a:endParaRPr>
          </a:p>
          <a:p>
            <a:pPr>
              <a:buFont typeface="Wingdings 2"/>
              <a:buChar char=""/>
            </a:pPr>
            <a:r>
              <a:rPr lang="en-GB" sz="2000" b="1">
                <a:solidFill>
                  <a:schemeClr val="tx1"/>
                </a:solidFill>
                <a:ea typeface="+mn-lt"/>
                <a:cs typeface="+mn-lt"/>
              </a:rPr>
              <a:t>Class Distribution:</a:t>
            </a:r>
            <a:r>
              <a:rPr lang="en-GB" sz="2000">
                <a:solidFill>
                  <a:schemeClr val="tx1"/>
                </a:solidFill>
                <a:ea typeface="+mn-lt"/>
                <a:cs typeface="+mn-lt"/>
              </a:rPr>
              <a:t> Variations in prognosis category frequencies.</a:t>
            </a:r>
            <a:endParaRPr lang="en-GB" sz="2000">
              <a:solidFill>
                <a:schemeClr val="tx1"/>
              </a:solidFill>
              <a:ea typeface="Calibri"/>
              <a:cs typeface="Calibri"/>
            </a:endParaRPr>
          </a:p>
          <a:p>
            <a:pPr>
              <a:buFont typeface="Wingdings 2"/>
              <a:buChar char=""/>
            </a:pPr>
            <a:r>
              <a:rPr lang="en-GB" sz="2000" b="1">
                <a:solidFill>
                  <a:schemeClr val="tx1"/>
                </a:solidFill>
                <a:ea typeface="Calibri"/>
                <a:cs typeface="Calibri"/>
              </a:rPr>
              <a:t>Dimensionality Challenge:</a:t>
            </a:r>
            <a:r>
              <a:rPr lang="en-GB" sz="2000">
                <a:solidFill>
                  <a:schemeClr val="tx1"/>
                </a:solidFill>
                <a:ea typeface="Calibri"/>
                <a:cs typeface="Calibri"/>
              </a:rPr>
              <a:t> 64 features vs 707 data observations, prompting dimensionality reduction like PCA</a:t>
            </a:r>
          </a:p>
          <a:p>
            <a:pPr>
              <a:buFont typeface="Wingdings 2"/>
              <a:buChar char=""/>
            </a:pPr>
            <a:endParaRPr lang="en-GB" sz="2000">
              <a:solidFill>
                <a:srgbClr val="000000"/>
              </a:solidFill>
              <a:ea typeface="Calibri"/>
              <a:cs typeface="Calibri"/>
            </a:endParaRPr>
          </a:p>
          <a:p>
            <a:pPr marL="0" indent="0">
              <a:buNone/>
            </a:pPr>
            <a:endParaRPr lang="en-GB">
              <a:solidFill>
                <a:srgbClr val="404040"/>
              </a:solidFill>
              <a:ea typeface="Calibri"/>
            </a:endParaRPr>
          </a:p>
        </p:txBody>
      </p:sp>
    </p:spTree>
    <p:extLst>
      <p:ext uri="{BB962C8B-B14F-4D97-AF65-F5344CB8AC3E}">
        <p14:creationId xmlns:p14="http://schemas.microsoft.com/office/powerpoint/2010/main" val="1740022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olorful circle with numbers and letters&#10;&#10;Description automatically generated">
            <a:extLst>
              <a:ext uri="{FF2B5EF4-FFF2-40B4-BE49-F238E27FC236}">
                <a16:creationId xmlns:a16="http://schemas.microsoft.com/office/drawing/2014/main" id="{D3E89472-8E69-B58E-AA77-883ECD9C7565}"/>
              </a:ext>
            </a:extLst>
          </p:cNvPr>
          <p:cNvPicPr>
            <a:picLocks noGrp="1" noChangeAspect="1"/>
          </p:cNvPicPr>
          <p:nvPr>
            <p:ph idx="1"/>
          </p:nvPr>
        </p:nvPicPr>
        <p:blipFill>
          <a:blip r:embed="rId2"/>
          <a:stretch>
            <a:fillRect/>
          </a:stretch>
        </p:blipFill>
        <p:spPr>
          <a:xfrm>
            <a:off x="552894" y="285988"/>
            <a:ext cx="7176976" cy="6103389"/>
          </a:xfrm>
        </p:spPr>
      </p:pic>
    </p:spTree>
    <p:extLst>
      <p:ext uri="{BB962C8B-B14F-4D97-AF65-F5344CB8AC3E}">
        <p14:creationId xmlns:p14="http://schemas.microsoft.com/office/powerpoint/2010/main" val="3777003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copy</Template>
  <Application>Microsoft Office PowerPoint</Application>
  <PresentationFormat>On-screen Show (4:3)</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Vector Borne Disease Prediction</vt:lpstr>
      <vt:lpstr>Motivation</vt:lpstr>
      <vt:lpstr>Literature  Review</vt:lpstr>
      <vt:lpstr>Study 1 : Machine Learning in Disease Diagnosis</vt:lpstr>
      <vt:lpstr>Classification Models </vt:lpstr>
      <vt:lpstr>Study 2: Climate Change and Disease Prediction</vt:lpstr>
      <vt:lpstr>PowerPoint Presentation</vt:lpstr>
      <vt:lpstr>Dataset Description</vt:lpstr>
      <vt:lpstr>PowerPoint Presentation</vt:lpstr>
      <vt:lpstr>PowerPoint Presentation</vt:lpstr>
      <vt:lpstr>PowerPoint Presentation</vt:lpstr>
      <vt:lpstr>Handling Outliers</vt:lpstr>
      <vt:lpstr>Methodology</vt:lpstr>
      <vt:lpstr>PowerPoint Presentation</vt:lpstr>
      <vt:lpstr>PowerPoint Presentation</vt:lpstr>
      <vt:lpstr>PowerPoint Presentation</vt:lpstr>
      <vt:lpstr>Results</vt:lpstr>
      <vt:lpstr>1) Train Accuracy(in %)</vt:lpstr>
      <vt:lpstr>2) Test Result (in %)</vt:lpstr>
      <vt:lpstr>3) Class wise Accuracy for voting Classifier</vt:lpstr>
      <vt:lpstr>Observations</vt:lpstr>
      <vt:lpstr>Conclusion</vt:lpstr>
      <vt:lpstr>Timeline</vt:lpstr>
      <vt:lpstr>Individual 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Yadav</dc:creator>
  <cp:revision>2</cp:revision>
  <dcterms:created xsi:type="dcterms:W3CDTF">2023-10-16T16:08:50Z</dcterms:created>
  <dcterms:modified xsi:type="dcterms:W3CDTF">2024-07-08T18:38:35Z</dcterms:modified>
</cp:coreProperties>
</file>