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66" r:id="rId2"/>
    <p:sldId id="291" r:id="rId3"/>
    <p:sldId id="308" r:id="rId4"/>
    <p:sldId id="292" r:id="rId5"/>
    <p:sldId id="270" r:id="rId6"/>
    <p:sldId id="268" r:id="rId7"/>
    <p:sldId id="271" r:id="rId8"/>
    <p:sldId id="310" r:id="rId9"/>
    <p:sldId id="272" r:id="rId10"/>
    <p:sldId id="313" r:id="rId11"/>
    <p:sldId id="293" r:id="rId12"/>
    <p:sldId id="295" r:id="rId13"/>
    <p:sldId id="296" r:id="rId14"/>
    <p:sldId id="297" r:id="rId15"/>
    <p:sldId id="315" r:id="rId16"/>
    <p:sldId id="273" r:id="rId17"/>
    <p:sldId id="317" r:id="rId18"/>
    <p:sldId id="276" r:id="rId19"/>
    <p:sldId id="288" r:id="rId20"/>
    <p:sldId id="318" r:id="rId21"/>
    <p:sldId id="277" r:id="rId22"/>
    <p:sldId id="319" r:id="rId23"/>
    <p:sldId id="278" r:id="rId24"/>
    <p:sldId id="279" r:id="rId25"/>
    <p:sldId id="280" r:id="rId26"/>
    <p:sldId id="320" r:id="rId27"/>
    <p:sldId id="322" r:id="rId28"/>
    <p:sldId id="321" r:id="rId29"/>
    <p:sldId id="323" r:id="rId30"/>
    <p:sldId id="282" r:id="rId31"/>
    <p:sldId id="324" r:id="rId32"/>
    <p:sldId id="283" r:id="rId33"/>
    <p:sldId id="325" r:id="rId34"/>
    <p:sldId id="326" r:id="rId35"/>
    <p:sldId id="327" r:id="rId36"/>
    <p:sldId id="285" r:id="rId37"/>
    <p:sldId id="328" r:id="rId38"/>
    <p:sldId id="286" r:id="rId39"/>
    <p:sldId id="287" r:id="rId40"/>
    <p:sldId id="290" r:id="rId41"/>
    <p:sldId id="329" r:id="rId42"/>
    <p:sldId id="281" r:id="rId43"/>
    <p:sldId id="303" r:id="rId44"/>
    <p:sldId id="330" r:id="rId45"/>
    <p:sldId id="269" r:id="rId46"/>
    <p:sldId id="264" r:id="rId47"/>
  </p:sldIdLst>
  <p:sldSz cx="9144000" cy="6858000" type="screen4x3"/>
  <p:notesSz cx="6858000" cy="9144000"/>
  <p:defaultTextStyle>
    <a:defPPr>
      <a:defRPr lang="de-CH"/>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60000"/>
    <a:srgbClr val="800000"/>
    <a:srgbClr val="FF6600"/>
    <a:srgbClr val="FFFFCC"/>
    <a:srgbClr val="CCCCFF"/>
    <a:srgbClr val="0000FF"/>
    <a:srgbClr val="0099CC"/>
    <a:srgbClr val="6666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2" autoAdjust="0"/>
    <p:restoredTop sz="94660" autoAdjust="0"/>
  </p:normalViewPr>
  <p:slideViewPr>
    <p:cSldViewPr showGuides="1">
      <p:cViewPr varScale="1">
        <p:scale>
          <a:sx n="88" d="100"/>
          <a:sy n="88" d="100"/>
        </p:scale>
        <p:origin x="1378" y="62"/>
      </p:cViewPr>
      <p:guideLst>
        <p:guide orient="horz" pos="2160"/>
        <p:guide pos="2880"/>
        <p:guide pos="3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de-CH"/>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e-CH"/>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C4D7F7-F6B5-47C6-819D-8915E63ABC26}" type="slidenum">
              <a:rPr lang="de-CH"/>
              <a:pPr/>
              <a:t>‹Nr.›</a:t>
            </a:fld>
            <a:endParaRPr lang="de-CH"/>
          </a:p>
        </p:txBody>
      </p:sp>
    </p:spTree>
    <p:extLst>
      <p:ext uri="{BB962C8B-B14F-4D97-AF65-F5344CB8AC3E}">
        <p14:creationId xmlns:p14="http://schemas.microsoft.com/office/powerpoint/2010/main" val="2976152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Textmasterformate durch Klicken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6346C2-50E3-417B-80FB-32E6D9691984}" type="slidenum">
              <a:rPr lang="en-US"/>
              <a:pPr/>
              <a:t>‹Nr.›</a:t>
            </a:fld>
            <a:endParaRPr lang="en-US"/>
          </a:p>
        </p:txBody>
      </p:sp>
    </p:spTree>
    <p:extLst>
      <p:ext uri="{BB962C8B-B14F-4D97-AF65-F5344CB8AC3E}">
        <p14:creationId xmlns:p14="http://schemas.microsoft.com/office/powerpoint/2010/main" val="32520407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a:t>
            </a:fld>
            <a:endParaRPr lang="en-US"/>
          </a:p>
        </p:txBody>
      </p:sp>
    </p:spTree>
    <p:extLst>
      <p:ext uri="{BB962C8B-B14F-4D97-AF65-F5344CB8AC3E}">
        <p14:creationId xmlns:p14="http://schemas.microsoft.com/office/powerpoint/2010/main" val="2877194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12</a:t>
            </a:fld>
            <a:endParaRPr lang="en-US"/>
          </a:p>
        </p:txBody>
      </p:sp>
    </p:spTree>
    <p:extLst>
      <p:ext uri="{BB962C8B-B14F-4D97-AF65-F5344CB8AC3E}">
        <p14:creationId xmlns:p14="http://schemas.microsoft.com/office/powerpoint/2010/main" val="388377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13</a:t>
            </a:fld>
            <a:endParaRPr lang="en-US"/>
          </a:p>
        </p:txBody>
      </p:sp>
    </p:spTree>
    <p:extLst>
      <p:ext uri="{BB962C8B-B14F-4D97-AF65-F5344CB8AC3E}">
        <p14:creationId xmlns:p14="http://schemas.microsoft.com/office/powerpoint/2010/main" val="3527062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14</a:t>
            </a:fld>
            <a:endParaRPr lang="en-US"/>
          </a:p>
        </p:txBody>
      </p:sp>
    </p:spTree>
    <p:extLst>
      <p:ext uri="{BB962C8B-B14F-4D97-AF65-F5344CB8AC3E}">
        <p14:creationId xmlns:p14="http://schemas.microsoft.com/office/powerpoint/2010/main" val="251257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16</a:t>
            </a:fld>
            <a:endParaRPr lang="en-US"/>
          </a:p>
        </p:txBody>
      </p:sp>
    </p:spTree>
    <p:extLst>
      <p:ext uri="{BB962C8B-B14F-4D97-AF65-F5344CB8AC3E}">
        <p14:creationId xmlns:p14="http://schemas.microsoft.com/office/powerpoint/2010/main" val="418015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18</a:t>
            </a:fld>
            <a:endParaRPr lang="en-US"/>
          </a:p>
        </p:txBody>
      </p:sp>
    </p:spTree>
    <p:extLst>
      <p:ext uri="{BB962C8B-B14F-4D97-AF65-F5344CB8AC3E}">
        <p14:creationId xmlns:p14="http://schemas.microsoft.com/office/powerpoint/2010/main" val="262741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19</a:t>
            </a:fld>
            <a:endParaRPr lang="en-US"/>
          </a:p>
        </p:txBody>
      </p:sp>
    </p:spTree>
    <p:extLst>
      <p:ext uri="{BB962C8B-B14F-4D97-AF65-F5344CB8AC3E}">
        <p14:creationId xmlns:p14="http://schemas.microsoft.com/office/powerpoint/2010/main" val="52185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21</a:t>
            </a:fld>
            <a:endParaRPr lang="en-US"/>
          </a:p>
        </p:txBody>
      </p:sp>
    </p:spTree>
    <p:extLst>
      <p:ext uri="{BB962C8B-B14F-4D97-AF65-F5344CB8AC3E}">
        <p14:creationId xmlns:p14="http://schemas.microsoft.com/office/powerpoint/2010/main" val="89527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22</a:t>
            </a:fld>
            <a:endParaRPr lang="en-US"/>
          </a:p>
        </p:txBody>
      </p:sp>
    </p:spTree>
    <p:extLst>
      <p:ext uri="{BB962C8B-B14F-4D97-AF65-F5344CB8AC3E}">
        <p14:creationId xmlns:p14="http://schemas.microsoft.com/office/powerpoint/2010/main" val="378409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23</a:t>
            </a:fld>
            <a:endParaRPr lang="en-US"/>
          </a:p>
        </p:txBody>
      </p:sp>
    </p:spTree>
    <p:extLst>
      <p:ext uri="{BB962C8B-B14F-4D97-AF65-F5344CB8AC3E}">
        <p14:creationId xmlns:p14="http://schemas.microsoft.com/office/powerpoint/2010/main" val="282774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24</a:t>
            </a:fld>
            <a:endParaRPr lang="en-US"/>
          </a:p>
        </p:txBody>
      </p:sp>
    </p:spTree>
    <p:extLst>
      <p:ext uri="{BB962C8B-B14F-4D97-AF65-F5344CB8AC3E}">
        <p14:creationId xmlns:p14="http://schemas.microsoft.com/office/powerpoint/2010/main" val="120312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a:t>
            </a:fld>
            <a:endParaRPr lang="en-US"/>
          </a:p>
        </p:txBody>
      </p:sp>
    </p:spTree>
    <p:extLst>
      <p:ext uri="{BB962C8B-B14F-4D97-AF65-F5344CB8AC3E}">
        <p14:creationId xmlns:p14="http://schemas.microsoft.com/office/powerpoint/2010/main" val="664366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25</a:t>
            </a:fld>
            <a:endParaRPr lang="en-US"/>
          </a:p>
        </p:txBody>
      </p:sp>
    </p:spTree>
    <p:extLst>
      <p:ext uri="{BB962C8B-B14F-4D97-AF65-F5344CB8AC3E}">
        <p14:creationId xmlns:p14="http://schemas.microsoft.com/office/powerpoint/2010/main" val="2423918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26</a:t>
            </a:fld>
            <a:endParaRPr lang="en-US"/>
          </a:p>
        </p:txBody>
      </p:sp>
    </p:spTree>
    <p:extLst>
      <p:ext uri="{BB962C8B-B14F-4D97-AF65-F5344CB8AC3E}">
        <p14:creationId xmlns:p14="http://schemas.microsoft.com/office/powerpoint/2010/main" val="3698311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27</a:t>
            </a:fld>
            <a:endParaRPr lang="en-US"/>
          </a:p>
        </p:txBody>
      </p:sp>
    </p:spTree>
    <p:extLst>
      <p:ext uri="{BB962C8B-B14F-4D97-AF65-F5344CB8AC3E}">
        <p14:creationId xmlns:p14="http://schemas.microsoft.com/office/powerpoint/2010/main" val="2516417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28</a:t>
            </a:fld>
            <a:endParaRPr lang="en-US"/>
          </a:p>
        </p:txBody>
      </p:sp>
    </p:spTree>
    <p:extLst>
      <p:ext uri="{BB962C8B-B14F-4D97-AF65-F5344CB8AC3E}">
        <p14:creationId xmlns:p14="http://schemas.microsoft.com/office/powerpoint/2010/main" val="203283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29</a:t>
            </a:fld>
            <a:endParaRPr lang="en-US"/>
          </a:p>
        </p:txBody>
      </p:sp>
    </p:spTree>
    <p:extLst>
      <p:ext uri="{BB962C8B-B14F-4D97-AF65-F5344CB8AC3E}">
        <p14:creationId xmlns:p14="http://schemas.microsoft.com/office/powerpoint/2010/main" val="335603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30</a:t>
            </a:fld>
            <a:endParaRPr lang="en-US"/>
          </a:p>
        </p:txBody>
      </p:sp>
    </p:spTree>
    <p:extLst>
      <p:ext uri="{BB962C8B-B14F-4D97-AF65-F5344CB8AC3E}">
        <p14:creationId xmlns:p14="http://schemas.microsoft.com/office/powerpoint/2010/main" val="3669801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32</a:t>
            </a:fld>
            <a:endParaRPr lang="en-US"/>
          </a:p>
        </p:txBody>
      </p:sp>
    </p:spTree>
    <p:extLst>
      <p:ext uri="{BB962C8B-B14F-4D97-AF65-F5344CB8AC3E}">
        <p14:creationId xmlns:p14="http://schemas.microsoft.com/office/powerpoint/2010/main" val="3100114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33</a:t>
            </a:fld>
            <a:endParaRPr lang="en-US"/>
          </a:p>
        </p:txBody>
      </p:sp>
    </p:spTree>
    <p:extLst>
      <p:ext uri="{BB962C8B-B14F-4D97-AF65-F5344CB8AC3E}">
        <p14:creationId xmlns:p14="http://schemas.microsoft.com/office/powerpoint/2010/main" val="3893534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34</a:t>
            </a:fld>
            <a:endParaRPr lang="en-US"/>
          </a:p>
        </p:txBody>
      </p:sp>
    </p:spTree>
    <p:extLst>
      <p:ext uri="{BB962C8B-B14F-4D97-AF65-F5344CB8AC3E}">
        <p14:creationId xmlns:p14="http://schemas.microsoft.com/office/powerpoint/2010/main" val="214204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36</a:t>
            </a:fld>
            <a:endParaRPr lang="en-US"/>
          </a:p>
        </p:txBody>
      </p:sp>
    </p:spTree>
    <p:extLst>
      <p:ext uri="{BB962C8B-B14F-4D97-AF65-F5344CB8AC3E}">
        <p14:creationId xmlns:p14="http://schemas.microsoft.com/office/powerpoint/2010/main" val="359787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a:t>
            </a:fld>
            <a:endParaRPr lang="en-US"/>
          </a:p>
        </p:txBody>
      </p:sp>
    </p:spTree>
    <p:extLst>
      <p:ext uri="{BB962C8B-B14F-4D97-AF65-F5344CB8AC3E}">
        <p14:creationId xmlns:p14="http://schemas.microsoft.com/office/powerpoint/2010/main" val="1431169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38</a:t>
            </a:fld>
            <a:endParaRPr lang="en-US"/>
          </a:p>
        </p:txBody>
      </p:sp>
    </p:spTree>
    <p:extLst>
      <p:ext uri="{BB962C8B-B14F-4D97-AF65-F5344CB8AC3E}">
        <p14:creationId xmlns:p14="http://schemas.microsoft.com/office/powerpoint/2010/main" val="343515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39</a:t>
            </a:fld>
            <a:endParaRPr lang="en-US"/>
          </a:p>
        </p:txBody>
      </p:sp>
    </p:spTree>
    <p:extLst>
      <p:ext uri="{BB962C8B-B14F-4D97-AF65-F5344CB8AC3E}">
        <p14:creationId xmlns:p14="http://schemas.microsoft.com/office/powerpoint/2010/main" val="4291537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40</a:t>
            </a:fld>
            <a:endParaRPr lang="en-US"/>
          </a:p>
        </p:txBody>
      </p:sp>
    </p:spTree>
    <p:extLst>
      <p:ext uri="{BB962C8B-B14F-4D97-AF65-F5344CB8AC3E}">
        <p14:creationId xmlns:p14="http://schemas.microsoft.com/office/powerpoint/2010/main" val="3222598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41</a:t>
            </a:fld>
            <a:endParaRPr lang="en-US"/>
          </a:p>
        </p:txBody>
      </p:sp>
    </p:spTree>
    <p:extLst>
      <p:ext uri="{BB962C8B-B14F-4D97-AF65-F5344CB8AC3E}">
        <p14:creationId xmlns:p14="http://schemas.microsoft.com/office/powerpoint/2010/main" val="2590856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42</a:t>
            </a:fld>
            <a:endParaRPr lang="en-US"/>
          </a:p>
        </p:txBody>
      </p:sp>
    </p:spTree>
    <p:extLst>
      <p:ext uri="{BB962C8B-B14F-4D97-AF65-F5344CB8AC3E}">
        <p14:creationId xmlns:p14="http://schemas.microsoft.com/office/powerpoint/2010/main" val="381026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43</a:t>
            </a:fld>
            <a:endParaRPr lang="en-US"/>
          </a:p>
        </p:txBody>
      </p:sp>
    </p:spTree>
    <p:extLst>
      <p:ext uri="{BB962C8B-B14F-4D97-AF65-F5344CB8AC3E}">
        <p14:creationId xmlns:p14="http://schemas.microsoft.com/office/powerpoint/2010/main" val="3631655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44</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45</a:t>
            </a:fld>
            <a:endParaRPr lang="en-US"/>
          </a:p>
        </p:txBody>
      </p:sp>
    </p:spTree>
    <p:extLst>
      <p:ext uri="{BB962C8B-B14F-4D97-AF65-F5344CB8AC3E}">
        <p14:creationId xmlns:p14="http://schemas.microsoft.com/office/powerpoint/2010/main" val="3306894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A8913-B7F3-4D09-B425-A2CB68E42AE0}" type="slidenum">
              <a:rPr lang="en-US"/>
              <a:pPr/>
              <a:t>46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04990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5</a:t>
            </a:fld>
            <a:endParaRPr lang="en-US"/>
          </a:p>
        </p:txBody>
      </p:sp>
    </p:spTree>
    <p:extLst>
      <p:ext uri="{BB962C8B-B14F-4D97-AF65-F5344CB8AC3E}">
        <p14:creationId xmlns:p14="http://schemas.microsoft.com/office/powerpoint/2010/main" val="364452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6</a:t>
            </a:fld>
            <a:endParaRPr lang="en-US"/>
          </a:p>
        </p:txBody>
      </p:sp>
    </p:spTree>
    <p:extLst>
      <p:ext uri="{BB962C8B-B14F-4D97-AF65-F5344CB8AC3E}">
        <p14:creationId xmlns:p14="http://schemas.microsoft.com/office/powerpoint/2010/main" val="274994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7</a:t>
            </a:fld>
            <a:endParaRPr lang="en-US"/>
          </a:p>
        </p:txBody>
      </p:sp>
    </p:spTree>
    <p:extLst>
      <p:ext uri="{BB962C8B-B14F-4D97-AF65-F5344CB8AC3E}">
        <p14:creationId xmlns:p14="http://schemas.microsoft.com/office/powerpoint/2010/main" val="135831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9</a:t>
            </a:fld>
            <a:endParaRPr lang="en-US"/>
          </a:p>
        </p:txBody>
      </p:sp>
    </p:spTree>
    <p:extLst>
      <p:ext uri="{BB962C8B-B14F-4D97-AF65-F5344CB8AC3E}">
        <p14:creationId xmlns:p14="http://schemas.microsoft.com/office/powerpoint/2010/main" val="338521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10</a:t>
            </a:fld>
            <a:endParaRPr lang="en-US"/>
          </a:p>
        </p:txBody>
      </p:sp>
    </p:spTree>
    <p:extLst>
      <p:ext uri="{BB962C8B-B14F-4D97-AF65-F5344CB8AC3E}">
        <p14:creationId xmlns:p14="http://schemas.microsoft.com/office/powerpoint/2010/main" val="169254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06346C2-50E3-417B-80FB-32E6D9691984}" type="slidenum">
              <a:rPr lang="en-US" smtClean="0"/>
              <a:pPr/>
              <a:t>11</a:t>
            </a:fld>
            <a:endParaRPr lang="en-US"/>
          </a:p>
        </p:txBody>
      </p:sp>
    </p:spTree>
    <p:extLst>
      <p:ext uri="{BB962C8B-B14F-4D97-AF65-F5344CB8AC3E}">
        <p14:creationId xmlns:p14="http://schemas.microsoft.com/office/powerpoint/2010/main" val="1846511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5782" name="Rectangle 6"/>
          <p:cNvSpPr>
            <a:spLocks noChangeArrowheads="1"/>
          </p:cNvSpPr>
          <p:nvPr/>
        </p:nvSpPr>
        <p:spPr bwMode="auto">
          <a:xfrm>
            <a:off x="7524750" y="0"/>
            <a:ext cx="1619250" cy="1619250"/>
          </a:xfrm>
          <a:prstGeom prst="rect">
            <a:avLst/>
          </a:prstGeom>
          <a:solidFill>
            <a:srgbClr val="0099CC"/>
          </a:solidFill>
          <a:ln w="9525">
            <a:noFill/>
            <a:miter lim="800000"/>
            <a:headEnd/>
            <a:tailEnd/>
          </a:ln>
          <a:effectLst/>
        </p:spPr>
        <p:txBody>
          <a:bodyPr wrap="none" anchor="ctr"/>
          <a:lstStyle/>
          <a:p>
            <a:endParaRPr lang="de-CH"/>
          </a:p>
        </p:txBody>
      </p:sp>
      <p:sp>
        <p:nvSpPr>
          <p:cNvPr id="75784" name="Rectangle 8"/>
          <p:cNvSpPr>
            <a:spLocks noGrp="1" noChangeArrowheads="1"/>
          </p:cNvSpPr>
          <p:nvPr>
            <p:ph type="ctrTitle" sz="quarter"/>
          </p:nvPr>
        </p:nvSpPr>
        <p:spPr>
          <a:xfrm>
            <a:off x="427038" y="1958975"/>
            <a:ext cx="7772400" cy="1254125"/>
          </a:xfrm>
        </p:spPr>
        <p:txBody>
          <a:bodyPr/>
          <a:lstStyle>
            <a:lvl1pPr>
              <a:defRPr sz="4000"/>
            </a:lvl1pPr>
          </a:lstStyle>
          <a:p>
            <a:r>
              <a:rPr lang="de-DE" smtClean="0"/>
              <a:t>Titelmasterformat durch Klicken bearbeiten</a:t>
            </a:r>
            <a:endParaRPr lang="de-CH"/>
          </a:p>
        </p:txBody>
      </p:sp>
      <p:sp>
        <p:nvSpPr>
          <p:cNvPr id="75785" name="Rectangle 9"/>
          <p:cNvSpPr>
            <a:spLocks noGrp="1" noChangeArrowheads="1"/>
          </p:cNvSpPr>
          <p:nvPr>
            <p:ph type="subTitle" sz="quarter" idx="1"/>
          </p:nvPr>
        </p:nvSpPr>
        <p:spPr>
          <a:xfrm>
            <a:off x="428625" y="3429000"/>
            <a:ext cx="6400800" cy="863600"/>
          </a:xfrm>
        </p:spPr>
        <p:txBody>
          <a:bodyPr/>
          <a:lstStyle>
            <a:lvl1pPr marL="0" indent="0">
              <a:defRPr sz="2200"/>
            </a:lvl1pPr>
          </a:lstStyle>
          <a:p>
            <a:r>
              <a:rPr lang="de-DE" smtClean="0"/>
              <a:t>Formatvorlage des Untertitelmasters durch Klicken bearbeiten</a:t>
            </a:r>
            <a:endParaRPr lang="de-CH"/>
          </a:p>
        </p:txBody>
      </p:sp>
      <p:sp>
        <p:nvSpPr>
          <p:cNvPr id="75786" name="Rectangle 10"/>
          <p:cNvSpPr>
            <a:spLocks noGrp="1" noChangeArrowheads="1"/>
          </p:cNvSpPr>
          <p:nvPr>
            <p:ph type="dt" sz="quarter" idx="2"/>
          </p:nvPr>
        </p:nvSpPr>
        <p:spPr bwMode="auto">
          <a:xfrm>
            <a:off x="422275" y="4437063"/>
            <a:ext cx="2879725" cy="476250"/>
          </a:xfrm>
          <a:prstGeom prst="rect">
            <a:avLst/>
          </a:prstGeom>
          <a:noFill/>
          <a:ln>
            <a:miter lim="800000"/>
            <a:headEnd/>
            <a:tailEnd/>
          </a:ln>
        </p:spPr>
        <p:txBody>
          <a:bodyPr vert="horz" wrap="none" lIns="91440" tIns="45720" rIns="91440" bIns="45720" numCol="1" anchor="t" anchorCtr="0" compatLnSpc="1">
            <a:prstTxWarp prst="textNoShape">
              <a:avLst/>
            </a:prstTxWarp>
          </a:bodyPr>
          <a:lstStyle>
            <a:lvl1pPr>
              <a:defRPr sz="2000">
                <a:latin typeface="+mn-lt"/>
              </a:defRPr>
            </a:lvl1pPr>
          </a:lstStyle>
          <a:p>
            <a:fld id="{4337FBDE-914F-4263-9127-924B984F8B48}" type="datetime4">
              <a:rPr lang="de-CH"/>
              <a:pPr/>
              <a:t>13. Oktober 2017</a:t>
            </a:fld>
            <a:endParaRPr lang="de-CH" dirty="0"/>
          </a:p>
        </p:txBody>
      </p:sp>
      <p:sp>
        <p:nvSpPr>
          <p:cNvPr id="75787" name="Rectangle 11"/>
          <p:cNvSpPr>
            <a:spLocks noGrp="1" noChangeArrowheads="1"/>
          </p:cNvSpPr>
          <p:nvPr>
            <p:ph type="sldNum" sz="quarter" idx="4"/>
          </p:nvPr>
        </p:nvSpPr>
        <p:spPr/>
        <p:txBody>
          <a:bodyPr/>
          <a:lstStyle>
            <a:lvl1pPr>
              <a:defRPr/>
            </a:lvl1pPr>
          </a:lstStyle>
          <a:p>
            <a:r>
              <a:rPr lang="en-US"/>
              <a:t>Seite </a:t>
            </a:r>
            <a:fld id="{3AB1CF55-06FB-4042-B57D-1852CA4F23B3}" type="slidenum">
              <a:rPr lang="en-US"/>
              <a:pPr/>
              <a:t>‹Nr.›</a:t>
            </a:fld>
            <a:endParaRPr lang="en-US"/>
          </a:p>
        </p:txBody>
      </p:sp>
      <p:pic>
        <p:nvPicPr>
          <p:cNvPr id="75799" name="Picture 23" descr="htw_IKT_rgb"/>
          <p:cNvPicPr>
            <a:picLocks noChangeAspect="1" noChangeArrowheads="1"/>
          </p:cNvPicPr>
          <p:nvPr/>
        </p:nvPicPr>
        <p:blipFill>
          <a:blip r:embed="rId2" cstate="print"/>
          <a:srcRect/>
          <a:stretch>
            <a:fillRect/>
          </a:stretch>
        </p:blipFill>
        <p:spPr bwMode="auto">
          <a:xfrm>
            <a:off x="357188" y="333375"/>
            <a:ext cx="2520950" cy="898525"/>
          </a:xfrm>
          <a:prstGeom prst="rect">
            <a:avLst/>
          </a:prstGeom>
          <a:noFill/>
        </p:spPr>
      </p:pic>
      <p:sp>
        <p:nvSpPr>
          <p:cNvPr id="8" name="Rectangle 10"/>
          <p:cNvSpPr txBox="1">
            <a:spLocks noChangeArrowheads="1"/>
          </p:cNvSpPr>
          <p:nvPr userDrawn="1"/>
        </p:nvSpPr>
        <p:spPr bwMode="auto">
          <a:xfrm>
            <a:off x="428596" y="6340866"/>
            <a:ext cx="3889373" cy="285752"/>
          </a:xfrm>
          <a:prstGeom prst="rect">
            <a:avLst/>
          </a:prstGeom>
          <a:ln>
            <a:miter lim="800000"/>
            <a:headEnd/>
            <a:tailEnd/>
          </a:ln>
        </p:spPr>
        <p:txBody>
          <a:bodyPr vert="horz" wrap="none" lIns="91440" tIns="45720" rIns="91440" bIns="45720" numCol="1" anchor="t" anchorCtr="0" compatLnSpc="1">
            <a:prstTxWarp prst="textNoShape">
              <a:avLst/>
            </a:prstTxWarp>
          </a:bodyPr>
          <a:lstStyle>
            <a:defPPr>
              <a:defRPr lang="de-CH"/>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CH" sz="1400" b="0" i="0" u="none" strike="noStrike" kern="1200" cap="none" spc="0" normalizeH="0" baseline="0" noProof="0" dirty="0" smtClean="0">
                <a:ln>
                  <a:noFill/>
                </a:ln>
                <a:solidFill>
                  <a:schemeClr val="tx1"/>
                </a:solidFill>
                <a:effectLst/>
                <a:uLnTx/>
                <a:uFillTx/>
                <a:latin typeface="+mn-lt"/>
                <a:ea typeface="+mn-ea"/>
                <a:cs typeface="+mn-cs"/>
              </a:rPr>
              <a:t>Mitglied der FHO Fachhochschule Ostschweiz</a:t>
            </a:r>
            <a:endParaRPr kumimoji="0" lang="de-CH"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Foliennummernplatzhalter 3"/>
          <p:cNvSpPr>
            <a:spLocks noGrp="1"/>
          </p:cNvSpPr>
          <p:nvPr>
            <p:ph type="sldNum" sz="quarter" idx="10"/>
          </p:nvPr>
        </p:nvSpPr>
        <p:spPr/>
        <p:txBody>
          <a:bodyPr/>
          <a:lstStyle>
            <a:lvl1pPr>
              <a:defRPr/>
            </a:lvl1pPr>
          </a:lstStyle>
          <a:p>
            <a:r>
              <a:rPr lang="en-US"/>
              <a:t>Seite </a:t>
            </a:r>
            <a:fld id="{123E6C7B-C30F-45A4-9B7A-8A98144C74E3}"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Foliennummernplatzhalter 3"/>
          <p:cNvSpPr>
            <a:spLocks noGrp="1"/>
          </p:cNvSpPr>
          <p:nvPr>
            <p:ph type="sldNum" sz="quarter" idx="10"/>
          </p:nvPr>
        </p:nvSpPr>
        <p:spPr/>
        <p:txBody>
          <a:bodyPr/>
          <a:lstStyle>
            <a:lvl1pPr>
              <a:defRPr/>
            </a:lvl1pPr>
          </a:lstStyle>
          <a:p>
            <a:r>
              <a:rPr lang="en-US"/>
              <a:t>Seite </a:t>
            </a:r>
            <a:fld id="{B2E1F249-13ED-44E2-B59B-00F0572BC457}"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Foliennummernplatzhalter 3"/>
          <p:cNvSpPr>
            <a:spLocks noGrp="1"/>
          </p:cNvSpPr>
          <p:nvPr>
            <p:ph type="sldNum" sz="quarter" idx="10"/>
          </p:nvPr>
        </p:nvSpPr>
        <p:spPr/>
        <p:txBody>
          <a:bodyPr/>
          <a:lstStyle>
            <a:lvl1pPr>
              <a:defRPr/>
            </a:lvl1pPr>
          </a:lstStyle>
          <a:p>
            <a:r>
              <a:rPr lang="en-US"/>
              <a:t>Seite </a:t>
            </a:r>
            <a:fld id="{A3C8E53B-149F-4D9A-8143-AD3D2CA23D89}"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Foliennummernplatzhalter 3"/>
          <p:cNvSpPr>
            <a:spLocks noGrp="1"/>
          </p:cNvSpPr>
          <p:nvPr>
            <p:ph type="sldNum" sz="quarter" idx="10"/>
          </p:nvPr>
        </p:nvSpPr>
        <p:spPr/>
        <p:txBody>
          <a:bodyPr/>
          <a:lstStyle>
            <a:lvl1pPr>
              <a:defRPr/>
            </a:lvl1pPr>
          </a:lstStyle>
          <a:p>
            <a:r>
              <a:rPr lang="en-US"/>
              <a:t>Seite </a:t>
            </a:r>
            <a:fld id="{8FC88BEA-B6C4-4C7C-96FC-5DCEE89C6992}"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4" name="Inhaltsplatzhalter 3"/>
          <p:cNvSpPr>
            <a:spLocks noGrp="1"/>
          </p:cNvSpPr>
          <p:nvPr>
            <p:ph sz="half" idx="2"/>
          </p:nvPr>
        </p:nvSpPr>
        <p:spPr>
          <a:xfrm>
            <a:off x="4648200" y="1600200"/>
            <a:ext cx="4038600" cy="4525963"/>
          </a:xfrm>
        </p:spPr>
        <p:txBody>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5" name="Foliennummernplatzhalter 4"/>
          <p:cNvSpPr>
            <a:spLocks noGrp="1"/>
          </p:cNvSpPr>
          <p:nvPr>
            <p:ph type="sldNum" sz="quarter" idx="10"/>
          </p:nvPr>
        </p:nvSpPr>
        <p:spPr/>
        <p:txBody>
          <a:bodyPr/>
          <a:lstStyle>
            <a:lvl1pPr>
              <a:defRPr/>
            </a:lvl1pPr>
          </a:lstStyle>
          <a:p>
            <a:r>
              <a:rPr lang="en-US"/>
              <a:t>Seite </a:t>
            </a:r>
            <a:fld id="{4BDE3A24-216C-4D39-9B83-38D68B8DA797}"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Foliennummernplatzhalter 6"/>
          <p:cNvSpPr>
            <a:spLocks noGrp="1"/>
          </p:cNvSpPr>
          <p:nvPr>
            <p:ph type="sldNum" sz="quarter" idx="10"/>
          </p:nvPr>
        </p:nvSpPr>
        <p:spPr/>
        <p:txBody>
          <a:bodyPr/>
          <a:lstStyle>
            <a:lvl1pPr>
              <a:defRPr/>
            </a:lvl1pPr>
          </a:lstStyle>
          <a:p>
            <a:r>
              <a:rPr lang="en-US"/>
              <a:t>Seite </a:t>
            </a:r>
            <a:fld id="{788786FB-0E2C-448D-8C5E-A3E010055EFB}"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Foliennummernplatzhalter 2"/>
          <p:cNvSpPr>
            <a:spLocks noGrp="1"/>
          </p:cNvSpPr>
          <p:nvPr>
            <p:ph type="sldNum" sz="quarter" idx="10"/>
          </p:nvPr>
        </p:nvSpPr>
        <p:spPr/>
        <p:txBody>
          <a:bodyPr/>
          <a:lstStyle>
            <a:lvl1pPr>
              <a:defRPr/>
            </a:lvl1pPr>
          </a:lstStyle>
          <a:p>
            <a:r>
              <a:rPr lang="en-US"/>
              <a:t>Seite </a:t>
            </a:r>
            <a:fld id="{80D79348-10E1-44F5-8F46-F6E05D86AA4F}"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en-US"/>
              <a:t>Seite </a:t>
            </a:r>
            <a:fld id="{79AA0D7C-05AE-43E3-A1C1-AA554315DD8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sz="quarter" idx="10"/>
          </p:nvPr>
        </p:nvSpPr>
        <p:spPr/>
        <p:txBody>
          <a:bodyPr/>
          <a:lstStyle>
            <a:lvl1pPr>
              <a:defRPr/>
            </a:lvl1pPr>
          </a:lstStyle>
          <a:p>
            <a:r>
              <a:rPr lang="en-US"/>
              <a:t>Seite </a:t>
            </a:r>
            <a:fld id="{632AF6EC-1E7A-4B34-B6EB-AB819AE0D961}"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CH"/>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sz="quarter" idx="10"/>
          </p:nvPr>
        </p:nvSpPr>
        <p:spPr/>
        <p:txBody>
          <a:bodyPr/>
          <a:lstStyle>
            <a:lvl1pPr>
              <a:defRPr/>
            </a:lvl1pPr>
          </a:lstStyle>
          <a:p>
            <a:r>
              <a:rPr lang="en-US"/>
              <a:t>Seite </a:t>
            </a:r>
            <a:fld id="{16DF74A9-EC1F-468F-9C4A-F2755F0044DB}"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sldNum" sz="quarter" idx="4"/>
          </p:nvPr>
        </p:nvSpPr>
        <p:spPr bwMode="auto">
          <a:xfrm>
            <a:off x="668655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r>
              <a:rPr lang="en-US"/>
              <a:t>Seite </a:t>
            </a:r>
            <a:fld id="{05CDD2E2-856E-4C46-9300-9AADEF025295}" type="slidenum">
              <a:rPr lang="en-US"/>
              <a:pPr/>
              <a:t>‹Nr.›</a:t>
            </a:fld>
            <a:endParaRPr lang="en-US"/>
          </a:p>
        </p:txBody>
      </p:sp>
      <p:pic>
        <p:nvPicPr>
          <p:cNvPr id="1036" name="Picture 12" descr="htw_chur_kurz_sw"/>
          <p:cNvPicPr>
            <a:picLocks noChangeAspect="1" noChangeArrowheads="1"/>
          </p:cNvPicPr>
          <p:nvPr/>
        </p:nvPicPr>
        <p:blipFill>
          <a:blip r:embed="rId13" cstate="print"/>
          <a:srcRect/>
          <a:stretch>
            <a:fillRect/>
          </a:stretch>
        </p:blipFill>
        <p:spPr bwMode="auto">
          <a:xfrm>
            <a:off x="442913" y="6308725"/>
            <a:ext cx="1249362" cy="407988"/>
          </a:xfrm>
          <a:prstGeom prst="rect">
            <a:avLst/>
          </a:prstGeom>
          <a:noFill/>
        </p:spPr>
      </p:pic>
      <p:sp>
        <p:nvSpPr>
          <p:cNvPr id="1045" name="Rectangle 21"/>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Titelmasterformat durch Klicken bearbeiten</a:t>
            </a:r>
          </a:p>
        </p:txBody>
      </p:sp>
      <p:sp>
        <p:nvSpPr>
          <p:cNvPr id="1046" name="Rectangle 22"/>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Textmasterformate durch Klicken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2200" b="1">
          <a:solidFill>
            <a:srgbClr val="0099CC"/>
          </a:solidFill>
          <a:latin typeface="+mj-lt"/>
          <a:ea typeface="+mj-ea"/>
          <a:cs typeface="+mj-cs"/>
        </a:defRPr>
      </a:lvl1pPr>
      <a:lvl2pPr algn="l" rtl="0" eaLnBrk="1" fontAlgn="base" hangingPunct="1">
        <a:spcBef>
          <a:spcPct val="0"/>
        </a:spcBef>
        <a:spcAft>
          <a:spcPct val="0"/>
        </a:spcAft>
        <a:defRPr sz="2200" b="1">
          <a:solidFill>
            <a:srgbClr val="0099CC"/>
          </a:solidFill>
          <a:latin typeface="Arial" charset="0"/>
        </a:defRPr>
      </a:lvl2pPr>
      <a:lvl3pPr algn="l" rtl="0" eaLnBrk="1" fontAlgn="base" hangingPunct="1">
        <a:spcBef>
          <a:spcPct val="0"/>
        </a:spcBef>
        <a:spcAft>
          <a:spcPct val="0"/>
        </a:spcAft>
        <a:defRPr sz="2200" b="1">
          <a:solidFill>
            <a:srgbClr val="0099CC"/>
          </a:solidFill>
          <a:latin typeface="Arial" charset="0"/>
        </a:defRPr>
      </a:lvl3pPr>
      <a:lvl4pPr algn="l" rtl="0" eaLnBrk="1" fontAlgn="base" hangingPunct="1">
        <a:spcBef>
          <a:spcPct val="0"/>
        </a:spcBef>
        <a:spcAft>
          <a:spcPct val="0"/>
        </a:spcAft>
        <a:defRPr sz="2200" b="1">
          <a:solidFill>
            <a:srgbClr val="0099CC"/>
          </a:solidFill>
          <a:latin typeface="Arial" charset="0"/>
        </a:defRPr>
      </a:lvl4pPr>
      <a:lvl5pPr algn="l" rtl="0" eaLnBrk="1" fontAlgn="base" hangingPunct="1">
        <a:spcBef>
          <a:spcPct val="0"/>
        </a:spcBef>
        <a:spcAft>
          <a:spcPct val="0"/>
        </a:spcAft>
        <a:defRPr sz="2200" b="1">
          <a:solidFill>
            <a:srgbClr val="0099CC"/>
          </a:solidFill>
          <a:latin typeface="Arial" charset="0"/>
        </a:defRPr>
      </a:lvl5pPr>
      <a:lvl6pPr marL="457200" algn="l" rtl="0" eaLnBrk="1" fontAlgn="base" hangingPunct="1">
        <a:spcBef>
          <a:spcPct val="0"/>
        </a:spcBef>
        <a:spcAft>
          <a:spcPct val="0"/>
        </a:spcAft>
        <a:defRPr sz="2200" b="1">
          <a:solidFill>
            <a:srgbClr val="0099CC"/>
          </a:solidFill>
          <a:latin typeface="Arial" charset="0"/>
        </a:defRPr>
      </a:lvl6pPr>
      <a:lvl7pPr marL="914400" algn="l" rtl="0" eaLnBrk="1" fontAlgn="base" hangingPunct="1">
        <a:spcBef>
          <a:spcPct val="0"/>
        </a:spcBef>
        <a:spcAft>
          <a:spcPct val="0"/>
        </a:spcAft>
        <a:defRPr sz="2200" b="1">
          <a:solidFill>
            <a:srgbClr val="0099CC"/>
          </a:solidFill>
          <a:latin typeface="Arial" charset="0"/>
        </a:defRPr>
      </a:lvl7pPr>
      <a:lvl8pPr marL="1371600" algn="l" rtl="0" eaLnBrk="1" fontAlgn="base" hangingPunct="1">
        <a:spcBef>
          <a:spcPct val="0"/>
        </a:spcBef>
        <a:spcAft>
          <a:spcPct val="0"/>
        </a:spcAft>
        <a:defRPr sz="2200" b="1">
          <a:solidFill>
            <a:srgbClr val="0099CC"/>
          </a:solidFill>
          <a:latin typeface="Arial" charset="0"/>
        </a:defRPr>
      </a:lvl8pPr>
      <a:lvl9pPr marL="1828800" algn="l" rtl="0" eaLnBrk="1" fontAlgn="base" hangingPunct="1">
        <a:spcBef>
          <a:spcPct val="0"/>
        </a:spcBef>
        <a:spcAft>
          <a:spcPct val="0"/>
        </a:spcAft>
        <a:defRPr sz="2200" b="1">
          <a:solidFill>
            <a:srgbClr val="0099CC"/>
          </a:solidFill>
          <a:latin typeface="Arial" charset="0"/>
        </a:defRPr>
      </a:lvl9pPr>
    </p:titleStyle>
    <p:bodyStyle>
      <a:lvl1pPr marL="3175" indent="-3175" algn="l" rtl="0" eaLnBrk="1" fontAlgn="base" hangingPunct="1">
        <a:spcBef>
          <a:spcPct val="20000"/>
        </a:spcBef>
        <a:spcAft>
          <a:spcPct val="0"/>
        </a:spcAft>
        <a:buFont typeface="Wingdings" pitchFamily="2" charset="2"/>
        <a:defRPr>
          <a:solidFill>
            <a:schemeClr val="tx1"/>
          </a:solidFill>
          <a:latin typeface="+mn-lt"/>
          <a:ea typeface="+mn-ea"/>
          <a:cs typeface="+mn-cs"/>
        </a:defRPr>
      </a:lvl1pPr>
      <a:lvl2pPr marL="482600" indent="-288925" algn="l" rtl="0" eaLnBrk="1" fontAlgn="base" hangingPunct="1">
        <a:spcBef>
          <a:spcPct val="20000"/>
        </a:spcBef>
        <a:spcAft>
          <a:spcPct val="0"/>
        </a:spcAft>
        <a:buFont typeface="Wingdings" pitchFamily="2" charset="2"/>
        <a:buChar char="§"/>
        <a:defRPr>
          <a:solidFill>
            <a:schemeClr val="tx1"/>
          </a:solidFill>
          <a:latin typeface="+mn-lt"/>
        </a:defRPr>
      </a:lvl2pPr>
      <a:lvl3pPr marL="1755775" indent="-228600" algn="l" rtl="0" eaLnBrk="1" fontAlgn="base" hangingPunct="1">
        <a:spcBef>
          <a:spcPct val="20000"/>
        </a:spcBef>
        <a:spcAft>
          <a:spcPct val="0"/>
        </a:spcAft>
        <a:buFont typeface="Wingdings" pitchFamily="2" charset="2"/>
        <a:defRPr>
          <a:solidFill>
            <a:schemeClr val="tx1"/>
          </a:solidFill>
          <a:latin typeface="+mn-lt"/>
        </a:defRPr>
      </a:lvl3pPr>
      <a:lvl4pPr marL="2174875" indent="-228600" algn="l" rtl="0" eaLnBrk="1" fontAlgn="base" hangingPunct="1">
        <a:spcBef>
          <a:spcPct val="20000"/>
        </a:spcBef>
        <a:spcAft>
          <a:spcPct val="0"/>
        </a:spcAft>
        <a:buFont typeface="Wingdings" pitchFamily="2" charset="2"/>
        <a:defRPr>
          <a:solidFill>
            <a:schemeClr val="tx1"/>
          </a:solidFill>
          <a:latin typeface="+mn-lt"/>
        </a:defRPr>
      </a:lvl4pPr>
      <a:lvl5pPr marL="2593975" indent="-228600" algn="l" rtl="0" eaLnBrk="1" fontAlgn="base" hangingPunct="1">
        <a:spcBef>
          <a:spcPct val="20000"/>
        </a:spcBef>
        <a:spcAft>
          <a:spcPct val="0"/>
        </a:spcAft>
        <a:buFont typeface="Wingdings" pitchFamily="2" charset="2"/>
        <a:defRPr>
          <a:solidFill>
            <a:schemeClr val="tx1"/>
          </a:solidFill>
          <a:latin typeface="+mn-lt"/>
        </a:defRPr>
      </a:lvl5pPr>
      <a:lvl6pPr marL="3051175" indent="-228600" algn="l" rtl="0" eaLnBrk="1" fontAlgn="base" hangingPunct="1">
        <a:spcBef>
          <a:spcPct val="20000"/>
        </a:spcBef>
        <a:spcAft>
          <a:spcPct val="0"/>
        </a:spcAft>
        <a:buFont typeface="Wingdings" pitchFamily="2" charset="2"/>
        <a:defRPr>
          <a:solidFill>
            <a:schemeClr val="tx1"/>
          </a:solidFill>
          <a:latin typeface="+mn-lt"/>
        </a:defRPr>
      </a:lvl6pPr>
      <a:lvl7pPr marL="3508375" indent="-228600" algn="l" rtl="0" eaLnBrk="1" fontAlgn="base" hangingPunct="1">
        <a:spcBef>
          <a:spcPct val="20000"/>
        </a:spcBef>
        <a:spcAft>
          <a:spcPct val="0"/>
        </a:spcAft>
        <a:buFont typeface="Wingdings" pitchFamily="2" charset="2"/>
        <a:defRPr>
          <a:solidFill>
            <a:schemeClr val="tx1"/>
          </a:solidFill>
          <a:latin typeface="+mn-lt"/>
        </a:defRPr>
      </a:lvl7pPr>
      <a:lvl8pPr marL="3965575" indent="-228600" algn="l" rtl="0" eaLnBrk="1" fontAlgn="base" hangingPunct="1">
        <a:spcBef>
          <a:spcPct val="20000"/>
        </a:spcBef>
        <a:spcAft>
          <a:spcPct val="0"/>
        </a:spcAft>
        <a:buFont typeface="Wingdings" pitchFamily="2" charset="2"/>
        <a:defRPr>
          <a:solidFill>
            <a:schemeClr val="tx1"/>
          </a:solidFill>
          <a:latin typeface="+mn-lt"/>
        </a:defRPr>
      </a:lvl8pPr>
      <a:lvl9pPr marL="4422775" indent="-228600" algn="l" rtl="0" eaLnBrk="1" fontAlgn="base" hangingPunct="1">
        <a:spcBef>
          <a:spcPct val="20000"/>
        </a:spcBef>
        <a:spcAft>
          <a:spcPct val="0"/>
        </a:spcAft>
        <a:buFont typeface="Wingdings" pitchFamily="2" charset="2"/>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ukas.toggenburger@htwchur.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git-scm.com/book/"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github.com/ltog/know-how/blob/master/git.md" TargetMode="External"/><Relationship Id="rId4" Type="http://schemas.openxmlformats.org/officeDocument/2006/relationships/hyperlink" Target="http://rypress.com/tutorials/git/index.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git-scm.com/download/w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scm.com/download/ma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sldNum" sz="quarter" idx="4"/>
          </p:nvPr>
        </p:nvSpPr>
        <p:spPr/>
        <p:txBody>
          <a:bodyPr/>
          <a:lstStyle/>
          <a:p>
            <a:r>
              <a:rPr lang="en-US" dirty="0" err="1"/>
              <a:t>Seite</a:t>
            </a:r>
            <a:r>
              <a:rPr lang="en-US"/>
              <a:t> </a:t>
            </a:r>
            <a:fld id="{B6D96DC1-9968-4037-B711-DF02922576B5}" type="slidenum">
              <a:rPr lang="en-US"/>
              <a:pPr/>
              <a:t>1</a:t>
            </a:fld>
            <a:endParaRPr lang="en-US"/>
          </a:p>
        </p:txBody>
      </p:sp>
      <p:sp>
        <p:nvSpPr>
          <p:cNvPr id="78925" name="Rectangle 77"/>
          <p:cNvSpPr>
            <a:spLocks noGrp="1" noChangeArrowheads="1"/>
          </p:cNvSpPr>
          <p:nvPr>
            <p:ph type="ctrTitle"/>
          </p:nvPr>
        </p:nvSpPr>
        <p:spPr/>
        <p:txBody>
          <a:bodyPr/>
          <a:lstStyle/>
          <a:p>
            <a:r>
              <a:rPr lang="de-DE" dirty="0" smtClean="0"/>
              <a:t>Git: Einführung</a:t>
            </a:r>
            <a:endParaRPr lang="de-DE" dirty="0"/>
          </a:p>
        </p:txBody>
      </p:sp>
      <p:sp>
        <p:nvSpPr>
          <p:cNvPr id="78926" name="Rectangle 78"/>
          <p:cNvSpPr>
            <a:spLocks noGrp="1" noChangeArrowheads="1"/>
          </p:cNvSpPr>
          <p:nvPr>
            <p:ph type="subTitle" idx="1"/>
          </p:nvPr>
        </p:nvSpPr>
        <p:spPr/>
        <p:txBody>
          <a:bodyPr/>
          <a:lstStyle/>
          <a:p>
            <a:r>
              <a:rPr lang="de-DE" dirty="0" smtClean="0"/>
              <a:t>Lukas Toggenburger</a:t>
            </a:r>
          </a:p>
          <a:p>
            <a:r>
              <a:rPr lang="de-DE" dirty="0" smtClean="0">
                <a:hlinkClick r:id="rId3"/>
              </a:rPr>
              <a:t>lukas.toggenburger@htwchur.ch</a:t>
            </a:r>
            <a:endParaRPr lang="de-DE" dirty="0" smtClean="0"/>
          </a:p>
          <a:p>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Initiale Konfiguration</a:t>
            </a:r>
            <a:endParaRPr lang="de-CH" dirty="0"/>
          </a:p>
        </p:txBody>
      </p:sp>
      <p:sp>
        <p:nvSpPr>
          <p:cNvPr id="3" name="Inhaltsplatzhalter 2"/>
          <p:cNvSpPr>
            <a:spLocks noGrp="1"/>
          </p:cNvSpPr>
          <p:nvPr>
            <p:ph idx="1"/>
          </p:nvPr>
        </p:nvSpPr>
        <p:spPr>
          <a:xfrm>
            <a:off x="457200" y="1700808"/>
            <a:ext cx="8229600" cy="4425355"/>
          </a:xfrm>
        </p:spPr>
        <p:txBody>
          <a:bodyPr/>
          <a:lstStyle/>
          <a:p>
            <a:r>
              <a:rPr lang="de-CH" b="1" dirty="0" smtClean="0"/>
              <a:t>Git bunt machen</a:t>
            </a:r>
          </a:p>
          <a:p>
            <a:r>
              <a:rPr lang="de-CH" dirty="0" smtClean="0"/>
              <a:t>In einigen Anwendungsfällen ist es hilfreich, farbigen Output zu haben. Solcher lässt sich aktivieren mit:</a:t>
            </a:r>
          </a:p>
          <a:p>
            <a:r>
              <a:rPr lang="de-CH" dirty="0" smtClean="0">
                <a:latin typeface="Courier New" panose="02070309020205020404" pitchFamily="49" charset="0"/>
                <a:cs typeface="Courier New" panose="02070309020205020404" pitchFamily="49" charset="0"/>
              </a:rPr>
              <a:t>git </a:t>
            </a:r>
            <a:r>
              <a:rPr lang="de-CH" dirty="0">
                <a:latin typeface="Courier New" panose="02070309020205020404" pitchFamily="49" charset="0"/>
                <a:cs typeface="Courier New" panose="02070309020205020404" pitchFamily="49" charset="0"/>
              </a:rPr>
              <a:t>config </a:t>
            </a:r>
            <a:r>
              <a:rPr lang="de-CH" dirty="0" smtClean="0">
                <a:latin typeface="Courier New" panose="02070309020205020404" pitchFamily="49" charset="0"/>
                <a:cs typeface="Courier New" panose="02070309020205020404" pitchFamily="49" charset="0"/>
              </a:rPr>
              <a:t>--</a:t>
            </a:r>
            <a:r>
              <a:rPr lang="de-CH" dirty="0">
                <a:latin typeface="Courier New" panose="02070309020205020404" pitchFamily="49" charset="0"/>
                <a:cs typeface="Courier New" panose="02070309020205020404" pitchFamily="49" charset="0"/>
              </a:rPr>
              <a:t>global </a:t>
            </a:r>
            <a:r>
              <a:rPr lang="de-CH" dirty="0" err="1">
                <a:latin typeface="Courier New" panose="02070309020205020404" pitchFamily="49" charset="0"/>
                <a:cs typeface="Courier New" panose="02070309020205020404" pitchFamily="49" charset="0"/>
              </a:rPr>
              <a:t>color.ui</a:t>
            </a:r>
            <a:r>
              <a:rPr lang="de-CH" dirty="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auto</a:t>
            </a:r>
            <a:r>
              <a:rPr lang="de-CH" dirty="0" smtClean="0">
                <a:latin typeface="Courier New" panose="02070309020205020404" pitchFamily="49" charset="0"/>
                <a:cs typeface="Courier New" panose="02070309020205020404" pitchFamily="49" charset="0"/>
              </a:rPr>
              <a:t>"</a:t>
            </a:r>
          </a:p>
          <a:p>
            <a:endParaRPr lang="de-CH" dirty="0" smtClean="0">
              <a:latin typeface="Courier New" panose="02070309020205020404" pitchFamily="49" charset="0"/>
              <a:cs typeface="Courier New" panose="02070309020205020404" pitchFamily="49" charset="0"/>
            </a:endParaRPr>
          </a:p>
          <a:p>
            <a:r>
              <a:rPr lang="de-CH" b="1" dirty="0" smtClean="0">
                <a:cs typeface="Courier New" panose="02070309020205020404" pitchFamily="49" charset="0"/>
              </a:rPr>
              <a:t>Warnung beim Hochladen von Änderungen vermeiden</a:t>
            </a:r>
          </a:p>
          <a:p>
            <a:r>
              <a:rPr lang="de-CH" dirty="0" smtClean="0">
                <a:cs typeface="Courier New" panose="02070309020205020404" pitchFamily="49" charset="0"/>
              </a:rPr>
              <a:t>Die folgende Konfiguration verhindert eine Warnung beim Hochladen (pushen) von Änderungen:</a:t>
            </a:r>
          </a:p>
          <a:p>
            <a:r>
              <a:rPr lang="de-CH" dirty="0">
                <a:latin typeface="Courier New" panose="02070309020205020404" pitchFamily="49" charset="0"/>
                <a:cs typeface="Courier New" panose="02070309020205020404" pitchFamily="49" charset="0"/>
              </a:rPr>
              <a:t>git config --global </a:t>
            </a:r>
            <a:r>
              <a:rPr lang="de-CH" dirty="0" err="1">
                <a:latin typeface="Courier New" panose="02070309020205020404" pitchFamily="49" charset="0"/>
                <a:cs typeface="Courier New" panose="02070309020205020404" pitchFamily="49" charset="0"/>
              </a:rPr>
              <a:t>push.default</a:t>
            </a:r>
            <a:r>
              <a:rPr lang="de-CH" dirty="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simple</a:t>
            </a:r>
          </a:p>
          <a:p>
            <a:r>
              <a:rPr lang="de-CH" dirty="0" smtClean="0">
                <a:cs typeface="Courier New" panose="02070309020205020404" pitchFamily="49" charset="0"/>
              </a:rPr>
              <a:t>(Erklärung: Bei Verwendung von </a:t>
            </a:r>
            <a:r>
              <a:rPr lang="de-CH" dirty="0" smtClean="0">
                <a:latin typeface="Courier New" panose="02070309020205020404" pitchFamily="49" charset="0"/>
                <a:cs typeface="Courier New" panose="02070309020205020404" pitchFamily="49" charset="0"/>
              </a:rPr>
              <a:t>git push</a:t>
            </a:r>
            <a:r>
              <a:rPr lang="de-CH" dirty="0" smtClean="0">
                <a:cs typeface="Courier New" panose="02070309020205020404" pitchFamily="49" charset="0"/>
              </a:rPr>
              <a:t> nicht alle Branches, sondern nur den aktuell gewählten hochladen.)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10</a:t>
            </a:fld>
            <a:endParaRPr lang="en-US"/>
          </a:p>
        </p:txBody>
      </p:sp>
    </p:spTree>
    <p:extLst>
      <p:ext uri="{BB962C8B-B14F-4D97-AF65-F5344CB8AC3E}">
        <p14:creationId xmlns:p14="http://schemas.microsoft.com/office/powerpoint/2010/main" val="1543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Initiale Konfiguration</a:t>
            </a:r>
            <a:endParaRPr lang="de-CH" dirty="0"/>
          </a:p>
        </p:txBody>
      </p:sp>
      <p:sp>
        <p:nvSpPr>
          <p:cNvPr id="3" name="Inhaltsplatzhalter 2"/>
          <p:cNvSpPr>
            <a:spLocks noGrp="1"/>
          </p:cNvSpPr>
          <p:nvPr>
            <p:ph idx="1"/>
          </p:nvPr>
        </p:nvSpPr>
        <p:spPr>
          <a:xfrm>
            <a:off x="457200" y="1268760"/>
            <a:ext cx="8229600" cy="4857403"/>
          </a:xfrm>
        </p:spPr>
        <p:txBody>
          <a:bodyPr/>
          <a:lstStyle/>
          <a:p>
            <a:r>
              <a:rPr lang="de-CH" b="1" dirty="0" smtClean="0">
                <a:cs typeface="Courier New" panose="02070309020205020404" pitchFamily="49" charset="0"/>
              </a:rPr>
              <a:t>Einen Texteditor definieren</a:t>
            </a:r>
          </a:p>
          <a:p>
            <a:r>
              <a:rPr lang="de-CH" dirty="0" smtClean="0">
                <a:cs typeface="Courier New" panose="02070309020205020404" pitchFamily="49" charset="0"/>
              </a:rPr>
              <a:t>In einigen Fällen wird für gewisse Eingaben ein Text-Editor benötigt. Es sollte festgelegt werden, welches Programm dafür verwendet werden soll.</a:t>
            </a:r>
          </a:p>
          <a:p>
            <a:endParaRPr lang="de-CH" dirty="0" smtClean="0">
              <a:cs typeface="Courier New" panose="02070309020205020404" pitchFamily="49" charset="0"/>
            </a:endParaRPr>
          </a:p>
          <a:p>
            <a:r>
              <a:rPr lang="de-CH" dirty="0">
                <a:latin typeface="Courier New" panose="02070309020205020404" pitchFamily="49" charset="0"/>
                <a:cs typeface="Courier New" panose="02070309020205020404" pitchFamily="49" charset="0"/>
              </a:rPr>
              <a:t>git config --global </a:t>
            </a:r>
            <a:r>
              <a:rPr lang="de-CH" dirty="0" err="1">
                <a:latin typeface="Courier New" panose="02070309020205020404" pitchFamily="49" charset="0"/>
                <a:cs typeface="Courier New" panose="02070309020205020404" pitchFamily="49" charset="0"/>
              </a:rPr>
              <a:t>core.editor</a:t>
            </a:r>
            <a:r>
              <a:rPr lang="de-CH" dirty="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a:t>
            </a:r>
            <a:r>
              <a:rPr lang="de-CH" dirty="0" err="1" smtClean="0">
                <a:latin typeface="Courier New" panose="02070309020205020404" pitchFamily="49" charset="0"/>
                <a:cs typeface="Courier New" panose="02070309020205020404" pitchFamily="49" charset="0"/>
              </a:rPr>
              <a:t>vim</a:t>
            </a:r>
            <a:r>
              <a:rPr lang="de-CH" dirty="0" smtClean="0">
                <a:latin typeface="Courier New" panose="02070309020205020404" pitchFamily="49" charset="0"/>
                <a:cs typeface="Courier New" panose="02070309020205020404" pitchFamily="49" charset="0"/>
              </a:rPr>
              <a:t>"</a:t>
            </a:r>
          </a:p>
          <a:p>
            <a:endParaRPr lang="de-CH" dirty="0">
              <a:cs typeface="Courier New" panose="02070309020205020404" pitchFamily="49" charset="0"/>
            </a:endParaRPr>
          </a:p>
          <a:p>
            <a:r>
              <a:rPr lang="de-CH" b="1" dirty="0"/>
              <a:t>Einstellungen prüfen</a:t>
            </a:r>
          </a:p>
          <a:p>
            <a:r>
              <a:rPr lang="de-CH" dirty="0">
                <a:latin typeface="Courier New" panose="02070309020205020404" pitchFamily="49" charset="0"/>
                <a:cs typeface="Courier New" panose="02070309020205020404" pitchFamily="49" charset="0"/>
              </a:rPr>
              <a:t>git config --list</a:t>
            </a:r>
          </a:p>
          <a:p>
            <a:endParaRPr lang="de-CH" dirty="0" smtClean="0">
              <a:cs typeface="Courier New" panose="02070309020205020404" pitchFamily="49" charset="0"/>
            </a:endParaRPr>
          </a:p>
          <a:p>
            <a:r>
              <a:rPr lang="de-CH" b="1" dirty="0" smtClean="0">
                <a:cs typeface="Courier New" panose="02070309020205020404" pitchFamily="49" charset="0"/>
              </a:rPr>
              <a:t>Falsche getippte Einträge entfernen</a:t>
            </a:r>
          </a:p>
          <a:p>
            <a:r>
              <a:rPr lang="en-US" dirty="0">
                <a:latin typeface="Courier New" panose="02070309020205020404" pitchFamily="49" charset="0"/>
                <a:cs typeface="Courier New" panose="02070309020205020404" pitchFamily="49" charset="0"/>
              </a:rPr>
              <a:t>git config --global --unset-all </a:t>
            </a:r>
            <a:r>
              <a:rPr lang="en-US" dirty="0" smtClean="0">
                <a:latin typeface="Courier New" panose="02070309020205020404" pitchFamily="49" charset="0"/>
                <a:cs typeface="Courier New" panose="02070309020205020404" pitchFamily="49" charset="0"/>
              </a:rPr>
              <a:t>userr.name</a:t>
            </a:r>
            <a:endParaRPr lang="de-CH"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11</a:t>
            </a:fld>
            <a:endParaRPr lang="en-US"/>
          </a:p>
        </p:txBody>
      </p:sp>
    </p:spTree>
    <p:extLst>
      <p:ext uri="{BB962C8B-B14F-4D97-AF65-F5344CB8AC3E}">
        <p14:creationId xmlns:p14="http://schemas.microsoft.com/office/powerpoint/2010/main" val="87095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GitHub</a:t>
            </a:r>
            <a:endParaRPr lang="de-CH" dirty="0"/>
          </a:p>
        </p:txBody>
      </p:sp>
      <p:sp>
        <p:nvSpPr>
          <p:cNvPr id="3" name="Inhaltsplatzhalter 2"/>
          <p:cNvSpPr>
            <a:spLocks noGrp="1"/>
          </p:cNvSpPr>
          <p:nvPr>
            <p:ph idx="1"/>
          </p:nvPr>
        </p:nvSpPr>
        <p:spPr/>
        <p:txBody>
          <a:bodyPr/>
          <a:lstStyle/>
          <a:p>
            <a:r>
              <a:rPr lang="de-CH" dirty="0" smtClean="0"/>
              <a:t>GitHub</a:t>
            </a:r>
            <a:r>
              <a:rPr lang="de-CH" dirty="0"/>
              <a:t> </a:t>
            </a:r>
            <a:r>
              <a:rPr lang="de-CH" dirty="0" smtClean="0"/>
              <a:t>( </a:t>
            </a:r>
            <a:r>
              <a:rPr lang="de-CH" dirty="0" smtClean="0">
                <a:hlinkClick r:id="rId3"/>
              </a:rPr>
              <a:t>https</a:t>
            </a:r>
            <a:r>
              <a:rPr lang="de-CH" dirty="0">
                <a:hlinkClick r:id="rId3"/>
              </a:rPr>
              <a:t>://github.com</a:t>
            </a:r>
            <a:r>
              <a:rPr lang="de-CH" dirty="0" smtClean="0">
                <a:hlinkClick r:id="rId3"/>
              </a:rPr>
              <a:t>/</a:t>
            </a:r>
            <a:r>
              <a:rPr lang="de-CH" dirty="0" smtClean="0"/>
              <a:t> ) </a:t>
            </a:r>
            <a:r>
              <a:rPr lang="de-CH" dirty="0"/>
              <a:t>ist </a:t>
            </a:r>
            <a:r>
              <a:rPr lang="de-CH" dirty="0" smtClean="0"/>
              <a:t>eine Firma, welche öffentlich einsehbare Git-Repositories kostenlos zur Verfügung stellt. (Private Repositories sind kostenpflichtig.)</a:t>
            </a:r>
          </a:p>
          <a:p>
            <a:endParaRPr lang="de-CH" dirty="0"/>
          </a:p>
          <a:p>
            <a:r>
              <a:rPr lang="de-CH" dirty="0" smtClean="0"/>
              <a:t>Zusätzlich bietet sie Dienstleistungen an (z.B. Issue-Tracker, Pull-</a:t>
            </a:r>
            <a:r>
              <a:rPr lang="de-CH" dirty="0" err="1" smtClean="0"/>
              <a:t>Requests</a:t>
            </a:r>
            <a:r>
              <a:rPr lang="de-CH" dirty="0" smtClean="0"/>
              <a:t>, Wiki, …) die nicht im Umfang von Git enthalten sind.</a:t>
            </a:r>
          </a:p>
          <a:p>
            <a:endParaRPr lang="de-CH" dirty="0"/>
          </a:p>
          <a:p>
            <a:r>
              <a:rPr lang="de-CH" dirty="0" smtClean="0"/>
              <a:t>Git und GitHub sollten nicht verwechselt werden!</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12</a:t>
            </a:fld>
            <a:endParaRPr lang="en-US"/>
          </a:p>
        </p:txBody>
      </p:sp>
    </p:spTree>
    <p:extLst>
      <p:ext uri="{BB962C8B-B14F-4D97-AF65-F5344CB8AC3E}">
        <p14:creationId xmlns:p14="http://schemas.microsoft.com/office/powerpoint/2010/main" val="3902698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GitHub-Account erstellen</a:t>
            </a:r>
            <a:endParaRPr lang="de-CH" dirty="0"/>
          </a:p>
        </p:txBody>
      </p:sp>
      <p:sp>
        <p:nvSpPr>
          <p:cNvPr id="3" name="Inhaltsplatzhalter 2"/>
          <p:cNvSpPr>
            <a:spLocks noGrp="1"/>
          </p:cNvSpPr>
          <p:nvPr>
            <p:ph idx="1"/>
          </p:nvPr>
        </p:nvSpPr>
        <p:spPr/>
        <p:txBody>
          <a:bodyPr/>
          <a:lstStyle/>
          <a:p>
            <a:r>
              <a:rPr lang="de-CH" dirty="0" smtClean="0"/>
              <a:t>Obwohl Git auch ausschliesslich lokal verwendet werden kann, wird man üblicherweise Änderungen andern zugänglich machen wollen. Erstellen Sie deshalb (sofern nicht schon vorhanden) einen Account bei Github:</a:t>
            </a:r>
          </a:p>
          <a:p>
            <a:endParaRPr lang="de-CH" dirty="0">
              <a:hlinkClick r:id="rId3"/>
            </a:endParaRPr>
          </a:p>
          <a:p>
            <a:r>
              <a:rPr lang="de-CH" dirty="0" smtClean="0">
                <a:hlinkClick r:id="rId3"/>
              </a:rPr>
              <a:t>https</a:t>
            </a:r>
            <a:r>
              <a:rPr lang="de-CH" dirty="0">
                <a:hlinkClick r:id="rId3"/>
              </a:rPr>
              <a:t>://</a:t>
            </a:r>
            <a:r>
              <a:rPr lang="de-CH" dirty="0" smtClean="0">
                <a:hlinkClick r:id="rId3"/>
              </a:rPr>
              <a:t>github.com/join</a:t>
            </a:r>
            <a:endParaRPr lang="de-CH" dirty="0" smtClean="0"/>
          </a:p>
          <a:p>
            <a:endParaRPr lang="de-CH" dirty="0" smtClean="0"/>
          </a:p>
          <a:p>
            <a:r>
              <a:rPr lang="de-CH" dirty="0" smtClean="0"/>
              <a:t>Benutzername und Email können unabhängig von den Einstellungen im Git-Client gewählt werden.</a:t>
            </a:r>
          </a:p>
          <a:p>
            <a:endParaRPr lang="de-CH" dirty="0"/>
          </a:p>
          <a:p>
            <a:r>
              <a:rPr lang="de-CH" dirty="0" smtClean="0"/>
              <a:t>Die Wahl eines Benutzernamens der ähnlich zum </a:t>
            </a:r>
            <a:r>
              <a:rPr lang="de-CH" dirty="0" err="1" smtClean="0"/>
              <a:t>Realname</a:t>
            </a:r>
            <a:r>
              <a:rPr lang="de-CH" dirty="0" smtClean="0"/>
              <a:t> ist (z.B. </a:t>
            </a:r>
            <a:r>
              <a:rPr lang="de-CH" dirty="0" err="1" smtClean="0">
                <a:latin typeface="Courier New" panose="02070309020205020404" pitchFamily="49" charset="0"/>
                <a:cs typeface="Courier New" panose="02070309020205020404" pitchFamily="49" charset="0"/>
              </a:rPr>
              <a:t>vorname.nachname</a:t>
            </a:r>
            <a:r>
              <a:rPr lang="de-CH" dirty="0" smtClean="0"/>
              <a:t>), vereinfacht die Zusammenarbeit.</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13</a:t>
            </a:fld>
            <a:endParaRPr lang="en-US"/>
          </a:p>
        </p:txBody>
      </p:sp>
    </p:spTree>
    <p:extLst>
      <p:ext uri="{BB962C8B-B14F-4D97-AF65-F5344CB8AC3E}">
        <p14:creationId xmlns:p14="http://schemas.microsoft.com/office/powerpoint/2010/main" val="2665826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Neues GitHub-Repository anlegen</a:t>
            </a:r>
            <a:endParaRPr lang="de-CH" dirty="0"/>
          </a:p>
        </p:txBody>
      </p:sp>
      <p:sp>
        <p:nvSpPr>
          <p:cNvPr id="3" name="Inhaltsplatzhalter 2"/>
          <p:cNvSpPr>
            <a:spLocks noGrp="1"/>
          </p:cNvSpPr>
          <p:nvPr>
            <p:ph idx="1"/>
          </p:nvPr>
        </p:nvSpPr>
        <p:spPr/>
        <p:txBody>
          <a:bodyPr/>
          <a:lstStyle/>
          <a:p>
            <a:r>
              <a:rPr lang="de-CH" dirty="0" smtClean="0"/>
              <a:t>Als nächster Schritt wird ein Repository (eine Datenablage) angelegt:</a:t>
            </a:r>
          </a:p>
          <a:p>
            <a:endParaRPr lang="de-CH" dirty="0">
              <a:hlinkClick r:id="rId3"/>
            </a:endParaRPr>
          </a:p>
          <a:p>
            <a:r>
              <a:rPr lang="de-CH" dirty="0" smtClean="0">
                <a:hlinkClick r:id="rId3"/>
              </a:rPr>
              <a:t>https</a:t>
            </a:r>
            <a:r>
              <a:rPr lang="de-CH" dirty="0">
                <a:hlinkClick r:id="rId3"/>
              </a:rPr>
              <a:t>://</a:t>
            </a:r>
            <a:r>
              <a:rPr lang="de-CH" dirty="0" smtClean="0">
                <a:hlinkClick r:id="rId3"/>
              </a:rPr>
              <a:t>github.com/new</a:t>
            </a:r>
            <a:endParaRPr lang="de-CH" dirty="0" smtClean="0"/>
          </a:p>
          <a:p>
            <a:endParaRPr lang="de-CH" dirty="0"/>
          </a:p>
          <a:p>
            <a:r>
              <a:rPr lang="de-CH" dirty="0" smtClean="0"/>
              <a:t>Option</a:t>
            </a:r>
            <a:r>
              <a:rPr lang="de-CH" dirty="0"/>
              <a:t>: </a:t>
            </a:r>
            <a:r>
              <a:rPr lang="de-CH" b="1" dirty="0" smtClean="0"/>
              <a:t>«Public»</a:t>
            </a:r>
            <a:r>
              <a:rPr lang="de-CH" dirty="0" smtClean="0"/>
              <a:t> wählen. Diese Repositories sind kostenlos und von jedermann einsehbar.</a:t>
            </a:r>
          </a:p>
          <a:p>
            <a:endParaRPr lang="de-CH" dirty="0"/>
          </a:p>
          <a:p>
            <a:r>
              <a:rPr lang="de-CH" dirty="0" smtClean="0"/>
              <a:t>Option </a:t>
            </a:r>
            <a:r>
              <a:rPr lang="de-CH" b="1" dirty="0" smtClean="0"/>
              <a:t>«</a:t>
            </a:r>
            <a:r>
              <a:rPr lang="en-US" b="1" dirty="0"/>
              <a:t>Initialize this repository with a </a:t>
            </a:r>
            <a:r>
              <a:rPr lang="en-US" b="1" dirty="0" smtClean="0"/>
              <a:t>README</a:t>
            </a:r>
            <a:r>
              <a:rPr lang="de-CH" b="1" dirty="0" smtClean="0"/>
              <a:t>»</a:t>
            </a:r>
            <a:r>
              <a:rPr lang="de-CH" dirty="0" smtClean="0"/>
              <a:t> wählen. Dadurch erstellt Github automatisch eine README (</a:t>
            </a:r>
            <a:r>
              <a:rPr lang="de-CH" dirty="0" err="1" smtClean="0"/>
              <a:t>liesmich</a:t>
            </a:r>
            <a:r>
              <a:rPr lang="de-CH" dirty="0" smtClean="0"/>
              <a:t>) Datei. Diese Datei wird übrigens auch angezeigt, wenn das Repository mittels Browser betrachtet wird.</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14</a:t>
            </a:fld>
            <a:endParaRPr lang="en-US"/>
          </a:p>
        </p:txBody>
      </p:sp>
    </p:spTree>
    <p:extLst>
      <p:ext uri="{BB962C8B-B14F-4D97-AF65-F5344CB8AC3E}">
        <p14:creationId xmlns:p14="http://schemas.microsoft.com/office/powerpoint/2010/main" val="21427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Ein Repository klonen</a:t>
            </a:r>
          </a:p>
        </p:txBody>
      </p:sp>
      <p:sp>
        <p:nvSpPr>
          <p:cNvPr id="3" name="Inhaltsplatzhalter 2"/>
          <p:cNvSpPr>
            <a:spLocks noGrp="1"/>
          </p:cNvSpPr>
          <p:nvPr>
            <p:ph idx="1"/>
          </p:nvPr>
        </p:nvSpPr>
        <p:spPr>
          <a:xfrm>
            <a:off x="457200" y="1600200"/>
            <a:ext cx="5194920" cy="4525963"/>
          </a:xfrm>
        </p:spPr>
        <p:txBody>
          <a:bodyPr/>
          <a:lstStyle/>
          <a:p>
            <a:r>
              <a:rPr lang="de-CH" dirty="0" smtClean="0"/>
              <a:t>Als nächsten Schritt werden wir das Github-Repository klonen. Dadurch erhalten wir eine vollständige lokale Kopie, welche wir im weiteren Ablauf auch synchron halten werden. (Ein Repository entspricht einem farbigen «Kübel» in der Abbildung.) Es gibt also in unserem Fall </a:t>
            </a:r>
            <a:r>
              <a:rPr lang="de-CH" i="1" dirty="0" smtClean="0"/>
              <a:t>zwei</a:t>
            </a:r>
            <a:r>
              <a:rPr lang="de-CH" dirty="0" smtClean="0"/>
              <a:t> Repositories!</a:t>
            </a:r>
          </a:p>
          <a:p>
            <a:endParaRPr lang="de-CH" dirty="0"/>
          </a:p>
          <a:p>
            <a:r>
              <a:rPr lang="de-CH" dirty="0" smtClean="0"/>
              <a:t>Sollte Github pleitegehen und alle Server abschalten, hätten wir sämtliche alten Datenstände inkl. Versionsgeschichte auch lokal vorhanden und könnten mit relativ geringem Aufwand zu einem andern Anbieter wechseln. Bei andern Systemen, z.B. SVN ist das nicht so.</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15</a:t>
            </a:fld>
            <a:endParaRPr lang="en-US"/>
          </a:p>
        </p:txBody>
      </p:sp>
      <p:pic>
        <p:nvPicPr>
          <p:cNvPr id="5" name="Picture 6" descr="http://rypress.com/tutorials/git/media/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655" y="1764874"/>
            <a:ext cx="2448753" cy="2346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5148064" y="1372191"/>
            <a:ext cx="4248472" cy="215444"/>
          </a:xfrm>
          <a:prstGeom prst="rect">
            <a:avLst/>
          </a:prstGeom>
          <a:noFill/>
        </p:spPr>
        <p:txBody>
          <a:bodyPr wrap="square" rtlCol="0">
            <a:spAutoFit/>
          </a:bodyPr>
          <a:lstStyle/>
          <a:p>
            <a:pPr algn="ctr"/>
            <a:r>
              <a:rPr lang="de-CH" sz="800" dirty="0">
                <a:latin typeface="+mj-lt"/>
              </a:rPr>
              <a:t>http://rypress.com/tutorials/git/introduction</a:t>
            </a:r>
            <a:endParaRPr lang="de-CH" sz="800" dirty="0" smtClean="0">
              <a:latin typeface="+mj-lt"/>
            </a:endParaRPr>
          </a:p>
        </p:txBody>
      </p:sp>
    </p:spTree>
    <p:extLst>
      <p:ext uri="{BB962C8B-B14F-4D97-AF65-F5344CB8AC3E}">
        <p14:creationId xmlns:p14="http://schemas.microsoft.com/office/powerpoint/2010/main" val="215782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3486" y="3356992"/>
            <a:ext cx="3598914" cy="3037813"/>
          </a:xfrm>
          <a:prstGeom prst="rect">
            <a:avLst/>
          </a:prstGeom>
          <a:ln>
            <a:solidFill>
              <a:schemeClr val="tx1"/>
            </a:solidFill>
          </a:ln>
        </p:spPr>
      </p:pic>
      <p:cxnSp>
        <p:nvCxnSpPr>
          <p:cNvPr id="7" name="Gerade Verbindung mit Pfeil 6"/>
          <p:cNvCxnSpPr/>
          <p:nvPr/>
        </p:nvCxnSpPr>
        <p:spPr>
          <a:xfrm>
            <a:off x="4427984" y="2636912"/>
            <a:ext cx="3256493" cy="2872934"/>
          </a:xfrm>
          <a:prstGeom prst="straightConnector1">
            <a:avLst/>
          </a:prstGeom>
          <a:ln w="161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CH" dirty="0" smtClean="0"/>
              <a:t>Ein Repository klonen</a:t>
            </a:r>
            <a:endParaRPr lang="de-CH" dirty="0"/>
          </a:p>
        </p:txBody>
      </p:sp>
      <p:sp>
        <p:nvSpPr>
          <p:cNvPr id="3" name="Inhaltsplatzhalter 2"/>
          <p:cNvSpPr>
            <a:spLocks noGrp="1"/>
          </p:cNvSpPr>
          <p:nvPr>
            <p:ph idx="1"/>
          </p:nvPr>
        </p:nvSpPr>
        <p:spPr/>
        <p:txBody>
          <a:bodyPr/>
          <a:lstStyle/>
          <a:p>
            <a:r>
              <a:rPr lang="de-CH" dirty="0" smtClean="0"/>
              <a:t>Das neu erstellte Repository mit folgendem Befehl klonen:</a:t>
            </a:r>
          </a:p>
          <a:p>
            <a:endParaRPr lang="de-CH" dirty="0" smtClean="0"/>
          </a:p>
          <a:p>
            <a:r>
              <a:rPr lang="de-CH" sz="1650" dirty="0" smtClean="0">
                <a:latin typeface="Courier New" panose="02070309020205020404" pitchFamily="49" charset="0"/>
                <a:cs typeface="Courier New" panose="02070309020205020404" pitchFamily="49" charset="0"/>
              </a:rPr>
              <a:t>git clone https</a:t>
            </a:r>
            <a:r>
              <a:rPr lang="de-CH" sz="1650" dirty="0">
                <a:latin typeface="Courier New" panose="02070309020205020404" pitchFamily="49" charset="0"/>
                <a:cs typeface="Courier New" panose="02070309020205020404" pitchFamily="49" charset="0"/>
              </a:rPr>
              <a:t>://</a:t>
            </a:r>
            <a:r>
              <a:rPr lang="de-CH" sz="1650" dirty="0" smtClean="0">
                <a:latin typeface="Courier New" panose="02070309020205020404" pitchFamily="49" charset="0"/>
                <a:cs typeface="Courier New" panose="02070309020205020404" pitchFamily="49" charset="0"/>
              </a:rPr>
              <a:t>github.com/</a:t>
            </a:r>
            <a:r>
              <a:rPr lang="de-CH" sz="1650" i="1" dirty="0" smtClean="0">
                <a:latin typeface="Courier New" panose="02070309020205020404" pitchFamily="49" charset="0"/>
                <a:cs typeface="Courier New" panose="02070309020205020404" pitchFamily="49" charset="0"/>
              </a:rPr>
              <a:t>user</a:t>
            </a:r>
            <a:r>
              <a:rPr lang="de-CH" sz="1650" dirty="0" smtClean="0">
                <a:latin typeface="Courier New" panose="02070309020205020404" pitchFamily="49" charset="0"/>
                <a:cs typeface="Courier New" panose="02070309020205020404" pitchFamily="49" charset="0"/>
              </a:rPr>
              <a:t>/</a:t>
            </a:r>
            <a:r>
              <a:rPr lang="de-CH" sz="1650" i="1" dirty="0" smtClean="0">
                <a:latin typeface="Courier New" panose="02070309020205020404" pitchFamily="49" charset="0"/>
                <a:cs typeface="Courier New" panose="02070309020205020404" pitchFamily="49" charset="0"/>
              </a:rPr>
              <a:t>repository</a:t>
            </a:r>
            <a:r>
              <a:rPr lang="de-CH" sz="1650" dirty="0" smtClean="0">
                <a:latin typeface="Courier New" panose="02070309020205020404" pitchFamily="49" charset="0"/>
                <a:cs typeface="Courier New" panose="02070309020205020404" pitchFamily="49" charset="0"/>
              </a:rPr>
              <a:t>.git </a:t>
            </a:r>
            <a:r>
              <a:rPr lang="de-CH" sz="1650" i="1" dirty="0" err="1" smtClean="0">
                <a:latin typeface="Courier New" panose="02070309020205020404" pitchFamily="49" charset="0"/>
                <a:cs typeface="Courier New" panose="02070309020205020404" pitchFamily="49" charset="0"/>
              </a:rPr>
              <a:t>meinverzeichnis</a:t>
            </a:r>
            <a:endParaRPr lang="de-CH" sz="1650" i="1" dirty="0" smtClean="0">
              <a:latin typeface="Courier New" panose="02070309020205020404" pitchFamily="49" charset="0"/>
              <a:cs typeface="Courier New" panose="02070309020205020404" pitchFamily="49" charset="0"/>
            </a:endParaRPr>
          </a:p>
          <a:p>
            <a:endParaRPr lang="de-CH" dirty="0" smtClean="0">
              <a:latin typeface="Courier New" panose="02070309020205020404" pitchFamily="49" charset="0"/>
              <a:cs typeface="Courier New" panose="02070309020205020404" pitchFamily="49" charset="0"/>
            </a:endParaRPr>
          </a:p>
          <a:p>
            <a:r>
              <a:rPr lang="de-CH" dirty="0" smtClean="0">
                <a:cs typeface="Courier New" panose="02070309020205020404" pitchFamily="49" charset="0"/>
              </a:rPr>
              <a:t>Der Befehl erstellt ein neues Verzeichnis </a:t>
            </a:r>
            <a:r>
              <a:rPr lang="de-CH" dirty="0" err="1" smtClean="0">
                <a:latin typeface="Courier New" panose="02070309020205020404" pitchFamily="49" charset="0"/>
                <a:cs typeface="Courier New" panose="02070309020205020404" pitchFamily="49" charset="0"/>
              </a:rPr>
              <a:t>meinverzeichnis</a:t>
            </a:r>
            <a:r>
              <a:rPr lang="de-CH" dirty="0" smtClean="0">
                <a:cs typeface="Courier New" panose="02070309020205020404" pitchFamily="49" charset="0"/>
              </a:rPr>
              <a:t>.</a:t>
            </a:r>
          </a:p>
          <a:p>
            <a:endParaRPr lang="de-CH" dirty="0">
              <a:cs typeface="Courier New" panose="02070309020205020404" pitchFamily="49" charset="0"/>
            </a:endParaRPr>
          </a:p>
          <a:p>
            <a:r>
              <a:rPr lang="de-CH" dirty="0" smtClean="0">
                <a:cs typeface="Courier New" panose="02070309020205020404" pitchFamily="49" charset="0"/>
              </a:rPr>
              <a:t>Innerhalb dieses neu entstandenen</a:t>
            </a:r>
            <a:br>
              <a:rPr lang="de-CH" dirty="0" smtClean="0">
                <a:cs typeface="Courier New" panose="02070309020205020404" pitchFamily="49" charset="0"/>
              </a:rPr>
            </a:br>
            <a:r>
              <a:rPr lang="de-CH" dirty="0" smtClean="0">
                <a:cs typeface="Courier New" panose="02070309020205020404" pitchFamily="49" charset="0"/>
              </a:rPr>
              <a:t>Verzeichnisses können Dateien durch</a:t>
            </a:r>
            <a:br>
              <a:rPr lang="de-CH" dirty="0" smtClean="0">
                <a:cs typeface="Courier New" panose="02070309020205020404" pitchFamily="49" charset="0"/>
              </a:rPr>
            </a:br>
            <a:r>
              <a:rPr lang="de-CH" dirty="0" smtClean="0">
                <a:cs typeface="Courier New" panose="02070309020205020404" pitchFamily="49" charset="0"/>
              </a:rPr>
              <a:t>Git versioniert werden.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16</a:t>
            </a:fld>
            <a:endParaRPr lang="en-US"/>
          </a:p>
        </p:txBody>
      </p:sp>
    </p:spTree>
    <p:extLst>
      <p:ext uri="{BB962C8B-B14F-4D97-AF65-F5344CB8AC3E}">
        <p14:creationId xmlns:p14="http://schemas.microsoft.com/office/powerpoint/2010/main" val="27082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Commits</a:t>
            </a:r>
            <a:endParaRPr lang="de-CH" dirty="0"/>
          </a:p>
        </p:txBody>
      </p:sp>
      <p:sp>
        <p:nvSpPr>
          <p:cNvPr id="3" name="Inhaltsplatzhalter 2"/>
          <p:cNvSpPr>
            <a:spLocks noGrp="1"/>
          </p:cNvSpPr>
          <p:nvPr>
            <p:ph idx="1"/>
          </p:nvPr>
        </p:nvSpPr>
        <p:spPr/>
        <p:txBody>
          <a:bodyPr/>
          <a:lstStyle/>
          <a:p>
            <a:r>
              <a:rPr lang="de-CH" dirty="0" smtClean="0"/>
              <a:t>Ein Commit ist eine im Repository definierte Änderung an Dateien, welche von einem Benutzer durchgeführt wurde.</a:t>
            </a:r>
          </a:p>
          <a:p>
            <a:endParaRPr lang="de-CH" dirty="0"/>
          </a:p>
          <a:p>
            <a:r>
              <a:rPr lang="de-CH" dirty="0" smtClean="0"/>
              <a:t>Eine Liste von Commits kann angezeigt werden mit:</a:t>
            </a:r>
            <a:endParaRPr lang="de-CH" dirty="0"/>
          </a:p>
          <a:p>
            <a:r>
              <a:rPr lang="de-CH" dirty="0">
                <a:latin typeface="Courier New" panose="02070309020205020404" pitchFamily="49" charset="0"/>
                <a:cs typeface="Courier New" panose="02070309020205020404" pitchFamily="49" charset="0"/>
              </a:rPr>
              <a:t>git log</a:t>
            </a:r>
          </a:p>
          <a:p>
            <a:endParaRPr lang="de-CH" dirty="0" smtClean="0"/>
          </a:p>
          <a:p>
            <a:r>
              <a:rPr lang="de-CH" dirty="0" smtClean="0"/>
              <a:t>Die Ausgabe bezieht sich auf das lokale Repository, allenfalls gibt es auf Github aber schon neuere Commits. Diese wären dann mit </a:t>
            </a:r>
            <a:r>
              <a:rPr lang="de-CH" dirty="0" smtClean="0">
                <a:latin typeface="Courier New" panose="02070309020205020404" pitchFamily="49" charset="0"/>
                <a:cs typeface="Courier New" panose="02070309020205020404" pitchFamily="49" charset="0"/>
              </a:rPr>
              <a:t>git log</a:t>
            </a:r>
            <a:r>
              <a:rPr lang="de-CH" dirty="0" smtClean="0"/>
              <a:t> nicht sichtbar.</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17</a:t>
            </a:fld>
            <a:endParaRPr lang="en-US"/>
          </a:p>
        </p:txBody>
      </p:sp>
    </p:spTree>
    <p:extLst>
      <p:ext uri="{BB962C8B-B14F-4D97-AF65-F5344CB8AC3E}">
        <p14:creationId xmlns:p14="http://schemas.microsoft.com/office/powerpoint/2010/main" val="218363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Die Commit </a:t>
            </a:r>
            <a:r>
              <a:rPr lang="de-CH" dirty="0"/>
              <a:t>H</a:t>
            </a:r>
            <a:r>
              <a:rPr lang="de-CH" dirty="0" smtClean="0"/>
              <a:t>istory anzeigen</a:t>
            </a:r>
            <a:endParaRPr lang="de-CH" dirty="0"/>
          </a:p>
        </p:txBody>
      </p:sp>
      <p:sp>
        <p:nvSpPr>
          <p:cNvPr id="3" name="Inhaltsplatzhalter 2"/>
          <p:cNvSpPr>
            <a:spLocks noGrp="1"/>
          </p:cNvSpPr>
          <p:nvPr>
            <p:ph idx="1"/>
          </p:nvPr>
        </p:nvSpPr>
        <p:spPr/>
        <p:txBody>
          <a:bodyPr/>
          <a:lstStyle/>
          <a:p>
            <a:r>
              <a:rPr lang="de-CH" dirty="0" smtClean="0"/>
              <a:t>Weshalb zeigt </a:t>
            </a:r>
            <a:r>
              <a:rPr lang="en-US" dirty="0">
                <a:latin typeface="Courier New" panose="02070309020205020404" pitchFamily="49" charset="0"/>
                <a:cs typeface="Courier New" panose="02070309020205020404" pitchFamily="49" charset="0"/>
              </a:rPr>
              <a:t>git log </a:t>
            </a:r>
            <a:r>
              <a:rPr lang="de-CH" dirty="0" smtClean="0"/>
              <a:t>schon einen (lokalen) Commit an?</a:t>
            </a:r>
          </a:p>
          <a:p>
            <a:endParaRPr lang="de-CH" dirty="0"/>
          </a:p>
          <a:p>
            <a:r>
              <a:rPr lang="en-US" dirty="0" smtClean="0">
                <a:latin typeface="Courier New" panose="02070309020205020404" pitchFamily="49" charset="0"/>
                <a:cs typeface="Courier New" panose="02070309020205020404" pitchFamily="49" charset="0"/>
              </a:rPr>
              <a:t>commit </a:t>
            </a:r>
            <a:r>
              <a:rPr lang="en-US" dirty="0">
                <a:latin typeface="Courier New" panose="02070309020205020404" pitchFamily="49" charset="0"/>
                <a:cs typeface="Courier New" panose="02070309020205020404" pitchFamily="49" charset="0"/>
              </a:rPr>
              <a:t>95cadb03c15724fbbd380ad3dbb920fe7465722a</a:t>
            </a:r>
          </a:p>
          <a:p>
            <a:r>
              <a:rPr lang="en-US" dirty="0">
                <a:latin typeface="Courier New" panose="02070309020205020404" pitchFamily="49" charset="0"/>
                <a:cs typeface="Courier New" panose="02070309020205020404" pitchFamily="49" charset="0"/>
              </a:rPr>
              <a:t>Author: </a:t>
            </a:r>
            <a:r>
              <a:rPr lang="en-US" dirty="0" err="1">
                <a:latin typeface="Courier New" panose="02070309020205020404" pitchFamily="49" charset="0"/>
                <a:cs typeface="Courier New" panose="02070309020205020404" pitchFamily="49" charset="0"/>
              </a:rPr>
              <a:t>ltog</a:t>
            </a:r>
            <a:r>
              <a:rPr lang="en-US" dirty="0">
                <a:latin typeface="Courier New" panose="02070309020205020404" pitchFamily="49" charset="0"/>
                <a:cs typeface="Courier New" panose="02070309020205020404" pitchFamily="49" charset="0"/>
              </a:rPr>
              <a:t> &lt;lukas.toggenburger@htwchur.ch&gt;</a:t>
            </a:r>
          </a:p>
          <a:p>
            <a:r>
              <a:rPr lang="en-US" dirty="0">
                <a:latin typeface="Courier New" panose="02070309020205020404" pitchFamily="49" charset="0"/>
                <a:cs typeface="Courier New" panose="02070309020205020404" pitchFamily="49" charset="0"/>
              </a:rPr>
              <a:t>Date:   Mon Feb 23 17:45:31 2015 +0100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Initial </a:t>
            </a:r>
            <a:r>
              <a:rPr lang="en-US" dirty="0" smtClean="0">
                <a:latin typeface="Courier New" panose="02070309020205020404" pitchFamily="49" charset="0"/>
                <a:cs typeface="Courier New" panose="02070309020205020404" pitchFamily="49" charset="0"/>
              </a:rPr>
              <a:t>commit</a:t>
            </a:r>
          </a:p>
          <a:p>
            <a:endParaRPr lang="en-US" dirty="0">
              <a:latin typeface="Courier New" panose="02070309020205020404" pitchFamily="49" charset="0"/>
              <a:cs typeface="Courier New" panose="02070309020205020404" pitchFamily="49" charset="0"/>
            </a:endParaRPr>
          </a:p>
          <a:p>
            <a:r>
              <a:rPr lang="en-US" dirty="0" err="1" smtClean="0">
                <a:cs typeface="Courier New" panose="02070309020205020404" pitchFamily="49" charset="0"/>
              </a:rPr>
              <a:t>Dieser</a:t>
            </a:r>
            <a:r>
              <a:rPr lang="en-US" dirty="0" smtClean="0">
                <a:cs typeface="Courier New" panose="02070309020205020404" pitchFamily="49" charset="0"/>
              </a:rPr>
              <a:t> Commit </a:t>
            </a:r>
            <a:r>
              <a:rPr lang="en-US" dirty="0" err="1" smtClean="0">
                <a:cs typeface="Courier New" panose="02070309020205020404" pitchFamily="49" charset="0"/>
              </a:rPr>
              <a:t>wurde</a:t>
            </a:r>
            <a:r>
              <a:rPr lang="en-US" dirty="0" smtClean="0">
                <a:cs typeface="Courier New" panose="02070309020205020404" pitchFamily="49" charset="0"/>
              </a:rPr>
              <a:t> von Github in </a:t>
            </a:r>
            <a:r>
              <a:rPr lang="en-US" dirty="0" err="1" smtClean="0">
                <a:cs typeface="Courier New" panose="02070309020205020404" pitchFamily="49" charset="0"/>
              </a:rPr>
              <a:t>unserem</a:t>
            </a:r>
            <a:r>
              <a:rPr lang="en-US" dirty="0" smtClean="0">
                <a:cs typeface="Courier New" panose="02070309020205020404" pitchFamily="49" charset="0"/>
              </a:rPr>
              <a:t> </a:t>
            </a:r>
            <a:r>
              <a:rPr lang="en-US" dirty="0" err="1" smtClean="0">
                <a:cs typeface="Courier New" panose="02070309020205020404" pitchFamily="49" charset="0"/>
              </a:rPr>
              <a:t>Namen</a:t>
            </a:r>
            <a:r>
              <a:rPr lang="en-US" dirty="0" smtClean="0">
                <a:cs typeface="Courier New" panose="02070309020205020404" pitchFamily="49" charset="0"/>
              </a:rPr>
              <a:t> </a:t>
            </a:r>
            <a:r>
              <a:rPr lang="en-US" dirty="0" err="1" smtClean="0">
                <a:cs typeface="Courier New" panose="02070309020205020404" pitchFamily="49" charset="0"/>
              </a:rPr>
              <a:t>automatisch</a:t>
            </a:r>
            <a:r>
              <a:rPr lang="en-US" dirty="0" smtClean="0">
                <a:cs typeface="Courier New" panose="02070309020205020404" pitchFamily="49" charset="0"/>
              </a:rPr>
              <a:t> </a:t>
            </a:r>
            <a:r>
              <a:rPr lang="en-US" dirty="0" err="1" smtClean="0">
                <a:cs typeface="Courier New" panose="02070309020205020404" pitchFamily="49" charset="0"/>
              </a:rPr>
              <a:t>erstellt</a:t>
            </a:r>
            <a:r>
              <a:rPr lang="en-US" dirty="0" smtClean="0">
                <a:cs typeface="Courier New" panose="02070309020205020404" pitchFamily="49" charset="0"/>
              </a:rPr>
              <a:t>, da </a:t>
            </a:r>
            <a:r>
              <a:rPr lang="en-US" dirty="0" err="1" smtClean="0">
                <a:cs typeface="Courier New" panose="02070309020205020404" pitchFamily="49" charset="0"/>
              </a:rPr>
              <a:t>wir</a:t>
            </a:r>
            <a:r>
              <a:rPr lang="en-US" dirty="0" smtClean="0">
                <a:cs typeface="Courier New" panose="02070309020205020404" pitchFamily="49" charset="0"/>
              </a:rPr>
              <a:t> die Option </a:t>
            </a:r>
            <a:r>
              <a:rPr lang="de-CH" dirty="0"/>
              <a:t>«</a:t>
            </a:r>
            <a:r>
              <a:rPr lang="en-US" dirty="0"/>
              <a:t>Initialize this repository with a README</a:t>
            </a:r>
            <a:r>
              <a:rPr lang="de-CH" dirty="0" smtClean="0"/>
              <a:t>» angewählt haben.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18</a:t>
            </a:fld>
            <a:endParaRPr lang="en-US"/>
          </a:p>
        </p:txBody>
      </p:sp>
    </p:spTree>
    <p:extLst>
      <p:ext uri="{BB962C8B-B14F-4D97-AF65-F5344CB8AC3E}">
        <p14:creationId xmlns:p14="http://schemas.microsoft.com/office/powerpoint/2010/main" val="764814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Commit Hashes</a:t>
            </a:r>
            <a:endParaRPr lang="de-CH" dirty="0"/>
          </a:p>
        </p:txBody>
      </p:sp>
      <p:sp>
        <p:nvSpPr>
          <p:cNvPr id="3" name="Inhaltsplatzhalter 2"/>
          <p:cNvSpPr>
            <a:spLocks noGrp="1"/>
          </p:cNvSpPr>
          <p:nvPr>
            <p:ph idx="1"/>
          </p:nvPr>
        </p:nvSpPr>
        <p:spPr/>
        <p:txBody>
          <a:bodyPr/>
          <a:lstStyle/>
          <a:p>
            <a:r>
              <a:rPr lang="de-CH" dirty="0" smtClean="0"/>
              <a:t>Jeder Commit entspricht einem bestimmten Stand der Datenablage und erhält einen SHA-1 Hash (eine Art digitaler Fingerabdruck), z.B. </a:t>
            </a:r>
            <a:r>
              <a:rPr lang="de-CH" dirty="0" smtClean="0">
                <a:latin typeface="Courier New" panose="02070309020205020404" pitchFamily="49" charset="0"/>
                <a:cs typeface="Courier New" panose="02070309020205020404" pitchFamily="49" charset="0"/>
              </a:rPr>
              <a:t>521f009151a23f98fb6de4eb68fee2207fe08cd3</a:t>
            </a:r>
            <a:r>
              <a:rPr lang="de-CH" dirty="0" smtClean="0">
                <a:cs typeface="Courier New" panose="02070309020205020404" pitchFamily="49" charset="0"/>
              </a:rPr>
              <a:t>,</a:t>
            </a:r>
            <a:br>
              <a:rPr lang="de-CH" dirty="0" smtClean="0">
                <a:cs typeface="Courier New" panose="02070309020205020404" pitchFamily="49" charset="0"/>
              </a:rPr>
            </a:br>
            <a:r>
              <a:rPr lang="de-CH" dirty="0" smtClean="0">
                <a:cs typeface="Courier New" panose="02070309020205020404" pitchFamily="49" charset="0"/>
              </a:rPr>
              <a:t>z.T. auch abgekürzt mit den ersten paar Zeichen (von links):</a:t>
            </a:r>
          </a:p>
          <a:p>
            <a:r>
              <a:rPr lang="de-CH" dirty="0" smtClean="0">
                <a:latin typeface="Courier New" panose="02070309020205020404" pitchFamily="49" charset="0"/>
                <a:cs typeface="Courier New" panose="02070309020205020404" pitchFamily="49" charset="0"/>
              </a:rPr>
              <a:t>521f009</a:t>
            </a:r>
            <a:endParaRPr lang="de-CH" dirty="0" smtClean="0"/>
          </a:p>
          <a:p>
            <a:endParaRPr lang="de-CH" dirty="0" smtClean="0"/>
          </a:p>
          <a:p>
            <a:r>
              <a:rPr lang="de-CH" dirty="0" smtClean="0"/>
              <a:t>Dieser hasht (verrechnet) die aktuelle Änderung, inkl. Datum, Autor, etc. sowie die komplette Versionsgeschichte.</a:t>
            </a:r>
          </a:p>
          <a:p>
            <a:endParaRPr lang="de-CH" dirty="0"/>
          </a:p>
          <a:p>
            <a:r>
              <a:rPr lang="de-CH" dirty="0" smtClean="0"/>
              <a:t>Der Commit Hash kann später auch verwendet werden um einen bestimmten Commit, bzw. einen bestimmten Software-Stand zu bezeichnen.</a:t>
            </a:r>
            <a:br>
              <a:rPr lang="de-CH" dirty="0" smtClean="0"/>
            </a:br>
            <a:endParaRPr lang="de-CH" dirty="0" smtClean="0"/>
          </a:p>
          <a:p>
            <a:r>
              <a:rPr lang="de-CH" dirty="0" smtClean="0"/>
              <a:t>Fortlaufende Nummern wie die revision number bei SVN gibt es bei Git nicht.</a:t>
            </a:r>
            <a:endParaRPr lang="de-CH" dirty="0"/>
          </a:p>
        </p:txBody>
      </p:sp>
      <p:sp>
        <p:nvSpPr>
          <p:cNvPr id="4" name="Foliennummernplatzhalter 3"/>
          <p:cNvSpPr>
            <a:spLocks noGrp="1"/>
          </p:cNvSpPr>
          <p:nvPr>
            <p:ph type="sldNum" sz="quarter" idx="10"/>
          </p:nvPr>
        </p:nvSpPr>
        <p:spPr/>
        <p:txBody>
          <a:bodyPr/>
          <a:lstStyle/>
          <a:p>
            <a:r>
              <a:rPr lang="en-US" dirty="0" err="1" smtClean="0"/>
              <a:t>Seite</a:t>
            </a:r>
            <a:r>
              <a:rPr lang="en-US" dirty="0" smtClean="0"/>
              <a:t> </a:t>
            </a:r>
            <a:fld id="{A3C8E53B-149F-4D9A-8143-AD3D2CA23D89}" type="slidenum">
              <a:rPr lang="en-US" smtClean="0"/>
              <a:pPr/>
              <a:t>19</a:t>
            </a:fld>
            <a:endParaRPr lang="en-US" dirty="0"/>
          </a:p>
        </p:txBody>
      </p:sp>
    </p:spTree>
    <p:extLst>
      <p:ext uri="{BB962C8B-B14F-4D97-AF65-F5344CB8AC3E}">
        <p14:creationId xmlns:p14="http://schemas.microsoft.com/office/powerpoint/2010/main" val="466081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Ziele von Versionsverwaltungssystemen</a:t>
            </a:r>
            <a:endParaRPr lang="de-CH" dirty="0"/>
          </a:p>
        </p:txBody>
      </p:sp>
      <p:sp>
        <p:nvSpPr>
          <p:cNvPr id="3" name="Inhaltsplatzhalter 2"/>
          <p:cNvSpPr>
            <a:spLocks noGrp="1"/>
          </p:cNvSpPr>
          <p:nvPr>
            <p:ph idx="1"/>
          </p:nvPr>
        </p:nvSpPr>
        <p:spPr/>
        <p:txBody>
          <a:bodyPr/>
          <a:lstStyle/>
          <a:p>
            <a:pPr marL="285750" indent="-285750">
              <a:buFont typeface="Arial" panose="020B0604020202020204" pitchFamily="34" charset="0"/>
              <a:buChar char="•"/>
            </a:pPr>
            <a:r>
              <a:rPr lang="de-CH" dirty="0" smtClean="0"/>
              <a:t>Änderungen an Dateien (insbesondere Quellcode) dokumentieren</a:t>
            </a:r>
          </a:p>
          <a:p>
            <a:pPr marL="285750" indent="-285750">
              <a:buFont typeface="Arial" panose="020B0604020202020204" pitchFamily="34" charset="0"/>
              <a:buChar char="•"/>
            </a:pPr>
            <a:r>
              <a:rPr lang="de-CH" dirty="0" smtClean="0"/>
              <a:t>Änderungen rückgängig machen (Rückkehr zu einer älteren Version)</a:t>
            </a:r>
          </a:p>
          <a:p>
            <a:pPr marL="285750" indent="-285750">
              <a:buFont typeface="Arial" panose="020B0604020202020204" pitchFamily="34" charset="0"/>
              <a:buChar char="•"/>
            </a:pPr>
            <a:r>
              <a:rPr lang="de-CH" dirty="0" smtClean="0"/>
              <a:t>Änderungen einem Benutzer zuordnen («jemandem die Schuld geben»)</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a:t>
            </a:fld>
            <a:endParaRPr lang="en-US"/>
          </a:p>
        </p:txBody>
      </p:sp>
    </p:spTree>
    <p:extLst>
      <p:ext uri="{BB962C8B-B14F-4D97-AF65-F5344CB8AC3E}">
        <p14:creationId xmlns:p14="http://schemas.microsoft.com/office/powerpoint/2010/main" val="1523276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a:t>
            </a:r>
            <a:endParaRPr lang="de-CH" dirty="0"/>
          </a:p>
        </p:txBody>
      </p:sp>
      <p:sp>
        <p:nvSpPr>
          <p:cNvPr id="3" name="Inhaltsplatzhalter 2"/>
          <p:cNvSpPr>
            <a:spLocks noGrp="1"/>
          </p:cNvSpPr>
          <p:nvPr>
            <p:ph idx="1"/>
          </p:nvPr>
        </p:nvSpPr>
        <p:spPr/>
        <p:txBody>
          <a:bodyPr/>
          <a:lstStyle/>
          <a:p>
            <a:r>
              <a:rPr lang="de-CH" dirty="0" smtClean="0"/>
              <a:t>Als nächsten Schritt wollen wir eine neue Datei erstellen, im lokalen Repository ablegen und anschliessend den Stand vom lokalen Repository zum Github-Repository übertragen.</a:t>
            </a:r>
          </a:p>
          <a:p>
            <a:endParaRPr lang="de-CH" dirty="0" smtClean="0"/>
          </a:p>
          <a:p>
            <a:r>
              <a:rPr lang="de-CH" dirty="0" smtClean="0"/>
              <a:t>Auf den nächsten paar Folien folgt ein wenig Theorie dazu.</a:t>
            </a:r>
            <a:endParaRPr lang="de-CH" dirty="0"/>
          </a:p>
          <a:p>
            <a:endParaRPr lang="de-CH" dirty="0"/>
          </a:p>
          <a:p>
            <a:r>
              <a:rPr lang="de-CH" dirty="0" smtClean="0"/>
              <a:t>Als Zwischenschritt fürs Ablegen im lokalen Repository tritt die </a:t>
            </a:r>
            <a:r>
              <a:rPr lang="de-CH" dirty="0" err="1" smtClean="0"/>
              <a:t>Staging</a:t>
            </a:r>
            <a:r>
              <a:rPr lang="de-CH" dirty="0" smtClean="0"/>
              <a:t> Area, (manchmal auch Index genannt) auf. In der </a:t>
            </a:r>
            <a:r>
              <a:rPr lang="de-CH" dirty="0" err="1" smtClean="0"/>
              <a:t>Staging</a:t>
            </a:r>
            <a:r>
              <a:rPr lang="de-CH" dirty="0" smtClean="0"/>
              <a:t> Area werden Änderungen vorgemerkt, welche in Git abgelegt werden sollen.</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20</a:t>
            </a:fld>
            <a:endParaRPr lang="en-US"/>
          </a:p>
        </p:txBody>
      </p:sp>
    </p:spTree>
    <p:extLst>
      <p:ext uri="{BB962C8B-B14F-4D97-AF65-F5344CB8AC3E}">
        <p14:creationId xmlns:p14="http://schemas.microsoft.com/office/powerpoint/2010/main" val="355344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Datei-Zustandsdiagramm</a:t>
            </a:r>
            <a:endParaRPr lang="de-CH" dirty="0"/>
          </a:p>
        </p:txBody>
      </p:sp>
      <p:sp>
        <p:nvSpPr>
          <p:cNvPr id="3" name="Inhaltsplatzhalter 2"/>
          <p:cNvSpPr>
            <a:spLocks noGrp="1"/>
          </p:cNvSpPr>
          <p:nvPr>
            <p:ph idx="1"/>
          </p:nvPr>
        </p:nvSpPr>
        <p:spPr/>
        <p:txBody>
          <a:bodyPr/>
          <a:lstStyle/>
          <a:p>
            <a:r>
              <a:rPr lang="de-CH" dirty="0" smtClean="0"/>
              <a:t>Aus Sicht von Git kann eine lokale Datei in 4 unterschiedlichen Zuständen sein.</a:t>
            </a:r>
          </a:p>
          <a:p>
            <a:r>
              <a:rPr lang="de-CH" dirty="0" smtClean="0"/>
              <a:t>Zuerst einmal wird unterschieden, ob eine Datei überhaupt von Git versioniert/verfolgt wird oder nicht. Ist eine Datei nicht verfolgt, also </a:t>
            </a:r>
            <a:r>
              <a:rPr lang="de-CH" i="1" dirty="0" smtClean="0"/>
              <a:t>untracked</a:t>
            </a:r>
            <a:r>
              <a:rPr lang="de-CH" dirty="0" smtClean="0"/>
              <a:t>, übernimmt Git keine Verantwortung für diese Datei. Wird eine solche gelöscht, ist sie unwiederbringlich weg.</a:t>
            </a:r>
          </a:p>
          <a:p>
            <a:endParaRPr lang="de-CH" dirty="0" smtClean="0"/>
          </a:p>
          <a:p>
            <a:r>
              <a:rPr lang="de-CH" dirty="0" smtClean="0"/>
              <a:t>Dateien, welche exakt so vorliegen, wie sie auch </a:t>
            </a:r>
            <a:r>
              <a:rPr lang="de-CH" dirty="0" err="1" smtClean="0"/>
              <a:t>comittet</a:t>
            </a:r>
            <a:r>
              <a:rPr lang="de-CH" dirty="0"/>
              <a:t> </a:t>
            </a:r>
            <a:r>
              <a:rPr lang="de-CH" dirty="0" smtClean="0"/>
              <a:t>(in Git gespeichert) wurden, haben den Zustand </a:t>
            </a:r>
            <a:r>
              <a:rPr lang="de-CH" i="1" dirty="0" err="1" smtClean="0"/>
              <a:t>unmodified</a:t>
            </a:r>
            <a:r>
              <a:rPr lang="de-CH" dirty="0" smtClean="0"/>
              <a:t>.</a:t>
            </a:r>
          </a:p>
          <a:p>
            <a:endParaRPr lang="de-CH" dirty="0"/>
          </a:p>
          <a:p>
            <a:r>
              <a:rPr lang="de-CH" dirty="0" smtClean="0"/>
              <a:t>Abgeänderte Dateien haben den Zustand </a:t>
            </a:r>
            <a:r>
              <a:rPr lang="de-CH" i="1" dirty="0" err="1" smtClean="0"/>
              <a:t>modified</a:t>
            </a:r>
            <a:r>
              <a:rPr lang="de-CH" dirty="0" smtClean="0"/>
              <a:t>.</a:t>
            </a:r>
          </a:p>
          <a:p>
            <a:endParaRPr lang="de-CH" dirty="0"/>
          </a:p>
          <a:p>
            <a:r>
              <a:rPr lang="de-CH" dirty="0" smtClean="0"/>
              <a:t>Und schliesslich gibt es noch abgeänderte Dateien, welche zum Commit vorgesehen sind, im Zustand </a:t>
            </a:r>
            <a:r>
              <a:rPr lang="de-CH" i="1" dirty="0" err="1" smtClean="0"/>
              <a:t>staged</a:t>
            </a:r>
            <a:r>
              <a:rPr lang="de-CH" dirty="0" smtClean="0"/>
              <a:t> = </a:t>
            </a:r>
            <a:r>
              <a:rPr lang="de-CH" i="1" dirty="0" err="1" smtClean="0"/>
              <a:t>indexed</a:t>
            </a:r>
            <a:r>
              <a:rPr lang="de-CH" dirty="0" smtClean="0"/>
              <a:t>.</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21</a:t>
            </a:fld>
            <a:endParaRPr lang="en-US"/>
          </a:p>
        </p:txBody>
      </p:sp>
    </p:spTree>
    <p:extLst>
      <p:ext uri="{BB962C8B-B14F-4D97-AF65-F5344CB8AC3E}">
        <p14:creationId xmlns:p14="http://schemas.microsoft.com/office/powerpoint/2010/main" val="194180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Datei-Zustandsdiagramm</a:t>
            </a:r>
            <a:endParaRPr lang="de-CH" dirty="0"/>
          </a:p>
        </p:txBody>
      </p:sp>
      <p:sp>
        <p:nvSpPr>
          <p:cNvPr id="3" name="Inhaltsplatzhalter 2"/>
          <p:cNvSpPr>
            <a:spLocks noGrp="1"/>
          </p:cNvSpPr>
          <p:nvPr>
            <p:ph idx="1"/>
          </p:nvPr>
        </p:nvSpPr>
        <p:spPr/>
        <p:txBody>
          <a:bodyPr/>
          <a:lstStyle/>
          <a:p>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3546" y="1417638"/>
            <a:ext cx="8254206" cy="491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174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Dateizustände anzeigen</a:t>
            </a:r>
            <a:endParaRPr lang="de-CH" dirty="0"/>
          </a:p>
        </p:txBody>
      </p:sp>
      <p:sp>
        <p:nvSpPr>
          <p:cNvPr id="3" name="Inhaltsplatzhalter 2"/>
          <p:cNvSpPr>
            <a:spLocks noGrp="1"/>
          </p:cNvSpPr>
          <p:nvPr>
            <p:ph idx="1"/>
          </p:nvPr>
        </p:nvSpPr>
        <p:spPr/>
        <p:txBody>
          <a:bodyPr/>
          <a:lstStyle/>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endParaRPr lang="de-CH" dirty="0" smtClean="0">
              <a:latin typeface="Courier New" panose="02070309020205020404" pitchFamily="49" charset="0"/>
              <a:cs typeface="Courier New" panose="02070309020205020404" pitchFamily="49" charset="0"/>
            </a:endParaRPr>
          </a:p>
          <a:p>
            <a:r>
              <a:rPr lang="de-CH" dirty="0" smtClean="0"/>
              <a:t>zeigt für jede Datei an, in welchem Zustand sie ist:</a:t>
            </a:r>
          </a:p>
          <a:p>
            <a:pPr marL="285750" indent="-285750">
              <a:buFont typeface="Arial" panose="020B0604020202020204" pitchFamily="34" charset="0"/>
              <a:buChar char="•"/>
            </a:pPr>
            <a:r>
              <a:rPr lang="de-CH" i="1" dirty="0" smtClean="0"/>
              <a:t>untracked</a:t>
            </a:r>
          </a:p>
          <a:p>
            <a:pPr marL="285750" indent="-285750">
              <a:buFont typeface="Arial" panose="020B0604020202020204" pitchFamily="34" charset="0"/>
              <a:buChar char="•"/>
            </a:pPr>
            <a:r>
              <a:rPr lang="de-CH" i="1" dirty="0" smtClean="0"/>
              <a:t>(</a:t>
            </a:r>
            <a:r>
              <a:rPr lang="de-CH" i="1" dirty="0" err="1" smtClean="0"/>
              <a:t>unmodified</a:t>
            </a:r>
            <a:r>
              <a:rPr lang="de-CH" i="1" dirty="0" smtClean="0"/>
              <a:t>)</a:t>
            </a:r>
          </a:p>
          <a:p>
            <a:pPr marL="285750" indent="-285750">
              <a:buFont typeface="Arial" panose="020B0604020202020204" pitchFamily="34" charset="0"/>
              <a:buChar char="•"/>
            </a:pPr>
            <a:r>
              <a:rPr lang="de-CH" i="1" dirty="0" err="1" smtClean="0"/>
              <a:t>modified</a:t>
            </a:r>
            <a:endParaRPr lang="de-CH" i="1" dirty="0" smtClean="0"/>
          </a:p>
          <a:p>
            <a:pPr marL="285750" indent="-285750">
              <a:buFont typeface="Arial" panose="020B0604020202020204" pitchFamily="34" charset="0"/>
              <a:buChar char="•"/>
            </a:pPr>
            <a:r>
              <a:rPr lang="de-CH" i="1" dirty="0" err="1" smtClean="0"/>
              <a:t>staged</a:t>
            </a:r>
            <a:endParaRPr lang="de-CH" i="1" dirty="0" smtClean="0"/>
          </a:p>
          <a:p>
            <a:pPr marL="285750" indent="-285750">
              <a:buFont typeface="Arial" panose="020B0604020202020204" pitchFamily="34" charset="0"/>
              <a:buChar char="•"/>
            </a:pPr>
            <a:endParaRPr lang="de-CH" dirty="0" smtClean="0"/>
          </a:p>
          <a:p>
            <a:pPr marL="0" indent="0"/>
            <a:r>
              <a:rPr lang="de-CH" dirty="0" smtClean="0"/>
              <a:t>Der Zustand </a:t>
            </a:r>
            <a:r>
              <a:rPr lang="de-CH" i="1" dirty="0" err="1" smtClean="0"/>
              <a:t>unmodified</a:t>
            </a:r>
            <a:r>
              <a:rPr lang="de-CH" dirty="0" smtClean="0"/>
              <a:t> wird als Standard angenommen und deshalb nicht angezeigt.</a:t>
            </a:r>
          </a:p>
          <a:p>
            <a:endParaRPr lang="de-CH" dirty="0"/>
          </a:p>
          <a:p>
            <a:r>
              <a:rPr lang="de-CH" dirty="0" smtClean="0"/>
              <a:t>Zusätzlich gibt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r>
              <a:rPr lang="de-CH" dirty="0" smtClean="0">
                <a:latin typeface="Courier New" panose="02070309020205020404" pitchFamily="49" charset="0"/>
                <a:cs typeface="Courier New" panose="02070309020205020404" pitchFamily="49" charset="0"/>
              </a:rPr>
              <a:t> </a:t>
            </a:r>
            <a:r>
              <a:rPr lang="de-CH" dirty="0" smtClean="0"/>
              <a:t>gute Hinweise, mit welchen Kommandos die Zustände einzelner Dateien geändert werden können.</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23</a:t>
            </a:fld>
            <a:endParaRPr lang="en-US"/>
          </a:p>
        </p:txBody>
      </p:sp>
    </p:spTree>
    <p:extLst>
      <p:ext uri="{BB962C8B-B14F-4D97-AF65-F5344CB8AC3E}">
        <p14:creationId xmlns:p14="http://schemas.microsoft.com/office/powerpoint/2010/main" val="3574722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Dateizustände anzeigen</a:t>
            </a:r>
            <a:endParaRPr lang="de-CH" dirty="0"/>
          </a:p>
        </p:txBody>
      </p:sp>
      <p:sp>
        <p:nvSpPr>
          <p:cNvPr id="3" name="Inhaltsplatzhalter 2"/>
          <p:cNvSpPr>
            <a:spLocks noGrp="1"/>
          </p:cNvSpPr>
          <p:nvPr>
            <p:ph idx="1"/>
          </p:nvPr>
        </p:nvSpPr>
        <p:spPr/>
        <p:txBody>
          <a:bodyPr/>
          <a:lstStyle/>
          <a:p>
            <a:r>
              <a:rPr lang="en-US" dirty="0" err="1" smtClean="0">
                <a:latin typeface="+mj-lt"/>
                <a:cs typeface="Courier New" panose="02070309020205020404" pitchFamily="49" charset="0"/>
              </a:rPr>
              <a:t>Eine</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beispielhafte</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Ausgabe</a:t>
            </a:r>
            <a:r>
              <a:rPr lang="en-US" dirty="0" smtClean="0">
                <a:latin typeface="+mj-lt"/>
                <a:cs typeface="Courier New" panose="02070309020205020404" pitchFamily="49" charset="0"/>
              </a:rPr>
              <a:t> von </a:t>
            </a:r>
            <a:r>
              <a:rPr lang="en-US" dirty="0" smtClean="0">
                <a:latin typeface="Courier New" panose="02070309020205020404" pitchFamily="49" charset="0"/>
                <a:cs typeface="Courier New" panose="02070309020205020404" pitchFamily="49" charset="0"/>
              </a:rPr>
              <a:t>git status </a:t>
            </a:r>
            <a:r>
              <a:rPr lang="en-US" dirty="0" smtClean="0">
                <a:latin typeface="+mj-lt"/>
                <a:cs typeface="Courier New" panose="02070309020205020404" pitchFamily="49" charset="0"/>
              </a:rPr>
              <a:t>:</a:t>
            </a:r>
          </a:p>
          <a:p>
            <a:endParaRPr lang="en-US" sz="1300" dirty="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git status </a:t>
            </a:r>
          </a:p>
          <a:p>
            <a:r>
              <a:rPr lang="en-US" sz="1300" dirty="0">
                <a:latin typeface="Courier New" panose="02070309020205020404" pitchFamily="49" charset="0"/>
                <a:cs typeface="Courier New" panose="02070309020205020404" pitchFamily="49" charset="0"/>
              </a:rPr>
              <a:t># On branch </a:t>
            </a:r>
            <a:r>
              <a:rPr lang="en-US" sz="1300" dirty="0" smtClean="0">
                <a:latin typeface="Courier New" panose="02070309020205020404" pitchFamily="49" charset="0"/>
                <a:cs typeface="Courier New" panose="02070309020205020404" pitchFamily="49" charset="0"/>
              </a:rPr>
              <a:t>master</a:t>
            </a:r>
            <a:endParaRPr lang="en-US" sz="1300" dirty="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Changes to be committed:</a:t>
            </a:r>
          </a:p>
          <a:p>
            <a:r>
              <a:rPr lang="en-US" sz="1300" dirty="0">
                <a:latin typeface="Courier New" panose="02070309020205020404" pitchFamily="49" charset="0"/>
                <a:cs typeface="Courier New" panose="02070309020205020404" pitchFamily="49" charset="0"/>
              </a:rPr>
              <a:t>#   (use "git reset HEAD &lt;file&gt;..." to </a:t>
            </a:r>
            <a:r>
              <a:rPr lang="en-US" sz="1300" dirty="0" err="1">
                <a:latin typeface="Courier New" panose="02070309020205020404" pitchFamily="49" charset="0"/>
                <a:cs typeface="Courier New" panose="02070309020205020404" pitchFamily="49" charset="0"/>
              </a:rPr>
              <a:t>unstage</a:t>
            </a:r>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a:t>
            </a:r>
            <a:r>
              <a:rPr lang="en-US" sz="1300" dirty="0">
                <a:solidFill>
                  <a:srgbClr val="00B050"/>
                </a:solidFill>
                <a:latin typeface="Courier New" panose="02070309020205020404" pitchFamily="49" charset="0"/>
                <a:cs typeface="Courier New" panose="02070309020205020404" pitchFamily="49" charset="0"/>
              </a:rPr>
              <a:t>new file:   </a:t>
            </a:r>
            <a:r>
              <a:rPr lang="en-US" sz="1300" dirty="0" err="1">
                <a:solidFill>
                  <a:srgbClr val="00B050"/>
                </a:solidFill>
                <a:latin typeface="Courier New" panose="02070309020205020404" pitchFamily="49" charset="0"/>
                <a:cs typeface="Courier New" panose="02070309020205020404" pitchFamily="49" charset="0"/>
              </a:rPr>
              <a:t>staged_file</a:t>
            </a:r>
            <a:endParaRPr lang="en-US" sz="1300" dirty="0">
              <a:solidFill>
                <a:srgbClr val="00B050"/>
              </a:solidFill>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Changes not staged for commit:</a:t>
            </a:r>
          </a:p>
          <a:p>
            <a:r>
              <a:rPr lang="en-US" sz="1300" dirty="0">
                <a:latin typeface="Courier New" panose="02070309020205020404" pitchFamily="49" charset="0"/>
                <a:cs typeface="Courier New" panose="02070309020205020404" pitchFamily="49" charset="0"/>
              </a:rPr>
              <a:t>#   (use "git add &lt;file&gt;..." to update what will be committed)</a:t>
            </a:r>
          </a:p>
          <a:p>
            <a:r>
              <a:rPr lang="en-US" sz="1300" dirty="0">
                <a:latin typeface="Courier New" panose="02070309020205020404" pitchFamily="49" charset="0"/>
                <a:cs typeface="Courier New" panose="02070309020205020404" pitchFamily="49" charset="0"/>
              </a:rPr>
              <a:t>#   (use "git checkout -- &lt;file&gt;..." to discard changes in working directory)</a:t>
            </a:r>
          </a:p>
          <a:p>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a:t>
            </a:r>
            <a:r>
              <a:rPr lang="en-US" sz="1300" dirty="0">
                <a:solidFill>
                  <a:srgbClr val="FF0000"/>
                </a:solidFill>
                <a:latin typeface="Courier New" panose="02070309020205020404" pitchFamily="49" charset="0"/>
                <a:cs typeface="Courier New" panose="02070309020205020404" pitchFamily="49" charset="0"/>
              </a:rPr>
              <a:t>modified:   </a:t>
            </a:r>
            <a:r>
              <a:rPr lang="en-US" sz="1300" dirty="0" err="1">
                <a:solidFill>
                  <a:srgbClr val="FF0000"/>
                </a:solidFill>
                <a:latin typeface="Courier New" panose="02070309020205020404" pitchFamily="49" charset="0"/>
                <a:cs typeface="Courier New" panose="02070309020205020404" pitchFamily="49" charset="0"/>
              </a:rPr>
              <a:t>modified_file</a:t>
            </a:r>
            <a:endParaRPr lang="en-US" sz="1300" dirty="0">
              <a:solidFill>
                <a:srgbClr val="FF0000"/>
              </a:solidFill>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Untracked files:</a:t>
            </a:r>
          </a:p>
          <a:p>
            <a:r>
              <a:rPr lang="en-US" sz="1300" dirty="0">
                <a:latin typeface="Courier New" panose="02070309020205020404" pitchFamily="49" charset="0"/>
                <a:cs typeface="Courier New" panose="02070309020205020404" pitchFamily="49" charset="0"/>
              </a:rPr>
              <a:t>#   (use "git add &lt;file&gt;..." to include in what will be committed)</a:t>
            </a:r>
          </a:p>
          <a:p>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a:t>
            </a:r>
            <a:r>
              <a:rPr lang="en-US" sz="1300" dirty="0" err="1">
                <a:solidFill>
                  <a:srgbClr val="FF0000"/>
                </a:solidFill>
                <a:latin typeface="Courier New" panose="02070309020205020404" pitchFamily="49" charset="0"/>
                <a:cs typeface="Courier New" panose="02070309020205020404" pitchFamily="49" charset="0"/>
              </a:rPr>
              <a:t>untracked_file</a:t>
            </a:r>
            <a:endParaRPr lang="de-CH" sz="1300" dirty="0">
              <a:solidFill>
                <a:srgbClr val="FF0000"/>
              </a:solidFill>
              <a:latin typeface="Courier New" panose="02070309020205020404" pitchFamily="49" charset="0"/>
              <a:cs typeface="Courier New" panose="02070309020205020404" pitchFamily="49" charset="0"/>
            </a:endParaRPr>
          </a:p>
          <a:p>
            <a:endParaRPr lang="de-CH" sz="1300"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24</a:t>
            </a:fld>
            <a:endParaRPr lang="en-US"/>
          </a:p>
        </p:txBody>
      </p:sp>
    </p:spTree>
    <p:extLst>
      <p:ext uri="{BB962C8B-B14F-4D97-AF65-F5344CB8AC3E}">
        <p14:creationId xmlns:p14="http://schemas.microsoft.com/office/powerpoint/2010/main" val="1640034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Datei erstellen/</a:t>
            </a:r>
            <a:r>
              <a:rPr lang="de-CH" dirty="0" err="1" smtClean="0"/>
              <a:t>stagen</a:t>
            </a:r>
            <a:endParaRPr lang="de-CH" dirty="0"/>
          </a:p>
        </p:txBody>
      </p:sp>
      <p:sp>
        <p:nvSpPr>
          <p:cNvPr id="3" name="Inhaltsplatzhalter 2"/>
          <p:cNvSpPr>
            <a:spLocks noGrp="1"/>
          </p:cNvSpPr>
          <p:nvPr>
            <p:ph idx="1"/>
          </p:nvPr>
        </p:nvSpPr>
        <p:spPr/>
        <p:txBody>
          <a:bodyPr/>
          <a:lstStyle/>
          <a:p>
            <a:r>
              <a:rPr lang="de-CH" dirty="0" smtClean="0"/>
              <a:t>Als erstes muss die hochzuladende (Text-)Datei angelegt werden. Das kann mit jedem Text-Editor erfolgen. Damit Git die Datei verarbeiten kann, muss sie sich innerhalb des geklonten Verzeichnisses befinden.</a:t>
            </a:r>
          </a:p>
          <a:p>
            <a:r>
              <a:rPr lang="de-CH" dirty="0" err="1" smtClean="0">
                <a:latin typeface="Courier New" panose="02070309020205020404" pitchFamily="49" charset="0"/>
                <a:cs typeface="Courier New" panose="02070309020205020404" pitchFamily="49" charset="0"/>
              </a:rPr>
              <a:t>vim</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meine_datei</a:t>
            </a:r>
            <a:endParaRPr lang="de-CH" dirty="0" smtClean="0">
              <a:cs typeface="Courier New" panose="02070309020205020404" pitchFamily="49" charset="0"/>
            </a:endParaRPr>
          </a:p>
          <a:p>
            <a:endParaRPr lang="de-CH" dirty="0" smtClean="0"/>
          </a:p>
          <a:p>
            <a:r>
              <a:rPr lang="de-CH" dirty="0" smtClean="0"/>
              <a:t>Neue Datei </a:t>
            </a:r>
            <a:r>
              <a:rPr lang="de-CH" dirty="0" err="1" smtClean="0"/>
              <a:t>stagen</a:t>
            </a:r>
            <a:r>
              <a:rPr lang="de-CH" dirty="0" smtClean="0"/>
              <a:t> = zum Index hinzufügen:</a:t>
            </a: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add</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meine_datei</a:t>
            </a:r>
            <a:endParaRPr lang="de-CH" dirty="0" smtClean="0">
              <a:latin typeface="Courier New" panose="02070309020205020404" pitchFamily="49" charset="0"/>
              <a:cs typeface="Courier New" panose="02070309020205020404" pitchFamily="49" charset="0"/>
            </a:endParaRPr>
          </a:p>
          <a:p>
            <a:r>
              <a:rPr lang="de-CH" dirty="0" smtClean="0"/>
              <a:t>Dadurch deklarieren wir, dass die Datei im nächsten Schritt </a:t>
            </a:r>
            <a:r>
              <a:rPr lang="de-CH" dirty="0" err="1" smtClean="0"/>
              <a:t>comittet</a:t>
            </a:r>
            <a:r>
              <a:rPr lang="de-CH" dirty="0" smtClean="0"/>
              <a:t> werden soll.</a:t>
            </a:r>
          </a:p>
          <a:p>
            <a:endParaRPr lang="de-CH" dirty="0"/>
          </a:p>
          <a:p>
            <a:r>
              <a:rPr lang="de-CH" dirty="0" smtClean="0"/>
              <a:t>Die Ausgabe von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r>
              <a:rPr lang="de-CH" dirty="0" smtClean="0">
                <a:latin typeface="Courier New" panose="02070309020205020404" pitchFamily="49" charset="0"/>
                <a:cs typeface="Courier New" panose="02070309020205020404" pitchFamily="49" charset="0"/>
              </a:rPr>
              <a:t> </a:t>
            </a:r>
            <a:r>
              <a:rPr lang="de-CH" dirty="0" smtClean="0"/>
              <a:t>bestätigt uns, dass die Datei </a:t>
            </a:r>
            <a:r>
              <a:rPr lang="de-CH" dirty="0" err="1" smtClean="0"/>
              <a:t>gestaget</a:t>
            </a:r>
            <a:r>
              <a:rPr lang="de-CH" dirty="0" smtClean="0"/>
              <a:t> wurde.</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25</a:t>
            </a:fld>
            <a:endParaRPr lang="en-US"/>
          </a:p>
        </p:txBody>
      </p:sp>
    </p:spTree>
    <p:extLst>
      <p:ext uri="{BB962C8B-B14F-4D97-AF65-F5344CB8AC3E}">
        <p14:creationId xmlns:p14="http://schemas.microsoft.com/office/powerpoint/2010/main" val="247603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Commit durchführen</a:t>
            </a:r>
            <a:endParaRPr lang="de-CH" dirty="0"/>
          </a:p>
        </p:txBody>
      </p:sp>
      <p:sp>
        <p:nvSpPr>
          <p:cNvPr id="3" name="Inhaltsplatzhalter 2"/>
          <p:cNvSpPr>
            <a:spLocks noGrp="1"/>
          </p:cNvSpPr>
          <p:nvPr>
            <p:ph idx="1"/>
          </p:nvPr>
        </p:nvSpPr>
        <p:spPr/>
        <p:txBody>
          <a:bodyPr/>
          <a:lstStyle/>
          <a:p>
            <a:r>
              <a:rPr lang="de-CH" dirty="0" smtClean="0"/>
              <a:t>Erst mit dem folgenden Schritt wird die Datei ins (lokale) Repository </a:t>
            </a:r>
            <a:r>
              <a:rPr lang="de-CH" dirty="0" err="1" smtClean="0"/>
              <a:t>comittet</a:t>
            </a:r>
            <a:r>
              <a:rPr lang="de-CH" dirty="0" smtClean="0"/>
              <a:t> (=versioniert abgelegt).</a:t>
            </a:r>
          </a:p>
          <a:p>
            <a:endParaRPr lang="de-CH" dirty="0"/>
          </a:p>
          <a:p>
            <a:r>
              <a:rPr lang="de-CH" dirty="0" smtClean="0"/>
              <a:t>Zu einem Commit gehört immer auch eine kurze, aber prägnante Beschreibung, welche Änderung durchgeführt wurde.</a:t>
            </a:r>
          </a:p>
          <a:p>
            <a:endParaRPr lang="de-CH" dirty="0"/>
          </a:p>
          <a:p>
            <a:r>
              <a:rPr lang="de-CH" dirty="0" smtClean="0">
                <a:latin typeface="Courier New" panose="02070309020205020404" pitchFamily="49" charset="0"/>
                <a:cs typeface="Courier New" panose="02070309020205020404" pitchFamily="49" charset="0"/>
              </a:rPr>
              <a:t>git commit -m "Hinzugefügt: </a:t>
            </a:r>
            <a:r>
              <a:rPr lang="de-CH" dirty="0" err="1" smtClean="0">
                <a:latin typeface="Courier New" panose="02070309020205020404" pitchFamily="49" charset="0"/>
                <a:cs typeface="Courier New" panose="02070309020205020404" pitchFamily="49" charset="0"/>
              </a:rPr>
              <a:t>meine_datei</a:t>
            </a:r>
            <a:r>
              <a:rPr lang="de-CH" dirty="0" smtClean="0">
                <a:latin typeface="Courier New" panose="02070309020205020404" pitchFamily="49" charset="0"/>
                <a:cs typeface="Courier New" panose="02070309020205020404" pitchFamily="49" charset="0"/>
              </a:rPr>
              <a:t>"</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26</a:t>
            </a:fld>
            <a:endParaRPr lang="en-US"/>
          </a:p>
        </p:txBody>
      </p:sp>
    </p:spTree>
    <p:extLst>
      <p:ext uri="{BB962C8B-B14F-4D97-AF65-F5344CB8AC3E}">
        <p14:creationId xmlns:p14="http://schemas.microsoft.com/office/powerpoint/2010/main" val="493814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Commit durchführen</a:t>
            </a:r>
            <a:endParaRPr lang="de-CH" dirty="0"/>
          </a:p>
        </p:txBody>
      </p:sp>
      <p:sp>
        <p:nvSpPr>
          <p:cNvPr id="3" name="Inhaltsplatzhalter 2"/>
          <p:cNvSpPr>
            <a:spLocks noGrp="1"/>
          </p:cNvSpPr>
          <p:nvPr>
            <p:ph idx="1"/>
          </p:nvPr>
        </p:nvSpPr>
        <p:spPr/>
        <p:txBody>
          <a:bodyPr/>
          <a:lstStyle/>
          <a:p>
            <a:r>
              <a:rPr lang="de-CH" dirty="0" smtClean="0">
                <a:cs typeface="Courier New" panose="02070309020205020404" pitchFamily="49" charset="0"/>
              </a:rPr>
              <a:t>Alternativ zur direkten Eingabe der Nachricht kann auch nur</a:t>
            </a:r>
          </a:p>
          <a:p>
            <a:r>
              <a:rPr lang="de-CH" dirty="0" smtClean="0">
                <a:latin typeface="Courier New" panose="02070309020205020404" pitchFamily="49" charset="0"/>
                <a:cs typeface="Courier New" panose="02070309020205020404" pitchFamily="49" charset="0"/>
              </a:rPr>
              <a:t>git commit</a:t>
            </a:r>
          </a:p>
          <a:p>
            <a:r>
              <a:rPr lang="de-CH" dirty="0" smtClean="0">
                <a:cs typeface="Courier New" panose="02070309020205020404" pitchFamily="49" charset="0"/>
              </a:rPr>
              <a:t>ausgeführt werden.</a:t>
            </a:r>
          </a:p>
          <a:p>
            <a:endParaRPr lang="de-CH" dirty="0" smtClean="0">
              <a:cs typeface="Courier New" panose="02070309020205020404" pitchFamily="49" charset="0"/>
            </a:endParaRPr>
          </a:p>
          <a:p>
            <a:r>
              <a:rPr lang="de-CH" dirty="0" smtClean="0">
                <a:cs typeface="Courier New" panose="02070309020205020404" pitchFamily="49" charset="0"/>
              </a:rPr>
              <a:t>Anschliessend öffnet sich ein Text-Editor, in welchem die Commit-Nachricht eingegeben werden kann. (Zeilen mit Raute (</a:t>
            </a:r>
            <a:r>
              <a:rPr lang="de-CH" dirty="0" smtClean="0">
                <a:latin typeface="Courier New" panose="02070309020205020404" pitchFamily="49" charset="0"/>
                <a:cs typeface="Courier New" panose="02070309020205020404" pitchFamily="49" charset="0"/>
              </a:rPr>
              <a:t>#</a:t>
            </a:r>
            <a:r>
              <a:rPr lang="de-CH" dirty="0" smtClean="0">
                <a:cs typeface="Courier New" panose="02070309020205020404" pitchFamily="49" charset="0"/>
              </a:rPr>
              <a:t>) werden ignoriert.) Geöffnet wird eine temporäre Datei, in welche die Nachricht geschrieben werden soll. Nach Speichern der Datei und Schliessen des Text-Editors wird die Nachricht übernommen und die temporäre Datei gelöscht.</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27</a:t>
            </a:fld>
            <a:endParaRPr lang="en-US"/>
          </a:p>
        </p:txBody>
      </p:sp>
    </p:spTree>
    <p:extLst>
      <p:ext uri="{BB962C8B-B14F-4D97-AF65-F5344CB8AC3E}">
        <p14:creationId xmlns:p14="http://schemas.microsoft.com/office/powerpoint/2010/main" val="2562847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Neue Datei hochladen: Änderung pushen (=hochladen)</a:t>
            </a:r>
            <a:endParaRPr lang="de-CH" dirty="0"/>
          </a:p>
        </p:txBody>
      </p:sp>
      <p:sp>
        <p:nvSpPr>
          <p:cNvPr id="3" name="Inhaltsplatzhalter 2"/>
          <p:cNvSpPr>
            <a:spLocks noGrp="1"/>
          </p:cNvSpPr>
          <p:nvPr>
            <p:ph idx="1"/>
          </p:nvPr>
        </p:nvSpPr>
        <p:spPr/>
        <p:txBody>
          <a:bodyPr/>
          <a:lstStyle/>
          <a:p>
            <a:r>
              <a:rPr lang="de-CH" dirty="0" smtClean="0"/>
              <a:t>Nach Durchführen des Commits sind alle Dateien im Zustand </a:t>
            </a:r>
            <a:r>
              <a:rPr lang="de-CH" i="1" dirty="0" err="1" smtClean="0"/>
              <a:t>unmodified</a:t>
            </a:r>
            <a:r>
              <a:rPr lang="de-CH" dirty="0" smtClean="0"/>
              <a:t> und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r>
              <a:rPr lang="de-CH" dirty="0" smtClean="0">
                <a:latin typeface="Courier New" panose="02070309020205020404" pitchFamily="49" charset="0"/>
                <a:cs typeface="Courier New" panose="02070309020205020404" pitchFamily="49" charset="0"/>
              </a:rPr>
              <a:t> </a:t>
            </a:r>
            <a:r>
              <a:rPr lang="de-CH" dirty="0" smtClean="0"/>
              <a:t>zeigt keine Dateien an.</a:t>
            </a:r>
          </a:p>
          <a:p>
            <a:endParaRPr lang="de-CH" dirty="0" smtClean="0"/>
          </a:p>
          <a:p>
            <a:r>
              <a:rPr lang="de-CH" dirty="0" smtClean="0"/>
              <a:t>Dafür zeigt uns </a:t>
            </a:r>
            <a:r>
              <a:rPr lang="de-CH" dirty="0" smtClean="0">
                <a:latin typeface="Courier New" panose="02070309020205020404" pitchFamily="49" charset="0"/>
                <a:cs typeface="Courier New" panose="02070309020205020404" pitchFamily="49" charset="0"/>
              </a:rPr>
              <a:t>git log </a:t>
            </a:r>
            <a:r>
              <a:rPr lang="de-CH" dirty="0" smtClean="0"/>
              <a:t>an, dass ein neuer Commit durchgeführt wurde.</a:t>
            </a:r>
            <a:endParaRPr lang="de-CH" dirty="0"/>
          </a:p>
          <a:p>
            <a:endParaRPr lang="de-CH" dirty="0"/>
          </a:p>
          <a:p>
            <a:r>
              <a:rPr lang="de-CH" dirty="0" smtClean="0"/>
              <a:t>Der Commit ist bis jetzt erst im lokalen Repository abgelegt. Mit dem folgenden Befehl werden gemachte Änderungen auch auf das Github-Repository übertragen:</a:t>
            </a:r>
          </a:p>
          <a:p>
            <a:r>
              <a:rPr lang="de-CH" dirty="0" smtClean="0">
                <a:latin typeface="Courier New" panose="02070309020205020404" pitchFamily="49" charset="0"/>
                <a:cs typeface="Courier New" panose="02070309020205020404" pitchFamily="49" charset="0"/>
              </a:rPr>
              <a:t>git push</a:t>
            </a:r>
          </a:p>
          <a:p>
            <a:endParaRPr lang="de-CH" dirty="0">
              <a:latin typeface="Courier New" panose="02070309020205020404" pitchFamily="49" charset="0"/>
              <a:cs typeface="Courier New" panose="02070309020205020404" pitchFamily="49" charset="0"/>
            </a:endParaRPr>
          </a:p>
          <a:p>
            <a:r>
              <a:rPr lang="de-CH" dirty="0" smtClean="0">
                <a:cs typeface="Courier New" panose="02070309020205020404" pitchFamily="49" charset="0"/>
              </a:rPr>
              <a:t>Man wird nun aufgefordert, sich mit den Github-</a:t>
            </a:r>
            <a:r>
              <a:rPr lang="de-CH" dirty="0" err="1" smtClean="0">
                <a:cs typeface="Courier New" panose="02070309020205020404" pitchFamily="49" charset="0"/>
              </a:rPr>
              <a:t>Accountdaten</a:t>
            </a:r>
            <a:r>
              <a:rPr lang="de-CH" dirty="0" smtClean="0">
                <a:cs typeface="Courier New" panose="02070309020205020404" pitchFamily="49" charset="0"/>
              </a:rPr>
              <a:t> zu authentisieren.</a:t>
            </a:r>
            <a:endParaRPr lang="de-CH" dirty="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28</a:t>
            </a:fld>
            <a:endParaRPr lang="en-US"/>
          </a:p>
        </p:txBody>
      </p:sp>
    </p:spTree>
    <p:extLst>
      <p:ext uri="{BB962C8B-B14F-4D97-AF65-F5344CB8AC3E}">
        <p14:creationId xmlns:p14="http://schemas.microsoft.com/office/powerpoint/2010/main" val="999681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Datei abändern</a:t>
            </a:r>
            <a:endParaRPr lang="de-CH" dirty="0"/>
          </a:p>
        </p:txBody>
      </p:sp>
      <p:sp>
        <p:nvSpPr>
          <p:cNvPr id="3" name="Inhaltsplatzhalter 2"/>
          <p:cNvSpPr>
            <a:spLocks noGrp="1"/>
          </p:cNvSpPr>
          <p:nvPr>
            <p:ph idx="1"/>
          </p:nvPr>
        </p:nvSpPr>
        <p:spPr/>
        <p:txBody>
          <a:bodyPr/>
          <a:lstStyle/>
          <a:p>
            <a:r>
              <a:rPr lang="de-CH" dirty="0" smtClean="0"/>
              <a:t>Im nächsten Schritt soll die vorher abgelegte Datei abgeändert und die Änderung wieder aufs Github-Repository hochgeladen werden.</a:t>
            </a:r>
          </a:p>
          <a:p>
            <a:endParaRPr lang="de-CH" dirty="0">
              <a:cs typeface="Courier New" panose="02070309020205020404" pitchFamily="49" charset="0"/>
            </a:endParaRPr>
          </a:p>
          <a:p>
            <a:r>
              <a:rPr lang="de-CH" dirty="0" smtClean="0">
                <a:cs typeface="Courier New" panose="02070309020205020404" pitchFamily="49" charset="0"/>
              </a:rPr>
              <a:t>Wenn man an mehreren Rechnern oder mit mehreren Benutzern arbeitet, sollte man sich angewöhnen, vor dem Anbringen von Änderungen das lokale Repository auf den Stand des remote (hier Github-) </a:t>
            </a:r>
            <a:r>
              <a:rPr lang="de-CH" dirty="0" err="1" smtClean="0">
                <a:cs typeface="Courier New" panose="02070309020205020404" pitchFamily="49" charset="0"/>
              </a:rPr>
              <a:t>Repositorys</a:t>
            </a:r>
            <a:r>
              <a:rPr lang="de-CH" dirty="0" smtClean="0">
                <a:cs typeface="Courier New" panose="02070309020205020404" pitchFamily="49" charset="0"/>
              </a:rPr>
              <a:t> zu bringen. So vermeidet man Situationen, wo auseinandergehende Entwicklungen wieder zusammengeführt werden müssen. Der Befehl dafür lautet:</a:t>
            </a:r>
          </a:p>
          <a:p>
            <a:endParaRPr lang="de-CH" dirty="0">
              <a:cs typeface="Courier New" panose="02070309020205020404" pitchFamily="49" charset="0"/>
            </a:endParaRPr>
          </a:p>
          <a:p>
            <a:r>
              <a:rPr lang="de-CH" dirty="0">
                <a:latin typeface="Courier New" panose="02070309020205020404" pitchFamily="49" charset="0"/>
                <a:cs typeface="Courier New" panose="02070309020205020404" pitchFamily="49" charset="0"/>
              </a:rPr>
              <a:t>git pull</a:t>
            </a:r>
          </a:p>
          <a:p>
            <a:endParaRPr lang="de-CH" dirty="0" smtClean="0">
              <a:cs typeface="Courier New" panose="02070309020205020404" pitchFamily="49" charset="0"/>
            </a:endParaRPr>
          </a:p>
          <a:p>
            <a:r>
              <a:rPr lang="de-CH" dirty="0" smtClean="0">
                <a:cs typeface="Courier New" panose="02070309020205020404" pitchFamily="49" charset="0"/>
              </a:rPr>
              <a:t>Bis hierhin hat der Befehl aber noch keinen Effekt, da nicht von mehreren Repositories aus auf das Github-Repository </a:t>
            </a:r>
            <a:r>
              <a:rPr lang="de-CH" dirty="0" err="1" smtClean="0">
                <a:cs typeface="Courier New" panose="02070309020205020404" pitchFamily="49" charset="0"/>
              </a:rPr>
              <a:t>comittet</a:t>
            </a:r>
            <a:r>
              <a:rPr lang="de-CH" dirty="0" smtClean="0">
                <a:cs typeface="Courier New" panose="02070309020205020404" pitchFamily="49" charset="0"/>
              </a:rPr>
              <a:t> wurde.</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29</a:t>
            </a:fld>
            <a:endParaRPr lang="en-US"/>
          </a:p>
        </p:txBody>
      </p:sp>
    </p:spTree>
    <p:extLst>
      <p:ext uri="{BB962C8B-B14F-4D97-AF65-F5344CB8AC3E}">
        <p14:creationId xmlns:p14="http://schemas.microsoft.com/office/powerpoint/2010/main" val="4048010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Ziele dieser Session</a:t>
            </a:r>
            <a:endParaRPr lang="de-CH" dirty="0"/>
          </a:p>
        </p:txBody>
      </p:sp>
      <p:sp>
        <p:nvSpPr>
          <p:cNvPr id="3" name="Inhaltsplatzhalter 2"/>
          <p:cNvSpPr>
            <a:spLocks noGrp="1"/>
          </p:cNvSpPr>
          <p:nvPr>
            <p:ph idx="1"/>
          </p:nvPr>
        </p:nvSpPr>
        <p:spPr/>
        <p:txBody>
          <a:bodyPr/>
          <a:lstStyle/>
          <a:p>
            <a:pPr marL="285750" indent="-285750">
              <a:buFont typeface="Arial" panose="020B0604020202020204" pitchFamily="34" charset="0"/>
              <a:buChar char="•"/>
            </a:pPr>
            <a:r>
              <a:rPr lang="de-CH" dirty="0" smtClean="0"/>
              <a:t>Änderungen an Dateien versioniert ablegen und mit einer zugehörigen Nachricht versehen</a:t>
            </a:r>
          </a:p>
          <a:p>
            <a:pPr marL="285750" indent="-285750">
              <a:buFont typeface="Arial" panose="020B0604020202020204" pitchFamily="34" charset="0"/>
              <a:buChar char="•"/>
            </a:pPr>
            <a:r>
              <a:rPr lang="de-CH" dirty="0" smtClean="0"/>
              <a:t>Entwicklungszweige anlegen und handhaben können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a:t>
            </a:fld>
            <a:endParaRPr lang="en-US"/>
          </a:p>
        </p:txBody>
      </p:sp>
    </p:spTree>
    <p:extLst>
      <p:ext uri="{BB962C8B-B14F-4D97-AF65-F5344CB8AC3E}">
        <p14:creationId xmlns:p14="http://schemas.microsoft.com/office/powerpoint/2010/main" val="4265961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Datei abändern</a:t>
            </a:r>
            <a:endParaRPr lang="de-CH" dirty="0"/>
          </a:p>
        </p:txBody>
      </p:sp>
      <p:sp>
        <p:nvSpPr>
          <p:cNvPr id="3" name="Inhaltsplatzhalter 2"/>
          <p:cNvSpPr>
            <a:spLocks noGrp="1"/>
          </p:cNvSpPr>
          <p:nvPr>
            <p:ph idx="1"/>
          </p:nvPr>
        </p:nvSpPr>
        <p:spPr>
          <a:xfrm>
            <a:off x="457200" y="1340768"/>
            <a:ext cx="8229600" cy="4785395"/>
          </a:xfrm>
        </p:spPr>
        <p:txBody>
          <a:bodyPr/>
          <a:lstStyle/>
          <a:p>
            <a:r>
              <a:rPr lang="de-CH" dirty="0" smtClean="0"/>
              <a:t>Gemäss dieser Anleitung können Änderungen vorgenommen und publiziert werden:</a:t>
            </a:r>
          </a:p>
          <a:p>
            <a:endParaRPr lang="de-CH" dirty="0"/>
          </a:p>
          <a:p>
            <a:r>
              <a:rPr lang="de-CH" dirty="0" smtClean="0"/>
              <a:t>Änderungen </a:t>
            </a:r>
            <a:r>
              <a:rPr lang="de-CH" dirty="0"/>
              <a:t>vom Server herunterladen um Merges und Konflikte zu vermeiden:</a:t>
            </a:r>
          </a:p>
          <a:p>
            <a:r>
              <a:rPr lang="de-CH" dirty="0">
                <a:latin typeface="Courier New" panose="02070309020205020404" pitchFamily="49" charset="0"/>
                <a:cs typeface="Courier New" panose="02070309020205020404" pitchFamily="49" charset="0"/>
              </a:rPr>
              <a:t>git pull</a:t>
            </a:r>
          </a:p>
          <a:p>
            <a:endParaRPr lang="de-CH" dirty="0"/>
          </a:p>
          <a:p>
            <a:r>
              <a:rPr lang="de-CH" dirty="0" smtClean="0"/>
              <a:t>Datei ändern: </a:t>
            </a:r>
            <a:r>
              <a:rPr lang="de-CH" dirty="0" err="1" smtClean="0">
                <a:latin typeface="Courier New" panose="02070309020205020404" pitchFamily="49" charset="0"/>
                <a:cs typeface="Courier New" panose="02070309020205020404" pitchFamily="49" charset="0"/>
              </a:rPr>
              <a:t>vim</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meine_datei</a:t>
            </a:r>
            <a:endParaRPr lang="de-CH" i="1" dirty="0" smtClean="0">
              <a:cs typeface="Courier New" panose="02070309020205020404" pitchFamily="49" charset="0"/>
            </a:endParaRPr>
          </a:p>
          <a:p>
            <a:endParaRPr lang="de-CH" dirty="0"/>
          </a:p>
          <a:p>
            <a:r>
              <a:rPr lang="de-CH" dirty="0" smtClean="0"/>
              <a:t>Datei </a:t>
            </a:r>
            <a:r>
              <a:rPr lang="de-CH" dirty="0" err="1" smtClean="0"/>
              <a:t>stagen</a:t>
            </a:r>
            <a:r>
              <a:rPr lang="de-CH" dirty="0" smtClean="0"/>
              <a:t>: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add</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meine_datei</a:t>
            </a:r>
            <a:endParaRPr lang="de-CH" i="1" dirty="0" smtClean="0">
              <a:latin typeface="Courier New" panose="02070309020205020404" pitchFamily="49" charset="0"/>
              <a:cs typeface="Courier New" panose="02070309020205020404" pitchFamily="49" charset="0"/>
            </a:endParaRPr>
          </a:p>
          <a:p>
            <a:endParaRPr lang="de-CH" dirty="0"/>
          </a:p>
          <a:p>
            <a:r>
              <a:rPr lang="de-CH" dirty="0" smtClean="0"/>
              <a:t>Änderung committen: </a:t>
            </a:r>
            <a:r>
              <a:rPr lang="de-CH" dirty="0" smtClean="0">
                <a:latin typeface="Courier New" panose="02070309020205020404" pitchFamily="49" charset="0"/>
                <a:cs typeface="Courier New" panose="02070309020205020404" pitchFamily="49" charset="0"/>
              </a:rPr>
              <a:t>git commit -m "Komplette Überarbeitung"</a:t>
            </a:r>
          </a:p>
          <a:p>
            <a:endParaRPr lang="de-CH" dirty="0"/>
          </a:p>
          <a:p>
            <a:r>
              <a:rPr lang="de-CH" dirty="0" smtClean="0"/>
              <a:t>Änderung aufs Github-Repository hochladen: </a:t>
            </a:r>
            <a:r>
              <a:rPr lang="de-CH" dirty="0" smtClean="0">
                <a:latin typeface="Courier New" panose="02070309020205020404" pitchFamily="49" charset="0"/>
                <a:cs typeface="Courier New" panose="02070309020205020404" pitchFamily="49" charset="0"/>
              </a:rPr>
              <a:t>git push</a:t>
            </a:r>
            <a:endParaRPr lang="de-CH"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30</a:t>
            </a:fld>
            <a:endParaRPr lang="en-US"/>
          </a:p>
        </p:txBody>
      </p:sp>
    </p:spTree>
    <p:extLst>
      <p:ext uri="{BB962C8B-B14F-4D97-AF65-F5344CB8AC3E}">
        <p14:creationId xmlns:p14="http://schemas.microsoft.com/office/powerpoint/2010/main" val="1474831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Probleme beim Hochladen</a:t>
            </a:r>
            <a:endParaRPr lang="de-CH" dirty="0"/>
          </a:p>
        </p:txBody>
      </p:sp>
      <p:sp>
        <p:nvSpPr>
          <p:cNvPr id="3" name="Inhaltsplatzhalter 2"/>
          <p:cNvSpPr>
            <a:spLocks noGrp="1"/>
          </p:cNvSpPr>
          <p:nvPr>
            <p:ph idx="1"/>
          </p:nvPr>
        </p:nvSpPr>
        <p:spPr/>
        <p:txBody>
          <a:bodyPr/>
          <a:lstStyle/>
          <a:p>
            <a:r>
              <a:rPr lang="de-CH" dirty="0" smtClean="0"/>
              <a:t>Grundsätzlich sollten Sie nun in der Lage sein, fortlaufend Änderungen an Dateien mittels Git zu hinterlegen.</a:t>
            </a:r>
          </a:p>
          <a:p>
            <a:endParaRPr lang="de-CH" dirty="0"/>
          </a:p>
          <a:p>
            <a:r>
              <a:rPr lang="de-CH" dirty="0" smtClean="0"/>
              <a:t>Es folgt eine Beschreibung von zwei Problemen, welche sie beim Arbeiten mit mehr als einem lokalen Repository früher oder später antreffen werden.</a:t>
            </a:r>
          </a:p>
          <a:p>
            <a:endParaRPr lang="de-CH" dirty="0"/>
          </a:p>
          <a:p>
            <a:r>
              <a:rPr lang="de-CH" dirty="0" smtClean="0"/>
              <a:t>Beide Probleme treten dann auf, wenn an zwei lokalen Repositories (z.B. von unterschiedlichen Benutzern) quasi-gleichzeitig Änderungen vorgenommen werden. Beispielsweise könnten Sie daran sein, eine neue Funktion zu programmieren während </a:t>
            </a:r>
            <a:r>
              <a:rPr lang="de-CH" dirty="0"/>
              <a:t>I</a:t>
            </a:r>
            <a:r>
              <a:rPr lang="de-CH" dirty="0" smtClean="0"/>
              <a:t>hr Kollege eine andere Änderung auf Github pusht.</a:t>
            </a:r>
          </a:p>
          <a:p>
            <a:endParaRPr lang="de-CH" dirty="0"/>
          </a:p>
          <a:p>
            <a:r>
              <a:rPr lang="de-CH" dirty="0" smtClean="0"/>
              <a:t>Stellen Sie die Situation nach, indem sie ihr Git-Repository ein zweites Mal klonen. Achten Sie darauf, dass sie den clone Befehl ausserhalb des bisherigen git-Verzeichnisses ausführen:</a:t>
            </a:r>
          </a:p>
          <a:p>
            <a:r>
              <a:rPr lang="de-CH" sz="1600" dirty="0" smtClean="0">
                <a:latin typeface="Courier New" panose="02070309020205020404" pitchFamily="49" charset="0"/>
                <a:cs typeface="Courier New" panose="02070309020205020404" pitchFamily="49" charset="0"/>
              </a:rPr>
              <a:t>git clone https://github.com/</a:t>
            </a:r>
            <a:r>
              <a:rPr lang="de-CH" sz="1600" i="1" dirty="0" smtClean="0">
                <a:latin typeface="Courier New" panose="02070309020205020404" pitchFamily="49" charset="0"/>
                <a:cs typeface="Courier New" panose="02070309020205020404" pitchFamily="49" charset="0"/>
              </a:rPr>
              <a:t>user</a:t>
            </a:r>
            <a:r>
              <a:rPr lang="de-CH" sz="1600" dirty="0" smtClean="0">
                <a:latin typeface="Courier New" panose="02070309020205020404" pitchFamily="49" charset="0"/>
                <a:cs typeface="Courier New" panose="02070309020205020404" pitchFamily="49" charset="0"/>
              </a:rPr>
              <a:t>/</a:t>
            </a:r>
            <a:r>
              <a:rPr lang="de-CH" sz="1600" i="1" dirty="0" smtClean="0">
                <a:latin typeface="Courier New" panose="02070309020205020404" pitchFamily="49" charset="0"/>
                <a:cs typeface="Courier New" panose="02070309020205020404" pitchFamily="49" charset="0"/>
              </a:rPr>
              <a:t>repository</a:t>
            </a:r>
            <a:r>
              <a:rPr lang="de-CH" sz="1600" dirty="0" smtClean="0">
                <a:latin typeface="Courier New" panose="02070309020205020404" pitchFamily="49" charset="0"/>
                <a:cs typeface="Courier New" panose="02070309020205020404" pitchFamily="49" charset="0"/>
              </a:rPr>
              <a:t>.git </a:t>
            </a:r>
            <a:r>
              <a:rPr lang="de-CH" sz="1600" i="1" dirty="0" smtClean="0">
                <a:latin typeface="Courier New" panose="02070309020205020404" pitchFamily="49" charset="0"/>
                <a:cs typeface="Courier New" panose="02070309020205020404" pitchFamily="49" charset="0"/>
              </a:rPr>
              <a:t>meinverzeichnis2</a:t>
            </a:r>
            <a:endParaRPr lang="de-CH" sz="1600" i="1" dirty="0">
              <a:latin typeface="Courier New" panose="02070309020205020404" pitchFamily="49" charset="0"/>
              <a:cs typeface="Courier New" panose="02070309020205020404" pitchFamily="49" charset="0"/>
            </a:endParaRPr>
          </a:p>
          <a:p>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31</a:t>
            </a:fld>
            <a:endParaRPr lang="en-US"/>
          </a:p>
        </p:txBody>
      </p:sp>
    </p:spTree>
    <p:extLst>
      <p:ext uri="{BB962C8B-B14F-4D97-AF65-F5344CB8AC3E}">
        <p14:creationId xmlns:p14="http://schemas.microsoft.com/office/powerpoint/2010/main" val="3452325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Paralleles Pushen</a:t>
            </a:r>
            <a:endParaRPr lang="de-CH" dirty="0"/>
          </a:p>
        </p:txBody>
      </p:sp>
      <p:sp>
        <p:nvSpPr>
          <p:cNvPr id="3" name="Inhaltsplatzhalter 2"/>
          <p:cNvSpPr>
            <a:spLocks noGrp="1"/>
          </p:cNvSpPr>
          <p:nvPr>
            <p:ph idx="1"/>
          </p:nvPr>
        </p:nvSpPr>
        <p:spPr/>
        <p:txBody>
          <a:bodyPr/>
          <a:lstStyle/>
          <a:p>
            <a:r>
              <a:rPr lang="de-CH" dirty="0" smtClean="0"/>
              <a:t>Erstellen Sie in beiden geklonten Repositories eine neue Datei mit unterschiedlichem Namen und versuchen Sie die Datei zu pushen (verwenden Sie ausnahmsweise </a:t>
            </a:r>
            <a:r>
              <a:rPr lang="de-CH" dirty="0" smtClean="0">
                <a:latin typeface="Courier New" panose="02070309020205020404" pitchFamily="49" charset="0"/>
                <a:cs typeface="Courier New" panose="02070309020205020404" pitchFamily="49" charset="0"/>
              </a:rPr>
              <a:t>git pull </a:t>
            </a:r>
            <a:r>
              <a:rPr lang="de-CH" dirty="0" smtClean="0"/>
              <a:t>nicht).</a:t>
            </a:r>
          </a:p>
          <a:p>
            <a:endParaRPr lang="de-CH" dirty="0"/>
          </a:p>
          <a:p>
            <a:r>
              <a:rPr lang="de-CH" dirty="0" smtClean="0"/>
              <a:t>Beim zweiten </a:t>
            </a:r>
            <a:r>
              <a:rPr lang="de-CH" dirty="0" smtClean="0">
                <a:latin typeface="Courier New" panose="02070309020205020404" pitchFamily="49" charset="0"/>
                <a:cs typeface="Courier New" panose="02070309020205020404" pitchFamily="49" charset="0"/>
              </a:rPr>
              <a:t>git push </a:t>
            </a:r>
            <a:r>
              <a:rPr lang="de-CH" dirty="0" smtClean="0"/>
              <a:t>werden Sie ungefähr folgende Fehlermeldung erhalten:</a:t>
            </a:r>
          </a:p>
          <a:p>
            <a:endParaRPr lang="de-CH" dirty="0"/>
          </a:p>
          <a:p>
            <a:r>
              <a:rPr lang="en-US" sz="1300" dirty="0">
                <a:latin typeface="Courier New" panose="02070309020205020404" pitchFamily="49" charset="0"/>
                <a:cs typeface="Courier New" panose="02070309020205020404" pitchFamily="49" charset="0"/>
              </a:rPr>
              <a:t> ! [rejected]        master -&gt; master (fetch first)</a:t>
            </a:r>
          </a:p>
          <a:p>
            <a:r>
              <a:rPr lang="en-US" sz="1300" dirty="0">
                <a:latin typeface="Courier New" panose="02070309020205020404" pitchFamily="49" charset="0"/>
                <a:cs typeface="Courier New" panose="02070309020205020404" pitchFamily="49" charset="0"/>
              </a:rPr>
              <a:t>error: failed to push some refs to 'https://github.com/</a:t>
            </a:r>
            <a:r>
              <a:rPr lang="en-US" sz="1300" dirty="0" err="1">
                <a:latin typeface="Courier New" panose="02070309020205020404" pitchFamily="49" charset="0"/>
                <a:cs typeface="Courier New" panose="02070309020205020404" pitchFamily="49" charset="0"/>
              </a:rPr>
              <a:t>ltog</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sandbox.git</a:t>
            </a:r>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hint: Updates were rejected because the remote contains work that you do</a:t>
            </a:r>
          </a:p>
          <a:p>
            <a:r>
              <a:rPr lang="en-US" sz="1300" dirty="0">
                <a:latin typeface="Courier New" panose="02070309020205020404" pitchFamily="49" charset="0"/>
                <a:cs typeface="Courier New" panose="02070309020205020404" pitchFamily="49" charset="0"/>
              </a:rPr>
              <a:t>hint: not have locally. This is usually caused by another repository pushing</a:t>
            </a:r>
          </a:p>
          <a:p>
            <a:r>
              <a:rPr lang="en-US" sz="1300" dirty="0">
                <a:latin typeface="Courier New" panose="02070309020205020404" pitchFamily="49" charset="0"/>
                <a:cs typeface="Courier New" panose="02070309020205020404" pitchFamily="49" charset="0"/>
              </a:rPr>
              <a:t>hint: to the same ref. You may want to first merge the remote changes (e.g.,</a:t>
            </a:r>
          </a:p>
          <a:p>
            <a:r>
              <a:rPr lang="en-US" sz="1300" dirty="0">
                <a:latin typeface="Courier New" panose="02070309020205020404" pitchFamily="49" charset="0"/>
                <a:cs typeface="Courier New" panose="02070309020205020404" pitchFamily="49" charset="0"/>
              </a:rPr>
              <a:t>hint: 'git pull') before pushing again.</a:t>
            </a:r>
          </a:p>
          <a:p>
            <a:r>
              <a:rPr lang="en-US" sz="1300" dirty="0">
                <a:latin typeface="Courier New" panose="02070309020205020404" pitchFamily="49" charset="0"/>
                <a:cs typeface="Courier New" panose="02070309020205020404" pitchFamily="49" charset="0"/>
              </a:rPr>
              <a:t>hint: See the 'Note about fast-forwards' in 'git push --help' for details.</a:t>
            </a:r>
          </a:p>
          <a:p>
            <a:endParaRPr lang="de-CH" sz="1300"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32</a:t>
            </a:fld>
            <a:endParaRPr lang="en-US"/>
          </a:p>
        </p:txBody>
      </p:sp>
    </p:spTree>
    <p:extLst>
      <p:ext uri="{BB962C8B-B14F-4D97-AF65-F5344CB8AC3E}">
        <p14:creationId xmlns:p14="http://schemas.microsoft.com/office/powerpoint/2010/main" val="3813026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Paralleles Pushen</a:t>
            </a:r>
          </a:p>
        </p:txBody>
      </p:sp>
      <p:sp>
        <p:nvSpPr>
          <p:cNvPr id="3" name="Inhaltsplatzhalter 2"/>
          <p:cNvSpPr>
            <a:spLocks noGrp="1"/>
          </p:cNvSpPr>
          <p:nvPr>
            <p:ph idx="1"/>
          </p:nvPr>
        </p:nvSpPr>
        <p:spPr/>
        <p:txBody>
          <a:bodyPr/>
          <a:lstStyle/>
          <a:p>
            <a:r>
              <a:rPr lang="de-CH" dirty="0" smtClean="0"/>
              <a:t>Die Fehlermeldung erscheint, weil Git feststellt, dass serverseitig Änderungen von zwei lokalen Repositories kombiniert werden sollen, welche nie lokal zusammen getestet wurden. (Die Änderungen könnten Programme sein, welche nicht zueinander kompatibel sind.)</a:t>
            </a:r>
          </a:p>
          <a:p>
            <a:endParaRPr lang="de-CH" dirty="0"/>
          </a:p>
          <a:p>
            <a:r>
              <a:rPr lang="de-CH" dirty="0" smtClean="0"/>
              <a:t>Git verwehrt berechtigterweise diese Operation. Das zweite lokale Repository muss zuerst den Commit vom Github-Repository mergen (übernehmen):</a:t>
            </a:r>
          </a:p>
          <a:p>
            <a:endParaRPr lang="de-CH" dirty="0">
              <a:latin typeface="Courier New" panose="02070309020205020404" pitchFamily="49" charset="0"/>
              <a:cs typeface="Courier New" panose="02070309020205020404" pitchFamily="49" charset="0"/>
            </a:endParaRPr>
          </a:p>
          <a:p>
            <a:r>
              <a:rPr lang="de-CH" dirty="0">
                <a:latin typeface="Courier New" panose="02070309020205020404" pitchFamily="49" charset="0"/>
                <a:cs typeface="Courier New" panose="02070309020205020404" pitchFamily="49" charset="0"/>
              </a:rPr>
              <a:t>git pull</a:t>
            </a:r>
          </a:p>
          <a:p>
            <a:endParaRPr lang="de-CH" dirty="0" smtClean="0">
              <a:latin typeface="Courier New" panose="02070309020205020404" pitchFamily="49" charset="0"/>
              <a:cs typeface="Courier New" panose="02070309020205020404" pitchFamily="49" charset="0"/>
            </a:endParaRPr>
          </a:p>
          <a:p>
            <a:r>
              <a:rPr lang="de-CH" dirty="0" smtClean="0">
                <a:latin typeface="+mj-lt"/>
                <a:cs typeface="Courier New" panose="02070309020205020404" pitchFamily="49" charset="0"/>
              </a:rPr>
              <a:t>Das Mergen wird als neuer (lokaler) Commit, ein sogenannter Merge-Commit, aufgefasst. Entsprechend werden Sie aufgefordert, eine neue Commit-Nachricht zu verfassen. Üblicherweise werden Sie die vorgeschlagene Nachricht einfach übernehmen wollen.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33</a:t>
            </a:fld>
            <a:endParaRPr lang="en-US"/>
          </a:p>
        </p:txBody>
      </p:sp>
    </p:spTree>
    <p:extLst>
      <p:ext uri="{BB962C8B-B14F-4D97-AF65-F5344CB8AC3E}">
        <p14:creationId xmlns:p14="http://schemas.microsoft.com/office/powerpoint/2010/main" val="3735068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Paralleles Pushen</a:t>
            </a:r>
          </a:p>
        </p:txBody>
      </p:sp>
      <p:sp>
        <p:nvSpPr>
          <p:cNvPr id="3" name="Inhaltsplatzhalter 2"/>
          <p:cNvSpPr>
            <a:spLocks noGrp="1"/>
          </p:cNvSpPr>
          <p:nvPr>
            <p:ph idx="1"/>
          </p:nvPr>
        </p:nvSpPr>
        <p:spPr/>
        <p:txBody>
          <a:bodyPr/>
          <a:lstStyle/>
          <a:p>
            <a:r>
              <a:rPr lang="de-CH" dirty="0" smtClean="0">
                <a:latin typeface="+mj-lt"/>
                <a:cs typeface="Courier New" panose="02070309020205020404" pitchFamily="49" charset="0"/>
              </a:rPr>
              <a:t>Da die Änderungen in den beiden Repositories zwei unterschiedliche Dateien betrafen, konnten sie leicht kombiniert werden.</a:t>
            </a:r>
          </a:p>
          <a:p>
            <a:endParaRPr lang="de-CH" dirty="0">
              <a:latin typeface="+mj-lt"/>
              <a:cs typeface="Courier New" panose="02070309020205020404" pitchFamily="49" charset="0"/>
            </a:endParaRPr>
          </a:p>
          <a:p>
            <a:r>
              <a:rPr lang="de-CH" dirty="0" smtClean="0">
                <a:latin typeface="+mj-lt"/>
                <a:cs typeface="Courier New" panose="02070309020205020404" pitchFamily="49" charset="0"/>
              </a:rPr>
              <a:t>Um die beiden Commits (neue Datei, sowie den Merge-Commit) auf Github zu bringen, müssen sie noch gepusht werden mit:</a:t>
            </a:r>
          </a:p>
          <a:p>
            <a:endParaRPr lang="de-CH" dirty="0">
              <a:latin typeface="+mj-lt"/>
              <a:cs typeface="Courier New" panose="02070309020205020404" pitchFamily="49" charset="0"/>
            </a:endParaRPr>
          </a:p>
          <a:p>
            <a:r>
              <a:rPr lang="de-CH" dirty="0" smtClean="0">
                <a:latin typeface="Courier New" panose="02070309020205020404" pitchFamily="49" charset="0"/>
                <a:cs typeface="Courier New" panose="02070309020205020404" pitchFamily="49" charset="0"/>
              </a:rPr>
              <a:t>git push</a:t>
            </a:r>
          </a:p>
          <a:p>
            <a:endParaRPr lang="de-CH" dirty="0">
              <a:latin typeface="Courier New" panose="02070309020205020404" pitchFamily="49" charset="0"/>
              <a:cs typeface="Courier New" panose="02070309020205020404" pitchFamily="49" charset="0"/>
            </a:endParaRPr>
          </a:p>
          <a:p>
            <a:r>
              <a:rPr lang="de-CH" dirty="0" smtClean="0">
                <a:cs typeface="Courier New" panose="02070309020205020404" pitchFamily="49" charset="0"/>
              </a:rPr>
              <a:t>Wenn für das andere Repository noch </a:t>
            </a:r>
            <a:r>
              <a:rPr lang="de-CH" dirty="0" smtClean="0">
                <a:latin typeface="Courier New" panose="02070309020205020404" pitchFamily="49" charset="0"/>
                <a:cs typeface="Courier New" panose="02070309020205020404" pitchFamily="49" charset="0"/>
              </a:rPr>
              <a:t>git pull </a:t>
            </a:r>
            <a:r>
              <a:rPr lang="de-CH" dirty="0" smtClean="0">
                <a:cs typeface="Courier New" panose="02070309020205020404" pitchFamily="49" charset="0"/>
              </a:rPr>
              <a:t>ausgeführt wird, sind beide lokalen Repositories wieder auf demselben Stand wie das Github-Repository.</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34</a:t>
            </a:fld>
            <a:endParaRPr lang="en-US"/>
          </a:p>
        </p:txBody>
      </p:sp>
    </p:spTree>
    <p:extLst>
      <p:ext uri="{BB962C8B-B14F-4D97-AF65-F5344CB8AC3E}">
        <p14:creationId xmlns:p14="http://schemas.microsoft.com/office/powerpoint/2010/main" val="1819653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Merge-Konflikte</a:t>
            </a:r>
          </a:p>
        </p:txBody>
      </p:sp>
      <p:sp>
        <p:nvSpPr>
          <p:cNvPr id="3" name="Inhaltsplatzhalter 2"/>
          <p:cNvSpPr>
            <a:spLocks noGrp="1"/>
          </p:cNvSpPr>
          <p:nvPr>
            <p:ph idx="1"/>
          </p:nvPr>
        </p:nvSpPr>
        <p:spPr>
          <a:xfrm>
            <a:off x="457200" y="1600200"/>
            <a:ext cx="8291264" cy="4525963"/>
          </a:xfrm>
        </p:spPr>
        <p:txBody>
          <a:bodyPr/>
          <a:lstStyle/>
          <a:p>
            <a:r>
              <a:rPr lang="de-CH" dirty="0" smtClean="0"/>
              <a:t>Bis jetzt sind wir mit einem blauen Auge davongekommen, da die Änderungen in den beiden lokalen Repositories unterschiedliche Dateien betrafen und Git die Änderungen automatisch kombinieren konnte.</a:t>
            </a:r>
          </a:p>
          <a:p>
            <a:endParaRPr lang="de-CH" dirty="0"/>
          </a:p>
          <a:p>
            <a:r>
              <a:rPr lang="de-CH" dirty="0" smtClean="0"/>
              <a:t>Wenn wir in den beiden Repositories dieselbe Zeile derselben Datei (unterschiedlich) abändern, wird Git die beiden Änderungen nicht automatisch kombinieren können. In diesem Fall spricht man von einem Merge-Konflikt.</a:t>
            </a:r>
          </a:p>
          <a:p>
            <a:endParaRPr lang="de-CH" dirty="0"/>
          </a:p>
          <a:p>
            <a:r>
              <a:rPr lang="de-CH" dirty="0" smtClean="0"/>
              <a:t>Spielen Sie diese Situation ebenfalls durch, indem Sie versuchen für eine bestimmte Zeile derselben Datei unterschiedliche Inhalte zu pushen. Führen Sie (wieder ausnahmsweise) beim zweiten Repository den Befehl </a:t>
            </a:r>
            <a:r>
              <a:rPr lang="de-CH" dirty="0" smtClean="0">
                <a:latin typeface="Courier New" panose="02070309020205020404" pitchFamily="49" charset="0"/>
                <a:cs typeface="Courier New" panose="02070309020205020404" pitchFamily="49" charset="0"/>
              </a:rPr>
              <a:t>git pull </a:t>
            </a:r>
            <a:r>
              <a:rPr lang="de-CH" dirty="0" smtClean="0">
                <a:cs typeface="Courier New" panose="02070309020205020404" pitchFamily="49" charset="0"/>
              </a:rPr>
              <a:t>(zur lokalen Integration der Änderungen von Github)</a:t>
            </a:r>
            <a:r>
              <a:rPr lang="de-CH" dirty="0" smtClean="0">
                <a:latin typeface="Courier New" panose="02070309020205020404" pitchFamily="49" charset="0"/>
                <a:cs typeface="Courier New" panose="02070309020205020404" pitchFamily="49" charset="0"/>
              </a:rPr>
              <a:t> </a:t>
            </a:r>
            <a:r>
              <a:rPr lang="de-CH" dirty="0" smtClean="0"/>
              <a:t>erst </a:t>
            </a:r>
            <a:r>
              <a:rPr lang="de-CH" i="1" dirty="0" smtClean="0"/>
              <a:t>nach</a:t>
            </a:r>
            <a:r>
              <a:rPr lang="de-CH" dirty="0" smtClean="0"/>
              <a:t> dem Befehl </a:t>
            </a:r>
            <a:r>
              <a:rPr lang="de-CH" dirty="0" smtClean="0">
                <a:latin typeface="Courier New" panose="02070309020205020404" pitchFamily="49" charset="0"/>
                <a:cs typeface="Courier New" panose="02070309020205020404" pitchFamily="49" charset="0"/>
              </a:rPr>
              <a:t>git push </a:t>
            </a:r>
            <a:r>
              <a:rPr lang="de-CH" dirty="0" smtClean="0"/>
              <a:t>aus, damit der Merge-Konflikt auftritt.</a:t>
            </a:r>
          </a:p>
          <a:p>
            <a:endParaRPr lang="de-CH" dirty="0"/>
          </a:p>
          <a:p>
            <a:r>
              <a:rPr lang="de-CH" dirty="0" smtClean="0"/>
              <a:t>Eventuell wollen Sie die Befehle für die beiden Repositories vorgängig notieren.</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35</a:t>
            </a:fld>
            <a:endParaRPr lang="en-US"/>
          </a:p>
        </p:txBody>
      </p:sp>
    </p:spTree>
    <p:extLst>
      <p:ext uri="{BB962C8B-B14F-4D97-AF65-F5344CB8AC3E}">
        <p14:creationId xmlns:p14="http://schemas.microsoft.com/office/powerpoint/2010/main" val="104566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Merge-Konflikte</a:t>
            </a:r>
            <a:endParaRPr lang="de-CH" dirty="0"/>
          </a:p>
        </p:txBody>
      </p:sp>
      <p:sp>
        <p:nvSpPr>
          <p:cNvPr id="3" name="Inhaltsplatzhalter 2"/>
          <p:cNvSpPr>
            <a:spLocks noGrp="1"/>
          </p:cNvSpPr>
          <p:nvPr>
            <p:ph idx="1"/>
          </p:nvPr>
        </p:nvSpPr>
        <p:spPr>
          <a:xfrm>
            <a:off x="457200" y="1340768"/>
            <a:ext cx="8229600" cy="4785395"/>
          </a:xfrm>
        </p:spPr>
        <p:txBody>
          <a:bodyPr/>
          <a:lstStyle/>
          <a:p>
            <a:r>
              <a:rPr lang="de-CH" dirty="0" smtClean="0"/>
              <a:t>Sie sollten nun folgende Fehlermeldung erhalten:</a:t>
            </a:r>
          </a:p>
          <a:p>
            <a:endParaRPr lang="de-CH" dirty="0"/>
          </a:p>
          <a:p>
            <a:r>
              <a:rPr lang="en-US" sz="1600" dirty="0">
                <a:latin typeface="Courier New" panose="02070309020205020404" pitchFamily="49" charset="0"/>
                <a:cs typeface="Courier New" panose="02070309020205020404" pitchFamily="49" charset="0"/>
              </a:rPr>
              <a:t>$ git pull</a:t>
            </a:r>
          </a:p>
          <a:p>
            <a:r>
              <a:rPr lang="en-US" sz="1600" dirty="0">
                <a:latin typeface="Courier New" panose="02070309020205020404" pitchFamily="49" charset="0"/>
                <a:cs typeface="Courier New" panose="02070309020205020404" pitchFamily="49" charset="0"/>
              </a:rPr>
              <a:t>remote: Counting objects: 8, done.</a:t>
            </a:r>
          </a:p>
          <a:p>
            <a:r>
              <a:rPr lang="en-US" sz="1600" dirty="0">
                <a:latin typeface="Courier New" panose="02070309020205020404" pitchFamily="49" charset="0"/>
                <a:cs typeface="Courier New" panose="02070309020205020404" pitchFamily="49" charset="0"/>
              </a:rPr>
              <a:t>remote: Compressing objects: 100% (4/4), done.</a:t>
            </a:r>
          </a:p>
          <a:p>
            <a:r>
              <a:rPr lang="en-US" sz="1600" dirty="0">
                <a:latin typeface="Courier New" panose="02070309020205020404" pitchFamily="49" charset="0"/>
                <a:cs typeface="Courier New" panose="02070309020205020404" pitchFamily="49" charset="0"/>
              </a:rPr>
              <a:t>remote: Total 8 (delta 2), reused 8 (delta 2)</a:t>
            </a:r>
          </a:p>
          <a:p>
            <a:r>
              <a:rPr lang="en-US" sz="1600" dirty="0">
                <a:latin typeface="Courier New" panose="02070309020205020404" pitchFamily="49" charset="0"/>
                <a:cs typeface="Courier New" panose="02070309020205020404" pitchFamily="49" charset="0"/>
              </a:rPr>
              <a:t>Unpacking objects: 100% (8/8), done.</a:t>
            </a:r>
          </a:p>
          <a:p>
            <a:r>
              <a:rPr lang="en-US" sz="1600" dirty="0">
                <a:latin typeface="Courier New" panose="02070309020205020404" pitchFamily="49" charset="0"/>
                <a:cs typeface="Courier New" panose="02070309020205020404" pitchFamily="49" charset="0"/>
              </a:rPr>
              <a:t>From https://github.com/ltog/sandbox</a:t>
            </a:r>
          </a:p>
          <a:p>
            <a:r>
              <a:rPr lang="en-US" sz="1600" dirty="0">
                <a:latin typeface="Courier New" panose="02070309020205020404" pitchFamily="49" charset="0"/>
                <a:cs typeface="Courier New" panose="02070309020205020404" pitchFamily="49" charset="0"/>
              </a:rPr>
              <a:t>   2853d17..1d2afb7  master     -&gt; origin/master</a:t>
            </a:r>
          </a:p>
          <a:p>
            <a:r>
              <a:rPr lang="en-US" sz="1600" dirty="0">
                <a:latin typeface="Courier New" panose="02070309020205020404" pitchFamily="49" charset="0"/>
                <a:cs typeface="Courier New" panose="02070309020205020404" pitchFamily="49" charset="0"/>
              </a:rPr>
              <a:t>Auto-merging blub</a:t>
            </a:r>
          </a:p>
          <a:p>
            <a:r>
              <a:rPr lang="en-US" sz="1600" b="1" dirty="0">
                <a:latin typeface="Courier New" panose="02070309020205020404" pitchFamily="49" charset="0"/>
                <a:cs typeface="Courier New" panose="02070309020205020404" pitchFamily="49" charset="0"/>
              </a:rPr>
              <a:t>CONFLICT (content): Merge conflict in </a:t>
            </a:r>
            <a:r>
              <a:rPr lang="en-US" sz="1600" b="1" dirty="0" err="1" smtClean="0">
                <a:latin typeface="Courier New" panose="02070309020205020404" pitchFamily="49" charset="0"/>
                <a:cs typeface="Courier New" panose="02070309020205020404" pitchFamily="49" charset="0"/>
              </a:rPr>
              <a:t>meine_datei</a:t>
            </a:r>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Automatic merge failed; fix conflicts and then commit the result.</a:t>
            </a:r>
          </a:p>
          <a:p>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36</a:t>
            </a:fld>
            <a:endParaRPr lang="en-US"/>
          </a:p>
        </p:txBody>
      </p:sp>
    </p:spTree>
    <p:extLst>
      <p:ext uri="{BB962C8B-B14F-4D97-AF65-F5344CB8AC3E}">
        <p14:creationId xmlns:p14="http://schemas.microsoft.com/office/powerpoint/2010/main" val="2555233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Merge-Konflikte</a:t>
            </a:r>
            <a:endParaRPr lang="de-CH" dirty="0"/>
          </a:p>
        </p:txBody>
      </p:sp>
      <p:sp>
        <p:nvSpPr>
          <p:cNvPr id="3" name="Inhaltsplatzhalter 2"/>
          <p:cNvSpPr>
            <a:spLocks noGrp="1"/>
          </p:cNvSpPr>
          <p:nvPr>
            <p:ph idx="1"/>
          </p:nvPr>
        </p:nvSpPr>
        <p:spPr>
          <a:xfrm>
            <a:off x="457200" y="1417638"/>
            <a:ext cx="8229600" cy="4708525"/>
          </a:xfrm>
        </p:spPr>
        <p:txBody>
          <a:bodyPr/>
          <a:lstStyle/>
          <a:p>
            <a:r>
              <a:rPr lang="de-CH" dirty="0" smtClean="0">
                <a:cs typeface="Courier New" panose="02070309020205020404" pitchFamily="49" charset="0"/>
              </a:rPr>
              <a:t>Auch mit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ist der Konflikt sichtbar:</a:t>
            </a:r>
          </a:p>
          <a:p>
            <a:endParaRPr lang="de-CH" sz="1600" dirty="0" smtClean="0">
              <a:latin typeface="Courier New" panose="02070309020205020404" pitchFamily="49" charset="0"/>
              <a:cs typeface="Courier New" panose="02070309020205020404" pitchFamily="49" charset="0"/>
            </a:endParaRPr>
          </a:p>
          <a:p>
            <a:r>
              <a:rPr lang="de-CH" sz="1600" dirty="0" smtClean="0">
                <a:latin typeface="Courier New" panose="02070309020205020404" pitchFamily="49" charset="0"/>
                <a:cs typeface="Courier New" panose="02070309020205020404" pitchFamily="49" charset="0"/>
              </a:rPr>
              <a:t>$ </a:t>
            </a:r>
            <a:r>
              <a:rPr lang="de-CH" sz="1600" dirty="0">
                <a:latin typeface="Courier New" panose="02070309020205020404" pitchFamily="49" charset="0"/>
                <a:cs typeface="Courier New" panose="02070309020205020404" pitchFamily="49" charset="0"/>
              </a:rPr>
              <a:t>git </a:t>
            </a:r>
            <a:r>
              <a:rPr lang="de-CH" sz="1600" dirty="0" err="1">
                <a:latin typeface="Courier New" panose="02070309020205020404" pitchFamily="49" charset="0"/>
                <a:cs typeface="Courier New" panose="02070309020205020404" pitchFamily="49" charset="0"/>
              </a:rPr>
              <a:t>status</a:t>
            </a:r>
            <a:endParaRPr lang="de-CH" sz="1600" dirty="0">
              <a:latin typeface="Courier New" panose="02070309020205020404" pitchFamily="49" charset="0"/>
              <a:cs typeface="Courier New" panose="02070309020205020404" pitchFamily="49" charset="0"/>
            </a:endParaRPr>
          </a:p>
          <a:p>
            <a:r>
              <a:rPr lang="de-CH" sz="1600" dirty="0">
                <a:latin typeface="Courier New" panose="02070309020205020404" pitchFamily="49" charset="0"/>
                <a:cs typeface="Courier New" panose="02070309020205020404" pitchFamily="49" charset="0"/>
              </a:rPr>
              <a:t>On </a:t>
            </a:r>
            <a:r>
              <a:rPr lang="de-CH" sz="1600" dirty="0" err="1">
                <a:latin typeface="Courier New" panose="02070309020205020404" pitchFamily="49" charset="0"/>
                <a:cs typeface="Courier New" panose="02070309020205020404" pitchFamily="49" charset="0"/>
              </a:rPr>
              <a:t>branch</a:t>
            </a:r>
            <a:r>
              <a:rPr lang="de-CH" sz="1600" dirty="0">
                <a:latin typeface="Courier New" panose="02070309020205020404" pitchFamily="49" charset="0"/>
                <a:cs typeface="Courier New" panose="02070309020205020404" pitchFamily="49" charset="0"/>
              </a:rPr>
              <a:t> master</a:t>
            </a:r>
          </a:p>
          <a:p>
            <a:r>
              <a:rPr lang="en-US" sz="1600" dirty="0">
                <a:latin typeface="Courier New" panose="02070309020205020404" pitchFamily="49" charset="0"/>
                <a:cs typeface="Courier New" panose="02070309020205020404" pitchFamily="49" charset="0"/>
              </a:rPr>
              <a:t>Your branch and 'origin/master' have diverged,</a:t>
            </a:r>
          </a:p>
          <a:p>
            <a:r>
              <a:rPr lang="en-US" sz="1600" dirty="0">
                <a:latin typeface="Courier New" panose="02070309020205020404" pitchFamily="49" charset="0"/>
                <a:cs typeface="Courier New" panose="02070309020205020404" pitchFamily="49" charset="0"/>
              </a:rPr>
              <a:t>and have 1 and 1 different commit each, respectively.</a:t>
            </a:r>
          </a:p>
          <a:p>
            <a:r>
              <a:rPr lang="en-US" sz="1600" dirty="0">
                <a:latin typeface="Courier New" panose="02070309020205020404" pitchFamily="49" charset="0"/>
                <a:cs typeface="Courier New" panose="02070309020205020404" pitchFamily="49" charset="0"/>
              </a:rPr>
              <a:t>  (use "git pull" to merge the remote branch into yours)</a:t>
            </a:r>
          </a:p>
          <a:p>
            <a:r>
              <a:rPr lang="de-CH" sz="1600" dirty="0" err="1">
                <a:latin typeface="Courier New" panose="02070309020205020404" pitchFamily="49" charset="0"/>
                <a:cs typeface="Courier New" panose="02070309020205020404" pitchFamily="49" charset="0"/>
              </a:rPr>
              <a:t>You</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have</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unmerged</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paths</a:t>
            </a:r>
            <a:r>
              <a:rPr lang="de-CH"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(fix conflicts and run "git commit")</a:t>
            </a:r>
          </a:p>
          <a:p>
            <a:endParaRPr lang="de-CH" sz="1600" dirty="0">
              <a:latin typeface="Courier New" panose="02070309020205020404" pitchFamily="49" charset="0"/>
              <a:cs typeface="Courier New" panose="02070309020205020404" pitchFamily="49" charset="0"/>
            </a:endParaRPr>
          </a:p>
          <a:p>
            <a:r>
              <a:rPr lang="de-CH" sz="1600" dirty="0" err="1">
                <a:latin typeface="Courier New" panose="02070309020205020404" pitchFamily="49" charset="0"/>
                <a:cs typeface="Courier New" panose="02070309020205020404" pitchFamily="49" charset="0"/>
              </a:rPr>
              <a:t>Unmerged</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paths</a:t>
            </a:r>
            <a:r>
              <a:rPr lang="de-CH"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(use "git add &lt;file&gt;..." to mark resolution)</a:t>
            </a:r>
          </a:p>
          <a:p>
            <a:endParaRPr lang="de-CH" sz="1600" dirty="0">
              <a:latin typeface="Courier New" panose="02070309020205020404" pitchFamily="49" charset="0"/>
              <a:cs typeface="Courier New" panose="02070309020205020404" pitchFamily="49" charset="0"/>
            </a:endParaRPr>
          </a:p>
          <a:p>
            <a:r>
              <a:rPr lang="de-CH" sz="1600" dirty="0">
                <a:latin typeface="Courier New" panose="02070309020205020404" pitchFamily="49" charset="0"/>
                <a:cs typeface="Courier New" panose="02070309020205020404" pitchFamily="49" charset="0"/>
              </a:rPr>
              <a:t>       </a:t>
            </a:r>
            <a:r>
              <a:rPr lang="de-CH" sz="1600" dirty="0">
                <a:solidFill>
                  <a:srgbClr val="FF0000"/>
                </a:solidFill>
                <a:latin typeface="Courier New" panose="02070309020205020404" pitchFamily="49" charset="0"/>
                <a:cs typeface="Courier New" panose="02070309020205020404" pitchFamily="49" charset="0"/>
              </a:rPr>
              <a:t> </a:t>
            </a:r>
            <a:r>
              <a:rPr lang="de-CH" sz="1600" dirty="0" err="1">
                <a:solidFill>
                  <a:srgbClr val="FF0000"/>
                </a:solidFill>
                <a:latin typeface="Courier New" panose="02070309020205020404" pitchFamily="49" charset="0"/>
                <a:cs typeface="Courier New" panose="02070309020205020404" pitchFamily="49" charset="0"/>
              </a:rPr>
              <a:t>both</a:t>
            </a:r>
            <a:r>
              <a:rPr lang="de-CH" sz="1600" dirty="0">
                <a:solidFill>
                  <a:srgbClr val="FF0000"/>
                </a:solidFill>
                <a:latin typeface="Courier New" panose="02070309020205020404" pitchFamily="49" charset="0"/>
                <a:cs typeface="Courier New" panose="02070309020205020404" pitchFamily="49" charset="0"/>
              </a:rPr>
              <a:t> </a:t>
            </a:r>
            <a:r>
              <a:rPr lang="de-CH" sz="1600" dirty="0" err="1">
                <a:solidFill>
                  <a:srgbClr val="FF0000"/>
                </a:solidFill>
                <a:latin typeface="Courier New" panose="02070309020205020404" pitchFamily="49" charset="0"/>
                <a:cs typeface="Courier New" panose="02070309020205020404" pitchFamily="49" charset="0"/>
              </a:rPr>
              <a:t>modified</a:t>
            </a:r>
            <a:r>
              <a:rPr lang="de-CH" sz="1600" dirty="0">
                <a:solidFill>
                  <a:srgbClr val="FF0000"/>
                </a:solidFill>
                <a:latin typeface="Courier New" panose="02070309020205020404" pitchFamily="49" charset="0"/>
                <a:cs typeface="Courier New" panose="02070309020205020404" pitchFamily="49" charset="0"/>
              </a:rPr>
              <a:t>:   </a:t>
            </a:r>
            <a:r>
              <a:rPr lang="de-CH" sz="1600" dirty="0" err="1" smtClean="0">
                <a:solidFill>
                  <a:srgbClr val="FF0000"/>
                </a:solidFill>
                <a:latin typeface="Courier New" panose="02070309020205020404" pitchFamily="49" charset="0"/>
                <a:cs typeface="Courier New" panose="02070309020205020404" pitchFamily="49" charset="0"/>
              </a:rPr>
              <a:t>meine_datei</a:t>
            </a:r>
            <a:endParaRPr lang="de-CH" sz="1600" dirty="0">
              <a:solidFill>
                <a:srgbClr val="FF0000"/>
              </a:solidFill>
              <a:latin typeface="Courier New" panose="02070309020205020404" pitchFamily="49" charset="0"/>
              <a:cs typeface="Courier New" panose="02070309020205020404" pitchFamily="49" charset="0"/>
            </a:endParaRPr>
          </a:p>
          <a:p>
            <a:endParaRPr lang="de-CH"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no changes added to commit (use "git add" and/or "git commit -a")</a:t>
            </a:r>
          </a:p>
          <a:p>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37</a:t>
            </a:fld>
            <a:endParaRPr lang="en-US"/>
          </a:p>
        </p:txBody>
      </p:sp>
    </p:spTree>
    <p:extLst>
      <p:ext uri="{BB962C8B-B14F-4D97-AF65-F5344CB8AC3E}">
        <p14:creationId xmlns:p14="http://schemas.microsoft.com/office/powerpoint/2010/main" val="1066941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Merge</a:t>
            </a:r>
            <a:r>
              <a:rPr lang="de-CH" dirty="0" smtClean="0"/>
              <a:t>-Konflikte</a:t>
            </a:r>
            <a:endParaRPr lang="de-CH" dirty="0"/>
          </a:p>
        </p:txBody>
      </p:sp>
      <p:sp>
        <p:nvSpPr>
          <p:cNvPr id="3" name="Inhaltsplatzhalter 2"/>
          <p:cNvSpPr>
            <a:spLocks noGrp="1"/>
          </p:cNvSpPr>
          <p:nvPr>
            <p:ph idx="1"/>
          </p:nvPr>
        </p:nvSpPr>
        <p:spPr/>
        <p:txBody>
          <a:bodyPr/>
          <a:lstStyle/>
          <a:p>
            <a:r>
              <a:rPr lang="de-CH" dirty="0" smtClean="0"/>
              <a:t>Wenn wir die Datei mit einem Texteditor anschauen, sehen wir folgendes:</a:t>
            </a:r>
          </a:p>
          <a:p>
            <a:endParaRPr lang="de-CH" dirty="0" smtClean="0"/>
          </a:p>
          <a:p>
            <a:r>
              <a:rPr lang="de-CH" dirty="0" smtClean="0">
                <a:solidFill>
                  <a:srgbClr val="FFC000"/>
                </a:solidFill>
              </a:rPr>
              <a:t>&lt;&lt;&lt;&lt;&lt;&lt;&lt; </a:t>
            </a:r>
            <a:r>
              <a:rPr lang="de-CH" dirty="0">
                <a:solidFill>
                  <a:srgbClr val="FFC000"/>
                </a:solidFill>
              </a:rPr>
              <a:t>HEAD</a:t>
            </a:r>
          </a:p>
          <a:p>
            <a:r>
              <a:rPr lang="de-CH" dirty="0" err="1">
                <a:solidFill>
                  <a:srgbClr val="0000FF"/>
                </a:solidFill>
              </a:rPr>
              <a:t>blub</a:t>
            </a:r>
            <a:r>
              <a:rPr lang="de-CH" dirty="0">
                <a:solidFill>
                  <a:srgbClr val="0000FF"/>
                </a:solidFill>
              </a:rPr>
              <a:t> B</a:t>
            </a:r>
          </a:p>
          <a:p>
            <a:r>
              <a:rPr lang="de-CH" dirty="0">
                <a:solidFill>
                  <a:srgbClr val="FFC000"/>
                </a:solidFill>
              </a:rPr>
              <a:t>=======</a:t>
            </a:r>
          </a:p>
          <a:p>
            <a:r>
              <a:rPr lang="de-CH" dirty="0" err="1">
                <a:solidFill>
                  <a:srgbClr val="FF0000"/>
                </a:solidFill>
              </a:rPr>
              <a:t>blub</a:t>
            </a:r>
            <a:r>
              <a:rPr lang="de-CH" dirty="0">
                <a:solidFill>
                  <a:srgbClr val="FF0000"/>
                </a:solidFill>
              </a:rPr>
              <a:t> A</a:t>
            </a:r>
          </a:p>
          <a:p>
            <a:r>
              <a:rPr lang="de-CH" dirty="0">
                <a:solidFill>
                  <a:srgbClr val="FFC000"/>
                </a:solidFill>
              </a:rPr>
              <a:t>&gt;&gt;&gt;&gt;&gt;&gt;&gt; 1d2afb7fd96200cf2c2abebeaa86247f443e9e8c</a:t>
            </a:r>
          </a:p>
          <a:p>
            <a:endParaRPr lang="de-CH" dirty="0" smtClean="0"/>
          </a:p>
          <a:p>
            <a:r>
              <a:rPr lang="de-CH" dirty="0" smtClean="0"/>
              <a:t>Erklärung:</a:t>
            </a:r>
          </a:p>
          <a:p>
            <a:endParaRPr lang="de-CH" dirty="0"/>
          </a:p>
          <a:p>
            <a:r>
              <a:rPr lang="de-CH" dirty="0">
                <a:solidFill>
                  <a:srgbClr val="0000FF"/>
                </a:solidFill>
              </a:rPr>
              <a:t>Blau</a:t>
            </a:r>
            <a:r>
              <a:rPr lang="de-CH" dirty="0"/>
              <a:t>: </a:t>
            </a:r>
            <a:r>
              <a:rPr lang="de-CH" dirty="0" smtClean="0"/>
              <a:t>Lokale Variante</a:t>
            </a:r>
            <a:endParaRPr lang="de-CH" dirty="0"/>
          </a:p>
          <a:p>
            <a:r>
              <a:rPr lang="de-CH" dirty="0">
                <a:solidFill>
                  <a:srgbClr val="FF0000"/>
                </a:solidFill>
              </a:rPr>
              <a:t>Rot</a:t>
            </a:r>
            <a:r>
              <a:rPr lang="de-CH" dirty="0"/>
              <a:t>: Variante vom Server</a:t>
            </a:r>
          </a:p>
          <a:p>
            <a:r>
              <a:rPr lang="de-CH" dirty="0" smtClean="0">
                <a:solidFill>
                  <a:srgbClr val="FFC000"/>
                </a:solidFill>
              </a:rPr>
              <a:t>Orange</a:t>
            </a:r>
            <a:r>
              <a:rPr lang="de-CH" dirty="0" smtClean="0"/>
              <a:t>: Marker</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38</a:t>
            </a:fld>
            <a:endParaRPr lang="en-US"/>
          </a:p>
        </p:txBody>
      </p:sp>
    </p:spTree>
    <p:extLst>
      <p:ext uri="{BB962C8B-B14F-4D97-AF65-F5344CB8AC3E}">
        <p14:creationId xmlns:p14="http://schemas.microsoft.com/office/powerpoint/2010/main" val="31778996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Merge</a:t>
            </a:r>
            <a:r>
              <a:rPr lang="de-CH" dirty="0" smtClean="0"/>
              <a:t>-Konflikte</a:t>
            </a:r>
            <a:endParaRPr lang="de-CH" dirty="0"/>
          </a:p>
        </p:txBody>
      </p:sp>
      <p:sp>
        <p:nvSpPr>
          <p:cNvPr id="3" name="Inhaltsplatzhalter 2"/>
          <p:cNvSpPr>
            <a:spLocks noGrp="1"/>
          </p:cNvSpPr>
          <p:nvPr>
            <p:ph idx="1"/>
          </p:nvPr>
        </p:nvSpPr>
        <p:spPr/>
        <p:txBody>
          <a:bodyPr/>
          <a:lstStyle/>
          <a:p>
            <a:r>
              <a:rPr lang="de-CH" dirty="0" smtClean="0"/>
              <a:t>Wir haben jetzt 3 Optionen:</a:t>
            </a:r>
          </a:p>
          <a:p>
            <a:pPr marL="342900" indent="-342900">
              <a:buFont typeface="+mj-lt"/>
              <a:buAutoNum type="arabicPeriod"/>
            </a:pPr>
            <a:r>
              <a:rPr lang="de-CH" dirty="0" smtClean="0"/>
              <a:t>Unsere Änderungen erzwingen und die Änderungen vom Server verwerfen</a:t>
            </a:r>
          </a:p>
          <a:p>
            <a:pPr marL="342900" indent="-342900">
              <a:buFont typeface="+mj-lt"/>
              <a:buAutoNum type="arabicPeriod"/>
            </a:pPr>
            <a:r>
              <a:rPr lang="de-CH" dirty="0" smtClean="0"/>
              <a:t>Die Änderungen vom Server übernehmen und unsere Änderungen verwerfen</a:t>
            </a:r>
          </a:p>
          <a:p>
            <a:pPr marL="342900" indent="-342900">
              <a:buFont typeface="+mj-lt"/>
              <a:buAutoNum type="arabicPeriod"/>
            </a:pPr>
            <a:r>
              <a:rPr lang="de-CH" dirty="0" smtClean="0"/>
              <a:t>Den Konflikt manuell beheben </a:t>
            </a:r>
            <a:br>
              <a:rPr lang="de-CH" dirty="0" smtClean="0"/>
            </a:br>
            <a:r>
              <a:rPr lang="de-CH" dirty="0" smtClean="0"/>
              <a:t>(Die Datei manuell bearbeiten und so aussehen lassen, wie sie soll. Alle Marker entfernen.)</a:t>
            </a:r>
          </a:p>
          <a:p>
            <a:pPr marL="0" indent="0"/>
            <a:endParaRPr lang="de-CH" dirty="0" smtClean="0"/>
          </a:p>
          <a:p>
            <a:pPr marL="0" indent="0"/>
            <a:r>
              <a:rPr lang="de-CH" dirty="0" smtClean="0">
                <a:latin typeface="Courier New" panose="02070309020205020404" pitchFamily="49" charset="0"/>
                <a:cs typeface="Courier New" panose="02070309020205020404" pitchFamily="49" charset="0"/>
              </a:rPr>
              <a:t>git checkout --</a:t>
            </a:r>
            <a:r>
              <a:rPr lang="de-CH" dirty="0" err="1" smtClean="0">
                <a:latin typeface="Courier New" panose="02070309020205020404" pitchFamily="49" charset="0"/>
                <a:cs typeface="Courier New" panose="02070309020205020404" pitchFamily="49" charset="0"/>
              </a:rPr>
              <a:t>ours</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meine_datei</a:t>
            </a:r>
            <a:r>
              <a:rPr lang="de-CH"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Option 1</a:t>
            </a:r>
          </a:p>
          <a:p>
            <a:pPr marL="0" indent="0"/>
            <a:r>
              <a:rPr lang="de-CH" dirty="0" smtClean="0">
                <a:latin typeface="Courier New" panose="02070309020205020404" pitchFamily="49" charset="0"/>
                <a:cs typeface="Courier New" panose="02070309020205020404" pitchFamily="49" charset="0"/>
              </a:rPr>
              <a:t>git checkout --</a:t>
            </a:r>
            <a:r>
              <a:rPr lang="de-CH" dirty="0" err="1" smtClean="0">
                <a:latin typeface="Courier New" panose="02070309020205020404" pitchFamily="49" charset="0"/>
                <a:cs typeface="Courier New" panose="02070309020205020404" pitchFamily="49" charset="0"/>
              </a:rPr>
              <a:t>theirs</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meine_datei</a:t>
            </a:r>
            <a:r>
              <a:rPr lang="de-CH"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Option 2</a:t>
            </a:r>
            <a:endParaRPr lang="de-CH" dirty="0">
              <a:cs typeface="Courier New" panose="02070309020205020404" pitchFamily="49" charset="0"/>
            </a:endParaRPr>
          </a:p>
          <a:p>
            <a:pPr marL="0" indent="0"/>
            <a:r>
              <a:rPr lang="de-CH" dirty="0" err="1" smtClean="0">
                <a:latin typeface="Courier New" panose="02070309020205020404" pitchFamily="49" charset="0"/>
                <a:cs typeface="Courier New" panose="02070309020205020404" pitchFamily="49" charset="0"/>
              </a:rPr>
              <a:t>vim</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meine_datei</a:t>
            </a:r>
            <a:r>
              <a:rPr lang="de-CH" i="1"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Option 3</a:t>
            </a:r>
          </a:p>
          <a:p>
            <a:pPr marL="0" indent="0"/>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add</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meine_datei</a:t>
            </a:r>
            <a:endParaRPr lang="de-CH" i="1" dirty="0" smtClean="0">
              <a:latin typeface="Courier New" panose="02070309020205020404" pitchFamily="49" charset="0"/>
              <a:cs typeface="Courier New" panose="02070309020205020404" pitchFamily="49" charset="0"/>
            </a:endParaRPr>
          </a:p>
          <a:p>
            <a:pPr marL="0" indent="0"/>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commit</a:t>
            </a:r>
            <a:r>
              <a:rPr lang="de-CH" smtClean="0">
                <a:latin typeface="Courier New" panose="02070309020205020404" pitchFamily="49" charset="0"/>
                <a:cs typeface="Courier New" panose="02070309020205020404" pitchFamily="49" charset="0"/>
              </a:rPr>
              <a:t> </a:t>
            </a:r>
            <a:r>
              <a:rPr lang="de-CH" smtClean="0">
                <a:latin typeface="Courier New" panose="02070309020205020404" pitchFamily="49" charset="0"/>
                <a:cs typeface="Courier New" panose="02070309020205020404" pitchFamily="49" charset="0"/>
              </a:rPr>
              <a:t>-m </a:t>
            </a:r>
            <a:r>
              <a:rPr lang="de-CH" dirty="0" smtClean="0">
                <a:latin typeface="Courier New" panose="02070309020205020404" pitchFamily="49" charset="0"/>
                <a:cs typeface="Courier New" panose="02070309020205020404" pitchFamily="49" charset="0"/>
              </a:rPr>
              <a:t>"..." # </a:t>
            </a:r>
            <a:r>
              <a:rPr lang="de-CH" dirty="0" smtClean="0">
                <a:cs typeface="Courier New" panose="02070309020205020404" pitchFamily="49" charset="0"/>
              </a:rPr>
              <a:t>Erklärung wie gemerget wurde</a:t>
            </a:r>
          </a:p>
          <a:p>
            <a:pPr marL="0" indent="0"/>
            <a:r>
              <a:rPr lang="de-CH" dirty="0" smtClean="0">
                <a:latin typeface="Courier New" panose="02070309020205020404" pitchFamily="49" charset="0"/>
                <a:cs typeface="Courier New" panose="02070309020205020404" pitchFamily="49" charset="0"/>
              </a:rPr>
              <a:t>git push</a:t>
            </a:r>
            <a:endParaRPr lang="de-CH"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dirty="0" err="1" smtClean="0"/>
              <a:t>Seite</a:t>
            </a:r>
            <a:r>
              <a:rPr lang="en-US" dirty="0" smtClean="0"/>
              <a:t> </a:t>
            </a:r>
            <a:fld id="{A3C8E53B-149F-4D9A-8143-AD3D2CA23D89}" type="slidenum">
              <a:rPr lang="en-US" smtClean="0"/>
              <a:pPr/>
              <a:t>39</a:t>
            </a:fld>
            <a:endParaRPr lang="en-US" dirty="0"/>
          </a:p>
        </p:txBody>
      </p:sp>
    </p:spTree>
    <p:extLst>
      <p:ext uri="{BB962C8B-B14F-4D97-AF65-F5344CB8AC3E}">
        <p14:creationId xmlns:p14="http://schemas.microsoft.com/office/powerpoint/2010/main" val="1145102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Bekannte Versionsverwaltungssysteme</a:t>
            </a:r>
            <a:endParaRPr lang="de-CH" dirty="0"/>
          </a:p>
        </p:txBody>
      </p:sp>
      <p:sp>
        <p:nvSpPr>
          <p:cNvPr id="3" name="Inhaltsplatzhalter 2"/>
          <p:cNvSpPr>
            <a:spLocks noGrp="1"/>
          </p:cNvSpPr>
          <p:nvPr>
            <p:ph idx="1"/>
          </p:nvPr>
        </p:nvSpPr>
        <p:spPr/>
        <p:txBody>
          <a:bodyPr/>
          <a:lstStyle/>
          <a:p>
            <a:pPr marL="285750" indent="-285750">
              <a:buFont typeface="Arial" panose="020B0604020202020204" pitchFamily="34" charset="0"/>
              <a:buChar char="•"/>
            </a:pPr>
            <a:r>
              <a:rPr lang="de-CH" dirty="0" smtClean="0"/>
              <a:t>CVS</a:t>
            </a:r>
          </a:p>
          <a:p>
            <a:pPr marL="285750" indent="-285750">
              <a:buFont typeface="Arial" panose="020B0604020202020204" pitchFamily="34" charset="0"/>
              <a:buChar char="•"/>
            </a:pPr>
            <a:r>
              <a:rPr lang="de-CH" dirty="0" smtClean="0"/>
              <a:t>Subversion (SVN)</a:t>
            </a:r>
          </a:p>
          <a:p>
            <a:pPr marL="285750" indent="-285750">
              <a:buFont typeface="Arial" panose="020B0604020202020204" pitchFamily="34" charset="0"/>
              <a:buChar char="•"/>
            </a:pPr>
            <a:r>
              <a:rPr lang="de-CH" dirty="0" err="1" smtClean="0"/>
              <a:t>ClearCase</a:t>
            </a:r>
            <a:endParaRPr lang="de-CH" dirty="0" smtClean="0"/>
          </a:p>
          <a:p>
            <a:pPr marL="285750" indent="-285750">
              <a:buFont typeface="Arial" panose="020B0604020202020204" pitchFamily="34" charset="0"/>
              <a:buChar char="•"/>
            </a:pPr>
            <a:r>
              <a:rPr lang="de-CH" dirty="0" err="1" smtClean="0"/>
              <a:t>Bazaar</a:t>
            </a:r>
            <a:endParaRPr lang="de-CH" dirty="0" smtClean="0"/>
          </a:p>
          <a:p>
            <a:pPr marL="285750" indent="-285750">
              <a:buFont typeface="Arial" panose="020B0604020202020204" pitchFamily="34" charset="0"/>
              <a:buChar char="•"/>
            </a:pPr>
            <a:r>
              <a:rPr lang="de-CH" dirty="0" err="1" smtClean="0"/>
              <a:t>Mercurial</a:t>
            </a:r>
            <a:endParaRPr lang="de-CH" dirty="0" smtClean="0"/>
          </a:p>
          <a:p>
            <a:pPr marL="285750" indent="-285750">
              <a:buFont typeface="Arial" panose="020B0604020202020204" pitchFamily="34" charset="0"/>
              <a:buChar char="•"/>
            </a:pPr>
            <a:r>
              <a:rPr lang="de-CH" dirty="0" smtClean="0"/>
              <a:t>BitKeeper</a:t>
            </a:r>
          </a:p>
          <a:p>
            <a:pPr marL="285750" indent="-285750">
              <a:buFont typeface="Arial" panose="020B0604020202020204" pitchFamily="34" charset="0"/>
              <a:buChar char="•"/>
            </a:pPr>
            <a:r>
              <a:rPr lang="de-CH" dirty="0" smtClean="0"/>
              <a:t>Git</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4</a:t>
            </a:fld>
            <a:endParaRPr lang="en-US"/>
          </a:p>
        </p:txBody>
      </p:sp>
    </p:spTree>
    <p:extLst>
      <p:ext uri="{BB962C8B-B14F-4D97-AF65-F5344CB8AC3E}">
        <p14:creationId xmlns:p14="http://schemas.microsoft.com/office/powerpoint/2010/main" val="646020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en-US" dirty="0" err="1" smtClean="0"/>
              <a:t>Seite</a:t>
            </a:r>
            <a:r>
              <a:rPr lang="en-US" dirty="0" smtClean="0"/>
              <a:t> </a:t>
            </a:r>
            <a:fld id="{A3C8E53B-149F-4D9A-8143-AD3D2CA23D89}" type="slidenum">
              <a:rPr lang="en-US" smtClean="0"/>
              <a:pPr/>
              <a:t>40</a:t>
            </a:fld>
            <a:endParaRPr lang="en-US" dirty="0"/>
          </a:p>
        </p:txBody>
      </p:sp>
      <p:sp>
        <p:nvSpPr>
          <p:cNvPr id="2" name="Titel 1"/>
          <p:cNvSpPr>
            <a:spLocks noGrp="1"/>
          </p:cNvSpPr>
          <p:nvPr>
            <p:ph type="title"/>
          </p:nvPr>
        </p:nvSpPr>
        <p:spPr/>
        <p:txBody>
          <a:bodyPr/>
          <a:lstStyle/>
          <a:p>
            <a:r>
              <a:rPr lang="de-CH" dirty="0"/>
              <a:t>Versionen vergleichen</a:t>
            </a:r>
          </a:p>
        </p:txBody>
      </p:sp>
      <p:sp>
        <p:nvSpPr>
          <p:cNvPr id="3" name="Inhaltsplatzhalter 2"/>
          <p:cNvSpPr>
            <a:spLocks noGrp="1"/>
          </p:cNvSpPr>
          <p:nvPr>
            <p:ph idx="1"/>
          </p:nvPr>
        </p:nvSpPr>
        <p:spPr/>
        <p:txBody>
          <a:bodyPr/>
          <a:lstStyle/>
          <a:p>
            <a:r>
              <a:rPr lang="de-CH" dirty="0" smtClean="0"/>
              <a:t>Ein Vorteil der Verwendung eines Versionskontrollsystems ist, dass unterschiedliche Dateistände miteinander verglichen werden können. Zeilen in grün mit einem Plus-Symbol wurden hinzugefügt. Zeilen in </a:t>
            </a:r>
            <a:r>
              <a:rPr lang="de-CH" dirty="0" err="1" smtClean="0"/>
              <a:t>rot</a:t>
            </a:r>
            <a:r>
              <a:rPr lang="de-CH" dirty="0" smtClean="0"/>
              <a:t> mit einem Minus-Symbol wurden entfernt.</a:t>
            </a:r>
          </a:p>
          <a:p>
            <a:endParaRPr lang="de-CH" dirty="0"/>
          </a:p>
          <a:p>
            <a:r>
              <a:rPr lang="de-CH" dirty="0" smtClean="0"/>
              <a:t>Probieren Sie die unterschiedlichen Varianten aus! Konsultieren Sie bei Bedarf noch einmal das Diagramm mit den unterschiedlichen Zuständen, welche eine von Git verfolgte Datei haben kann.</a:t>
            </a:r>
          </a:p>
          <a:p>
            <a:endParaRPr lang="de-CH" dirty="0"/>
          </a:p>
          <a:p>
            <a:r>
              <a:rPr lang="de-CH" dirty="0" smtClean="0"/>
              <a:t>Sind nur wenige Zeilen vorhanden ist der Versionsvergleich vielleicht wenig beeindruckend. Bei grösseren Projekten ist er aber unverzichtbar.</a:t>
            </a:r>
            <a:endParaRPr lang="de-CH" dirty="0"/>
          </a:p>
        </p:txBody>
      </p:sp>
    </p:spTree>
    <p:extLst>
      <p:ext uri="{BB962C8B-B14F-4D97-AF65-F5344CB8AC3E}">
        <p14:creationId xmlns:p14="http://schemas.microsoft.com/office/powerpoint/2010/main" val="32407995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en-US" dirty="0" err="1" smtClean="0"/>
              <a:t>Seite</a:t>
            </a:r>
            <a:r>
              <a:rPr lang="en-US" dirty="0" smtClean="0"/>
              <a:t> </a:t>
            </a:r>
            <a:fld id="{A3C8E53B-149F-4D9A-8143-AD3D2CA23D89}" type="slidenum">
              <a:rPr lang="en-US" smtClean="0"/>
              <a:pPr/>
              <a:t>41</a:t>
            </a:fld>
            <a:endParaRPr lang="en-US" dirty="0"/>
          </a:p>
        </p:txBody>
      </p:sp>
      <p:sp>
        <p:nvSpPr>
          <p:cNvPr id="2" name="Titel 1"/>
          <p:cNvSpPr>
            <a:spLocks noGrp="1"/>
          </p:cNvSpPr>
          <p:nvPr>
            <p:ph type="title"/>
          </p:nvPr>
        </p:nvSpPr>
        <p:spPr/>
        <p:txBody>
          <a:bodyPr/>
          <a:lstStyle/>
          <a:p>
            <a:r>
              <a:rPr lang="de-CH" dirty="0"/>
              <a:t>Versionen vergleichen</a:t>
            </a:r>
          </a:p>
        </p:txBody>
      </p:sp>
      <p:sp>
        <p:nvSpPr>
          <p:cNvPr id="3" name="Inhaltsplatzhalter 2"/>
          <p:cNvSpPr>
            <a:spLocks noGrp="1"/>
          </p:cNvSpPr>
          <p:nvPr>
            <p:ph idx="1"/>
          </p:nvPr>
        </p:nvSpPr>
        <p:spPr>
          <a:xfrm>
            <a:off x="457200" y="1600200"/>
            <a:ext cx="8362950" cy="4525963"/>
          </a:xfrm>
        </p:spPr>
        <p:txBody>
          <a:bodyPr/>
          <a:lstStyle/>
          <a:p>
            <a:r>
              <a:rPr lang="de-CH" dirty="0" smtClean="0"/>
              <a:t>Modifizierte Version gegenüber eingecheckter (</a:t>
            </a:r>
            <a:r>
              <a:rPr lang="de-CH" dirty="0" err="1" smtClean="0"/>
              <a:t>unmodifizierter</a:t>
            </a:r>
            <a:r>
              <a:rPr lang="de-CH" dirty="0" smtClean="0"/>
              <a:t>) Version:</a:t>
            </a: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diff</a:t>
            </a:r>
            <a:r>
              <a:rPr lang="de-CH" dirty="0" smtClean="0">
                <a:latin typeface="Courier New" panose="02070309020205020404" pitchFamily="49" charset="0"/>
                <a:cs typeface="Courier New" panose="02070309020205020404" pitchFamily="49" charset="0"/>
              </a:rPr>
              <a:t>            # Änderungen in allen Dateien zeigen</a:t>
            </a:r>
            <a:endParaRPr lang="de-CH" dirty="0">
              <a:latin typeface="Courier New" panose="02070309020205020404" pitchFamily="49" charset="0"/>
              <a:cs typeface="Courier New" panose="02070309020205020404" pitchFamily="49" charset="0"/>
            </a:endParaRP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diff</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meinedatei</a:t>
            </a:r>
            <a:r>
              <a:rPr lang="de-CH" i="1" dirty="0" smtClean="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 Nur Änderungen in dieser Datei zeigen</a:t>
            </a:r>
          </a:p>
          <a:p>
            <a:endParaRPr lang="de-CH" dirty="0" smtClean="0"/>
          </a:p>
          <a:p>
            <a:r>
              <a:rPr lang="de-CH" dirty="0" err="1" smtClean="0"/>
              <a:t>Gestagete</a:t>
            </a:r>
            <a:r>
              <a:rPr lang="de-CH" dirty="0" smtClean="0"/>
              <a:t> Version gegenüber eingecheckter (</a:t>
            </a:r>
            <a:r>
              <a:rPr lang="de-CH" dirty="0" err="1" smtClean="0"/>
              <a:t>unmodifizierter</a:t>
            </a:r>
            <a:r>
              <a:rPr lang="de-CH" dirty="0" smtClean="0"/>
              <a:t>) Version:</a:t>
            </a: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diff</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staged</a:t>
            </a:r>
            <a:r>
              <a:rPr lang="de-CH" dirty="0" smtClean="0">
                <a:latin typeface="Courier New" panose="02070309020205020404" pitchFamily="49" charset="0"/>
                <a:cs typeface="Courier New" panose="02070309020205020404" pitchFamily="49" charset="0"/>
              </a:rPr>
              <a:t>            # Änderungen in allen Dateien</a:t>
            </a:r>
          </a:p>
          <a:p>
            <a:r>
              <a:rPr lang="de-CH" dirty="0">
                <a:latin typeface="Courier New" panose="02070309020205020404" pitchFamily="49" charset="0"/>
                <a:cs typeface="Courier New" panose="02070309020205020404" pitchFamily="49" charset="0"/>
              </a:rPr>
              <a:t>git </a:t>
            </a:r>
            <a:r>
              <a:rPr lang="de-CH" dirty="0" err="1">
                <a:latin typeface="Courier New" panose="02070309020205020404" pitchFamily="49" charset="0"/>
                <a:cs typeface="Courier New" panose="02070309020205020404" pitchFamily="49" charset="0"/>
              </a:rPr>
              <a:t>diff</a:t>
            </a:r>
            <a:r>
              <a:rPr lang="de-CH" dirty="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a:t>
            </a:r>
            <a:r>
              <a:rPr lang="de-CH" dirty="0" err="1" smtClean="0">
                <a:latin typeface="Courier New" panose="02070309020205020404" pitchFamily="49" charset="0"/>
                <a:cs typeface="Courier New" panose="02070309020205020404" pitchFamily="49" charset="0"/>
              </a:rPr>
              <a:t>staged</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meinedatei</a:t>
            </a:r>
            <a:r>
              <a:rPr lang="de-CH" dirty="0" smtClean="0">
                <a:latin typeface="Courier New" panose="02070309020205020404" pitchFamily="49" charset="0"/>
                <a:cs typeface="Courier New" panose="02070309020205020404" pitchFamily="49" charset="0"/>
              </a:rPr>
              <a:t> # Änderung in dieser Datei</a:t>
            </a:r>
          </a:p>
          <a:p>
            <a:endParaRPr lang="de-CH" dirty="0" smtClean="0"/>
          </a:p>
          <a:p>
            <a:r>
              <a:rPr lang="de-CH" dirty="0" smtClean="0"/>
              <a:t>Differenz zwischen zwei eingecheckten Versionen:</a:t>
            </a: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diff</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oldhash</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newhash</a:t>
            </a:r>
            <a:endParaRPr lang="de-CH" i="1" dirty="0" smtClean="0">
              <a:latin typeface="Courier New" panose="02070309020205020404" pitchFamily="49" charset="0"/>
              <a:cs typeface="Courier New" panose="02070309020205020404" pitchFamily="49" charset="0"/>
            </a:endParaRPr>
          </a:p>
          <a:p>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diff</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oldhash</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newhash</a:t>
            </a:r>
            <a:r>
              <a:rPr lang="de-CH" dirty="0" smtClean="0">
                <a:latin typeface="Courier New" panose="02070309020205020404" pitchFamily="49" charset="0"/>
                <a:cs typeface="Courier New" panose="02070309020205020404" pitchFamily="49" charset="0"/>
              </a:rPr>
              <a:t> </a:t>
            </a:r>
            <a:r>
              <a:rPr lang="de-CH" i="1" dirty="0" err="1" smtClean="0">
                <a:latin typeface="Courier New" panose="02070309020205020404" pitchFamily="49" charset="0"/>
                <a:cs typeface="Courier New" panose="02070309020205020404" pitchFamily="49" charset="0"/>
              </a:rPr>
              <a:t>meinedatei</a:t>
            </a:r>
            <a:endParaRPr lang="de-CH" i="1" dirty="0" smtClean="0">
              <a:latin typeface="Courier New" panose="02070309020205020404" pitchFamily="49" charset="0"/>
              <a:cs typeface="Courier New" panose="02070309020205020404" pitchFamily="49" charset="0"/>
            </a:endParaRPr>
          </a:p>
          <a:p>
            <a:r>
              <a:rPr lang="de-CH" dirty="0" smtClean="0">
                <a:cs typeface="Courier New" panose="02070309020205020404" pitchFamily="49" charset="0"/>
              </a:rPr>
              <a:t>(Für </a:t>
            </a:r>
            <a:r>
              <a:rPr lang="de-CH" i="1" dirty="0" err="1" smtClean="0">
                <a:latin typeface="Courier New" panose="02070309020205020404" pitchFamily="49" charset="0"/>
                <a:cs typeface="Courier New" panose="02070309020205020404" pitchFamily="49" charset="0"/>
              </a:rPr>
              <a:t>oldhash</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und </a:t>
            </a:r>
            <a:r>
              <a:rPr lang="de-CH" i="1" dirty="0" err="1" smtClean="0">
                <a:latin typeface="Courier New" panose="02070309020205020404" pitchFamily="49" charset="0"/>
                <a:cs typeface="Courier New" panose="02070309020205020404" pitchFamily="49" charset="0"/>
              </a:rPr>
              <a:t>newhash</a:t>
            </a:r>
            <a:r>
              <a:rPr lang="de-CH" dirty="0" smtClean="0">
                <a:latin typeface="Courier New" panose="02070309020205020404" pitchFamily="49" charset="0"/>
                <a:cs typeface="Courier New" panose="02070309020205020404" pitchFamily="49" charset="0"/>
              </a:rPr>
              <a:t> </a:t>
            </a:r>
            <a:r>
              <a:rPr lang="de-CH" dirty="0" smtClean="0">
                <a:cs typeface="Courier New" panose="02070309020205020404" pitchFamily="49" charset="0"/>
              </a:rPr>
              <a:t>muss jeweils der Hash eines Commits angegeben werden. Die Liste von Commits/Hashes ist mit </a:t>
            </a:r>
            <a:r>
              <a:rPr lang="de-CH" dirty="0" smtClean="0">
                <a:latin typeface="Courier New" panose="02070309020205020404" pitchFamily="49" charset="0"/>
                <a:cs typeface="Courier New" panose="02070309020205020404" pitchFamily="49" charset="0"/>
              </a:rPr>
              <a:t>git log </a:t>
            </a:r>
            <a:r>
              <a:rPr lang="de-CH" dirty="0" smtClean="0">
                <a:cs typeface="Courier New" panose="02070309020205020404" pitchFamily="49" charset="0"/>
              </a:rPr>
              <a:t>einsehbar.)</a:t>
            </a:r>
            <a:endParaRPr lang="de-CH" dirty="0">
              <a:cs typeface="Courier New" panose="02070309020205020404" pitchFamily="49" charset="0"/>
            </a:endParaRPr>
          </a:p>
        </p:txBody>
      </p:sp>
    </p:spTree>
    <p:extLst>
      <p:ext uri="{BB962C8B-B14F-4D97-AF65-F5344CB8AC3E}">
        <p14:creationId xmlns:p14="http://schemas.microsoft.com/office/powerpoint/2010/main" val="1956013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Änderung an lokaler Datei zurücknehmen</a:t>
            </a:r>
            <a:endParaRPr lang="de-CH" dirty="0"/>
          </a:p>
        </p:txBody>
      </p:sp>
      <p:sp>
        <p:nvSpPr>
          <p:cNvPr id="3" name="Inhaltsplatzhalter 2"/>
          <p:cNvSpPr>
            <a:spLocks noGrp="1"/>
          </p:cNvSpPr>
          <p:nvPr>
            <p:ph idx="1"/>
          </p:nvPr>
        </p:nvSpPr>
        <p:spPr/>
        <p:txBody>
          <a:bodyPr/>
          <a:lstStyle/>
          <a:p>
            <a:r>
              <a:rPr lang="de-CH" dirty="0" smtClean="0"/>
              <a:t>Hat man eine Datei lokal abgeändert und will sie auf den letzten versionierten Stand zurücksetzen, verwendet man:</a:t>
            </a:r>
          </a:p>
          <a:p>
            <a:endParaRPr lang="de-CH" dirty="0"/>
          </a:p>
          <a:p>
            <a:r>
              <a:rPr lang="de-CH" dirty="0" smtClean="0">
                <a:latin typeface="Courier New" panose="02070309020205020404" pitchFamily="49" charset="0"/>
                <a:cs typeface="Courier New" panose="02070309020205020404" pitchFamily="49" charset="0"/>
              </a:rPr>
              <a:t>git checkout -- </a:t>
            </a:r>
            <a:r>
              <a:rPr lang="de-CH" i="1" dirty="0" err="1" smtClean="0">
                <a:latin typeface="Courier New" panose="02070309020205020404" pitchFamily="49" charset="0"/>
                <a:cs typeface="Courier New" panose="02070309020205020404" pitchFamily="49" charset="0"/>
              </a:rPr>
              <a:t>meinedatei</a:t>
            </a:r>
            <a:endParaRPr lang="de-CH" i="1" dirty="0" smtClean="0">
              <a:latin typeface="Courier New" panose="02070309020205020404" pitchFamily="49" charset="0"/>
              <a:cs typeface="Courier New" panose="02070309020205020404" pitchFamily="49" charset="0"/>
            </a:endParaRPr>
          </a:p>
          <a:p>
            <a:endParaRPr lang="de-CH" dirty="0">
              <a:latin typeface="Courier New" panose="02070309020205020404" pitchFamily="49" charset="0"/>
              <a:cs typeface="Courier New" panose="02070309020205020404" pitchFamily="49" charset="0"/>
            </a:endParaRPr>
          </a:p>
          <a:p>
            <a:r>
              <a:rPr lang="de-CH" dirty="0" smtClean="0"/>
              <a:t>Die gemachten Änderungen sind dann unwiederbringlich entfernt, da sie nicht mit </a:t>
            </a:r>
            <a:r>
              <a:rPr lang="de-CH" dirty="0" smtClean="0">
                <a:latin typeface="Courier New" panose="02070309020205020404" pitchFamily="49" charset="0"/>
                <a:cs typeface="Courier New" panose="02070309020205020404" pitchFamily="49" charset="0"/>
              </a:rPr>
              <a:t>git commit </a:t>
            </a:r>
            <a:r>
              <a:rPr lang="de-CH" dirty="0" smtClean="0"/>
              <a:t>versioniert worden sind.</a:t>
            </a:r>
          </a:p>
          <a:p>
            <a:endParaRPr lang="de-CH" dirty="0"/>
          </a:p>
          <a:p>
            <a:r>
              <a:rPr lang="de-CH" dirty="0" smtClean="0"/>
              <a:t>Probieren Sie auch dieses Kommando aus.</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42</a:t>
            </a:fld>
            <a:endParaRPr lang="en-US"/>
          </a:p>
        </p:txBody>
      </p:sp>
    </p:spTree>
    <p:extLst>
      <p:ext uri="{BB962C8B-B14F-4D97-AF65-F5344CB8AC3E}">
        <p14:creationId xmlns:p14="http://schemas.microsoft.com/office/powerpoint/2010/main" val="26519862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Nicht besprochene Punkte</a:t>
            </a:r>
            <a:endParaRPr lang="de-CH" dirty="0"/>
          </a:p>
        </p:txBody>
      </p:sp>
      <p:sp>
        <p:nvSpPr>
          <p:cNvPr id="3" name="Inhaltsplatzhalter 2"/>
          <p:cNvSpPr>
            <a:spLocks noGrp="1"/>
          </p:cNvSpPr>
          <p:nvPr>
            <p:ph idx="1"/>
          </p:nvPr>
        </p:nvSpPr>
        <p:spPr>
          <a:xfrm>
            <a:off x="457200" y="1196752"/>
            <a:ext cx="8229600" cy="4929411"/>
          </a:xfrm>
        </p:spPr>
        <p:txBody>
          <a:bodyPr/>
          <a:lstStyle/>
          <a:p>
            <a:pPr marL="285750" indent="-285750">
              <a:buFont typeface="Arial" panose="020B0604020202020204" pitchFamily="34" charset="0"/>
              <a:buChar char="•"/>
            </a:pPr>
            <a:r>
              <a:rPr lang="de-CH" dirty="0" err="1" smtClean="0">
                <a:cs typeface="Courier New" panose="02070309020205020404" pitchFamily="49" charset="0"/>
              </a:rPr>
              <a:t>Branching</a:t>
            </a:r>
            <a:r>
              <a:rPr lang="de-CH" dirty="0" smtClean="0">
                <a:cs typeface="Courier New" panose="02070309020205020404" pitchFamily="49" charset="0"/>
              </a:rPr>
              <a:t> (Mehrere Entwicklungszweige verwalten; Eine der Stärken von Git)</a:t>
            </a:r>
          </a:p>
          <a:p>
            <a:pPr marL="285750" indent="-285750">
              <a:buFont typeface="Arial" panose="020B0604020202020204" pitchFamily="34" charset="0"/>
              <a:buChar char="•"/>
            </a:pPr>
            <a:r>
              <a:rPr lang="de-CH" dirty="0" smtClean="0">
                <a:latin typeface="Courier New" panose="02070309020205020404" pitchFamily="49" charset="0"/>
                <a:cs typeface="Courier New" panose="02070309020205020404" pitchFamily="49" charset="0"/>
              </a:rPr>
              <a:t>.</a:t>
            </a:r>
            <a:r>
              <a:rPr lang="de-CH" dirty="0" err="1" smtClean="0">
                <a:latin typeface="Courier New" panose="02070309020205020404" pitchFamily="49" charset="0"/>
                <a:cs typeface="Courier New" panose="02070309020205020404" pitchFamily="49" charset="0"/>
              </a:rPr>
              <a:t>gitignore</a:t>
            </a:r>
            <a:r>
              <a:rPr lang="de-CH" dirty="0" smtClean="0">
                <a:latin typeface="Courier New" panose="02070309020205020404" pitchFamily="49" charset="0"/>
                <a:cs typeface="Courier New" panose="02070309020205020404" pitchFamily="49" charset="0"/>
              </a:rPr>
              <a:t> </a:t>
            </a:r>
            <a:r>
              <a:rPr lang="de-CH" dirty="0" smtClean="0"/>
              <a:t>(Dateien für Git ausblenden, welche nur lokal existieren und nicht mit </a:t>
            </a:r>
            <a:r>
              <a:rPr lang="de-CH" dirty="0" smtClean="0">
                <a:latin typeface="Courier New" panose="02070309020205020404" pitchFamily="49" charset="0"/>
                <a:cs typeface="Courier New" panose="02070309020205020404" pitchFamily="49" charset="0"/>
              </a:rPr>
              <a:t>git </a:t>
            </a:r>
            <a:r>
              <a:rPr lang="de-CH" dirty="0" err="1" smtClean="0">
                <a:latin typeface="Courier New" panose="02070309020205020404" pitchFamily="49" charset="0"/>
                <a:cs typeface="Courier New" panose="02070309020205020404" pitchFamily="49" charset="0"/>
              </a:rPr>
              <a:t>status</a:t>
            </a:r>
            <a:r>
              <a:rPr lang="de-CH" dirty="0" smtClean="0">
                <a:latin typeface="Courier New" panose="02070309020205020404" pitchFamily="49" charset="0"/>
                <a:cs typeface="Courier New" panose="02070309020205020404" pitchFamily="49" charset="0"/>
              </a:rPr>
              <a:t> </a:t>
            </a:r>
            <a:r>
              <a:rPr lang="de-CH" dirty="0" smtClean="0"/>
              <a:t>angezeigt werden sollen)</a:t>
            </a:r>
          </a:p>
          <a:p>
            <a:pPr marL="285750" indent="-285750">
              <a:buFont typeface="Arial" panose="020B0604020202020204" pitchFamily="34" charset="0"/>
              <a:buChar char="•"/>
            </a:pPr>
            <a:r>
              <a:rPr lang="de-CH" dirty="0" err="1" smtClean="0"/>
              <a:t>Stashing</a:t>
            </a:r>
            <a:r>
              <a:rPr lang="de-CH" dirty="0" smtClean="0"/>
              <a:t> (offene Arbeit lokal zwischenspeichern ohne zu committen)</a:t>
            </a:r>
          </a:p>
          <a:p>
            <a:pPr marL="285750" indent="-285750">
              <a:buFont typeface="Arial" panose="020B0604020202020204" pitchFamily="34" charset="0"/>
              <a:buChar char="•"/>
            </a:pPr>
            <a:r>
              <a:rPr lang="de-CH" dirty="0" smtClean="0"/>
              <a:t>GitHub </a:t>
            </a:r>
            <a:r>
              <a:rPr lang="de-CH" dirty="0" err="1" smtClean="0"/>
              <a:t>Forks</a:t>
            </a:r>
            <a:r>
              <a:rPr lang="de-CH" dirty="0" smtClean="0"/>
              <a:t> (Eine eigene Variante von bestehender Software erstellen)</a:t>
            </a:r>
          </a:p>
          <a:p>
            <a:pPr marL="285750" indent="-285750">
              <a:buFont typeface="Arial" panose="020B0604020202020204" pitchFamily="34" charset="0"/>
              <a:buChar char="•"/>
            </a:pPr>
            <a:r>
              <a:rPr lang="de-CH" dirty="0" smtClean="0"/>
              <a:t>GitHub Pull </a:t>
            </a:r>
            <a:r>
              <a:rPr lang="de-CH" dirty="0" err="1" smtClean="0"/>
              <a:t>Requests</a:t>
            </a:r>
            <a:r>
              <a:rPr lang="de-CH" dirty="0" smtClean="0"/>
              <a:t> (Für ein fremdes Repository Änderungen zur Integration vorschlagen)</a:t>
            </a:r>
          </a:p>
          <a:p>
            <a:pPr marL="285750" indent="-285750">
              <a:buFont typeface="Arial" panose="020B0604020202020204" pitchFamily="34" charset="0"/>
              <a:buChar char="•"/>
            </a:pPr>
            <a:r>
              <a:rPr lang="de-CH" dirty="0" smtClean="0"/>
              <a:t>Bedienung von GUI Tools (</a:t>
            </a:r>
            <a:r>
              <a:rPr lang="de-CH" dirty="0" err="1" smtClean="0"/>
              <a:t>TortoiseGit</a:t>
            </a:r>
            <a:r>
              <a:rPr lang="de-CH" dirty="0" smtClean="0"/>
              <a:t>, </a:t>
            </a:r>
            <a:r>
              <a:rPr lang="de-CH" dirty="0" err="1" smtClean="0"/>
              <a:t>Eclipse</a:t>
            </a:r>
            <a:r>
              <a:rPr lang="de-CH" dirty="0" smtClean="0"/>
              <a:t>, …)</a:t>
            </a: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43</a:t>
            </a:fld>
            <a:endParaRPr lang="en-US"/>
          </a:p>
        </p:txBody>
      </p:sp>
    </p:spTree>
    <p:extLst>
      <p:ext uri="{BB962C8B-B14F-4D97-AF65-F5344CB8AC3E}">
        <p14:creationId xmlns:p14="http://schemas.microsoft.com/office/powerpoint/2010/main" val="4036543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Nicht besprochene Punkte</a:t>
            </a:r>
            <a:endParaRPr lang="de-CH" dirty="0"/>
          </a:p>
        </p:txBody>
      </p:sp>
      <p:sp>
        <p:nvSpPr>
          <p:cNvPr id="3" name="Inhaltsplatzhalter 2"/>
          <p:cNvSpPr>
            <a:spLocks noGrp="1"/>
          </p:cNvSpPr>
          <p:nvPr>
            <p:ph idx="1"/>
          </p:nvPr>
        </p:nvSpPr>
        <p:spPr>
          <a:xfrm>
            <a:off x="457200" y="1196752"/>
            <a:ext cx="8229600" cy="4929411"/>
          </a:xfrm>
        </p:spPr>
        <p:txBody>
          <a:bodyPr/>
          <a:lstStyle/>
          <a:p>
            <a:pPr marL="285750" indent="-285750">
              <a:buFont typeface="Arial" panose="020B0604020202020204" pitchFamily="34" charset="0"/>
              <a:buChar char="•"/>
            </a:pPr>
            <a:r>
              <a:rPr lang="de-CH" dirty="0" err="1"/>
              <a:t>Squashing</a:t>
            </a:r>
            <a:r>
              <a:rPr lang="de-CH" dirty="0"/>
              <a:t> (vor der Veröffentlichung mehrere lokale Commits zu einem einzigen kombinieren)</a:t>
            </a:r>
          </a:p>
          <a:p>
            <a:pPr marL="285750" indent="-285750">
              <a:buFont typeface="Arial" panose="020B0604020202020204" pitchFamily="34" charset="0"/>
              <a:buChar char="•"/>
            </a:pPr>
            <a:r>
              <a:rPr lang="de-CH" dirty="0" err="1"/>
              <a:t>Rebasing</a:t>
            </a:r>
            <a:r>
              <a:rPr lang="de-CH" dirty="0"/>
              <a:t> (Änderungen eines Branches auf den aktuellsten Stand eines andern Branches aufsetzen)</a:t>
            </a:r>
          </a:p>
          <a:p>
            <a:pPr marL="285750" indent="-285750">
              <a:buFont typeface="Arial" panose="020B0604020202020204" pitchFamily="34" charset="0"/>
              <a:buChar char="•"/>
            </a:pPr>
            <a:r>
              <a:rPr lang="de-CH" dirty="0"/>
              <a:t>Interaktives Hinzufügen von Änderungen zum Index</a:t>
            </a:r>
          </a:p>
          <a:p>
            <a:pPr marL="285750" indent="-285750">
              <a:buFont typeface="Arial" panose="020B0604020202020204" pitchFamily="34" charset="0"/>
              <a:buChar char="•"/>
            </a:pPr>
            <a:r>
              <a:rPr lang="de-CH" dirty="0"/>
              <a:t>Cherry </a:t>
            </a:r>
            <a:r>
              <a:rPr lang="de-CH" dirty="0" err="1"/>
              <a:t>picking</a:t>
            </a:r>
            <a:r>
              <a:rPr lang="de-CH" dirty="0"/>
              <a:t>: «Herauspicken» eines einzelnen Commits</a:t>
            </a:r>
          </a:p>
          <a:p>
            <a:pPr marL="285750" indent="-285750">
              <a:buFont typeface="Arial" panose="020B0604020202020204" pitchFamily="34" charset="0"/>
              <a:buChar char="•"/>
            </a:pPr>
            <a:r>
              <a:rPr lang="de-CH" dirty="0"/>
              <a:t>Alte Version auschecken und </a:t>
            </a:r>
            <a:r>
              <a:rPr lang="de-CH" dirty="0" err="1"/>
              <a:t>detached-head</a:t>
            </a:r>
            <a:r>
              <a:rPr lang="de-CH" dirty="0"/>
              <a:t> </a:t>
            </a:r>
            <a:r>
              <a:rPr lang="de-CH" dirty="0" err="1"/>
              <a:t>state</a:t>
            </a:r>
            <a:endParaRPr lang="de-CH" dirty="0"/>
          </a:p>
          <a:p>
            <a:pPr marL="285750" indent="-285750">
              <a:buFont typeface="Arial" panose="020B0604020202020204" pitchFamily="34" charset="0"/>
              <a:buChar char="•"/>
            </a:pPr>
            <a:r>
              <a:rPr lang="de-CH" dirty="0" err="1"/>
              <a:t>Orphan</a:t>
            </a:r>
            <a:r>
              <a:rPr lang="de-CH" dirty="0"/>
              <a:t> </a:t>
            </a:r>
            <a:r>
              <a:rPr lang="de-CH" dirty="0" err="1"/>
              <a:t>branches</a:t>
            </a:r>
            <a:r>
              <a:rPr lang="de-CH" dirty="0"/>
              <a:t>: Leere Branches, die nicht von einem andern Branch abstammen</a:t>
            </a:r>
          </a:p>
          <a:p>
            <a:pPr marL="285750" indent="-285750">
              <a:buFont typeface="Arial" panose="020B0604020202020204" pitchFamily="34" charset="0"/>
              <a:buChar char="•"/>
            </a:pPr>
            <a:r>
              <a:rPr lang="de-CH" dirty="0" err="1"/>
              <a:t>Tagging</a:t>
            </a:r>
            <a:endParaRPr lang="de-CH" dirty="0"/>
          </a:p>
          <a:p>
            <a:pPr marL="285750" indent="-285750">
              <a:buFont typeface="Arial" panose="020B0604020202020204" pitchFamily="34" charset="0"/>
              <a:buChar char="•"/>
            </a:pP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44</a:t>
            </a:fld>
            <a:endParaRPr lang="en-US"/>
          </a:p>
        </p:txBody>
      </p:sp>
    </p:spTree>
    <p:extLst>
      <p:ext uri="{BB962C8B-B14F-4D97-AF65-F5344CB8AC3E}">
        <p14:creationId xmlns:p14="http://schemas.microsoft.com/office/powerpoint/2010/main" val="14468190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Ressourcen</a:t>
            </a:r>
            <a:endParaRPr lang="de-CH" dirty="0"/>
          </a:p>
        </p:txBody>
      </p:sp>
      <p:sp>
        <p:nvSpPr>
          <p:cNvPr id="3" name="Inhaltsplatzhalter 2"/>
          <p:cNvSpPr>
            <a:spLocks noGrp="1"/>
          </p:cNvSpPr>
          <p:nvPr>
            <p:ph idx="1"/>
          </p:nvPr>
        </p:nvSpPr>
        <p:spPr/>
        <p:txBody>
          <a:bodyPr/>
          <a:lstStyle/>
          <a:p>
            <a:r>
              <a:rPr lang="de-CH" dirty="0"/>
              <a:t>Pro Git Buch: </a:t>
            </a:r>
            <a:r>
              <a:rPr lang="de-CH" dirty="0">
                <a:hlinkClick r:id="rId3"/>
              </a:rPr>
              <a:t>http://git-scm.com/book/</a:t>
            </a:r>
            <a:r>
              <a:rPr lang="de-CH" dirty="0"/>
              <a:t> (mit deutscher Übersetzung)</a:t>
            </a:r>
          </a:p>
          <a:p>
            <a:endParaRPr lang="de-CH" dirty="0"/>
          </a:p>
          <a:p>
            <a:r>
              <a:rPr lang="de-CH" dirty="0" err="1" smtClean="0"/>
              <a:t>Ry’s</a:t>
            </a:r>
            <a:r>
              <a:rPr lang="de-CH" dirty="0" smtClean="0"/>
              <a:t> Git</a:t>
            </a:r>
            <a:r>
              <a:rPr lang="de-CH" dirty="0"/>
              <a:t> Tutorial: </a:t>
            </a:r>
            <a:r>
              <a:rPr lang="de-CH" dirty="0">
                <a:hlinkClick r:id="rId4"/>
              </a:rPr>
              <a:t>http://</a:t>
            </a:r>
            <a:r>
              <a:rPr lang="de-CH" dirty="0" smtClean="0">
                <a:hlinkClick r:id="rId4"/>
              </a:rPr>
              <a:t>rypress.com/tutorials/git/index.html</a:t>
            </a:r>
            <a:endParaRPr lang="de-CH" dirty="0" smtClean="0"/>
          </a:p>
          <a:p>
            <a:endParaRPr lang="de-CH" dirty="0" smtClean="0"/>
          </a:p>
          <a:p>
            <a:r>
              <a:rPr lang="de-CH" dirty="0"/>
              <a:t>Mein </a:t>
            </a:r>
            <a:r>
              <a:rPr lang="de-CH" dirty="0" smtClean="0"/>
              <a:t>Spickzettel (englisch):</a:t>
            </a:r>
          </a:p>
          <a:p>
            <a:r>
              <a:rPr lang="de-CH" dirty="0" smtClean="0">
                <a:hlinkClick r:id="rId5"/>
              </a:rPr>
              <a:t>https</a:t>
            </a:r>
            <a:r>
              <a:rPr lang="de-CH" dirty="0">
                <a:hlinkClick r:id="rId5"/>
              </a:rPr>
              <a:t>://</a:t>
            </a:r>
            <a:r>
              <a:rPr lang="de-CH" dirty="0" smtClean="0">
                <a:hlinkClick r:id="rId5"/>
              </a:rPr>
              <a:t>github.com/ltog/know-how/blob/master/git.md</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45</a:t>
            </a:fld>
            <a:endParaRPr lang="en-US"/>
          </a:p>
        </p:txBody>
      </p:sp>
    </p:spTree>
    <p:extLst>
      <p:ext uri="{BB962C8B-B14F-4D97-AF65-F5344CB8AC3E}">
        <p14:creationId xmlns:p14="http://schemas.microsoft.com/office/powerpoint/2010/main" val="12124069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sldNum" sz="quarter" idx="4"/>
          </p:nvPr>
        </p:nvSpPr>
        <p:spPr/>
        <p:txBody>
          <a:bodyPr/>
          <a:lstStyle/>
          <a:p>
            <a:r>
              <a:rPr lang="en-US"/>
              <a:t>Seite </a:t>
            </a:r>
            <a:fld id="{E4238926-A127-46E7-B1AF-979FAA7D6D60}" type="slidenum">
              <a:rPr lang="en-US"/>
              <a:pPr/>
              <a:t>46</a:t>
            </a:fld>
            <a:endParaRPr lang="en-US"/>
          </a:p>
        </p:txBody>
      </p:sp>
      <p:sp>
        <p:nvSpPr>
          <p:cNvPr id="66562" name="Rectangle 2"/>
          <p:cNvSpPr>
            <a:spLocks noGrp="1" noChangeArrowheads="1"/>
          </p:cNvSpPr>
          <p:nvPr>
            <p:ph type="ctrTitle"/>
          </p:nvPr>
        </p:nvSpPr>
        <p:spPr/>
        <p:txBody>
          <a:bodyPr/>
          <a:lstStyle/>
          <a:p>
            <a:r>
              <a:rPr lang="de-CH" sz="3600"/>
              <a:t>Vielen Dank für Ihre Aufmerksamkeit.</a:t>
            </a:r>
          </a:p>
        </p:txBody>
      </p:sp>
      <p:sp>
        <p:nvSpPr>
          <p:cNvPr id="66570" name="Rectangle 10"/>
          <p:cNvSpPr>
            <a:spLocks noGrp="1" noChangeArrowheads="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Geschichte</a:t>
            </a:r>
            <a:endParaRPr lang="de-CH" dirty="0"/>
          </a:p>
        </p:txBody>
      </p:sp>
      <p:sp>
        <p:nvSpPr>
          <p:cNvPr id="3" name="Inhaltsplatzhalter 2"/>
          <p:cNvSpPr>
            <a:spLocks noGrp="1"/>
          </p:cNvSpPr>
          <p:nvPr>
            <p:ph idx="1"/>
          </p:nvPr>
        </p:nvSpPr>
        <p:spPr/>
        <p:txBody>
          <a:bodyPr/>
          <a:lstStyle/>
          <a:p>
            <a:r>
              <a:rPr lang="de-CH" dirty="0" smtClean="0"/>
              <a:t>Entstehung 2005.</a:t>
            </a:r>
          </a:p>
          <a:p>
            <a:endParaRPr lang="de-CH" dirty="0"/>
          </a:p>
          <a:p>
            <a:r>
              <a:rPr lang="de-CH" dirty="0" smtClean="0"/>
              <a:t>Linux Community verlor die kostenlose Lizenz zur Benutzung von BitKeeper.</a:t>
            </a:r>
          </a:p>
          <a:p>
            <a:endParaRPr lang="de-CH" dirty="0"/>
          </a:p>
          <a:p>
            <a:r>
              <a:rPr lang="de-CH" dirty="0" smtClean="0"/>
              <a:t>Das Git-Grundsystem wurde angeblich in zwei Wochen von Linus Torvalds programmiert.</a:t>
            </a:r>
          </a:p>
          <a:p>
            <a:endParaRPr lang="de-CH" dirty="0"/>
          </a:p>
          <a:p>
            <a:r>
              <a:rPr lang="de-CH" dirty="0" smtClean="0"/>
              <a:t>«Git» ist englisch und heisst Blödmann.</a:t>
            </a:r>
            <a:endParaRPr lang="de-CH" dirty="0"/>
          </a:p>
        </p:txBody>
      </p:sp>
      <p:sp>
        <p:nvSpPr>
          <p:cNvPr id="4" name="Foliennummernplatzhalter 3"/>
          <p:cNvSpPr>
            <a:spLocks noGrp="1"/>
          </p:cNvSpPr>
          <p:nvPr>
            <p:ph type="sldNum" sz="quarter" idx="10"/>
          </p:nvPr>
        </p:nvSpPr>
        <p:spPr/>
        <p:txBody>
          <a:bodyPr/>
          <a:lstStyle/>
          <a:p>
            <a:r>
              <a:rPr lang="en-US" dirty="0" err="1" smtClean="0"/>
              <a:t>Seite</a:t>
            </a:r>
            <a:r>
              <a:rPr lang="en-US" smtClean="0"/>
              <a:t> </a:t>
            </a:r>
            <a:fld id="{A3C8E53B-149F-4D9A-8143-AD3D2CA23D89}" type="slidenum">
              <a:rPr lang="en-US" smtClean="0"/>
              <a:pPr/>
              <a:t>5</a:t>
            </a:fld>
            <a:endParaRPr lang="en-US"/>
          </a:p>
        </p:txBody>
      </p:sp>
    </p:spTree>
    <p:extLst>
      <p:ext uri="{BB962C8B-B14F-4D97-AF65-F5344CB8AC3E}">
        <p14:creationId xmlns:p14="http://schemas.microsoft.com/office/powerpoint/2010/main" val="3477819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en-US"/>
              <a:t>Seite </a:t>
            </a:r>
            <a:fld id="{97A2A39A-1454-458F-B01D-BF4B23EB218F}" type="slidenum">
              <a:rPr lang="en-US"/>
              <a:pPr/>
              <a:t>6</a:t>
            </a:fld>
            <a:endParaRPr lang="en-US"/>
          </a:p>
        </p:txBody>
      </p:sp>
      <p:sp>
        <p:nvSpPr>
          <p:cNvPr id="95243" name="Rectangle 11"/>
          <p:cNvSpPr>
            <a:spLocks noGrp="1" noChangeArrowheads="1"/>
          </p:cNvSpPr>
          <p:nvPr>
            <p:ph type="title"/>
          </p:nvPr>
        </p:nvSpPr>
        <p:spPr/>
        <p:txBody>
          <a:bodyPr/>
          <a:lstStyle/>
          <a:p>
            <a:r>
              <a:rPr lang="de-DE" dirty="0" smtClean="0"/>
              <a:t>Konzepte für Versionskontrolle</a:t>
            </a:r>
            <a:endParaRPr lang="de-DE" dirty="0"/>
          </a:p>
        </p:txBody>
      </p:sp>
      <p:sp>
        <p:nvSpPr>
          <p:cNvPr id="95240" name="Rectangle 8"/>
          <p:cNvSpPr>
            <a:spLocks noGrp="1" noChangeArrowheads="1"/>
          </p:cNvSpPr>
          <p:nvPr>
            <p:ph type="body" idx="1"/>
          </p:nvPr>
        </p:nvSpPr>
        <p:spPr>
          <a:xfrm>
            <a:off x="457200" y="4941168"/>
            <a:ext cx="8229600" cy="1184995"/>
          </a:xfrm>
        </p:spPr>
        <p:txBody>
          <a:bodyPr/>
          <a:lstStyle/>
          <a:p>
            <a:r>
              <a:rPr lang="de-DE" dirty="0" smtClean="0"/>
              <a:t>Bei Git hat jeder Benutzer eine vollständige Kopie des gesamten Datenstands, inkl. allen alten Versionen.</a:t>
            </a:r>
          </a:p>
        </p:txBody>
      </p:sp>
      <p:pic>
        <p:nvPicPr>
          <p:cNvPr id="1026" name="Picture 2" descr="http://rypress.com/tutorials/git/media/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76088"/>
            <a:ext cx="215784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rypress.com/tutorials/git/media/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592" y="1700808"/>
            <a:ext cx="2647508" cy="2395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rypress.com/tutorials/git/media/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5655" y="1764874"/>
            <a:ext cx="2448753" cy="2346722"/>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3178224" y="4129925"/>
            <a:ext cx="2787552" cy="307777"/>
          </a:xfrm>
          <a:prstGeom prst="rect">
            <a:avLst/>
          </a:prstGeom>
          <a:noFill/>
        </p:spPr>
        <p:txBody>
          <a:bodyPr wrap="square" rtlCol="0">
            <a:spAutoFit/>
          </a:bodyPr>
          <a:lstStyle/>
          <a:p>
            <a:pPr algn="ctr"/>
            <a:r>
              <a:rPr lang="de-CH" sz="1400" dirty="0" smtClean="0">
                <a:latin typeface="+mj-lt"/>
              </a:rPr>
              <a:t>Zentrales System (z.B. SVN)</a:t>
            </a:r>
            <a:endParaRPr lang="de-CH" sz="1400" dirty="0">
              <a:latin typeface="+mj-lt"/>
            </a:endParaRPr>
          </a:p>
        </p:txBody>
      </p:sp>
      <p:sp>
        <p:nvSpPr>
          <p:cNvPr id="9" name="Textfeld 8"/>
          <p:cNvSpPr txBox="1"/>
          <p:nvPr/>
        </p:nvSpPr>
        <p:spPr>
          <a:xfrm>
            <a:off x="6005655" y="4129925"/>
            <a:ext cx="2448272" cy="307777"/>
          </a:xfrm>
          <a:prstGeom prst="rect">
            <a:avLst/>
          </a:prstGeom>
          <a:noFill/>
        </p:spPr>
        <p:txBody>
          <a:bodyPr wrap="square" rtlCol="0">
            <a:spAutoFit/>
          </a:bodyPr>
          <a:lstStyle/>
          <a:p>
            <a:pPr algn="ctr"/>
            <a:r>
              <a:rPr lang="de-CH" sz="1400" dirty="0" smtClean="0">
                <a:latin typeface="+mj-lt"/>
              </a:rPr>
              <a:t>Verteiltes System (z.B. Git)</a:t>
            </a:r>
            <a:endParaRPr lang="de-CH" sz="1400" dirty="0">
              <a:latin typeface="+mj-lt"/>
            </a:endParaRPr>
          </a:p>
        </p:txBody>
      </p:sp>
      <p:sp>
        <p:nvSpPr>
          <p:cNvPr id="11" name="Textfeld 10"/>
          <p:cNvSpPr txBox="1"/>
          <p:nvPr/>
        </p:nvSpPr>
        <p:spPr>
          <a:xfrm>
            <a:off x="5148064" y="1372191"/>
            <a:ext cx="4248472" cy="215444"/>
          </a:xfrm>
          <a:prstGeom prst="rect">
            <a:avLst/>
          </a:prstGeom>
          <a:noFill/>
        </p:spPr>
        <p:txBody>
          <a:bodyPr wrap="square" rtlCol="0">
            <a:spAutoFit/>
          </a:bodyPr>
          <a:lstStyle/>
          <a:p>
            <a:pPr algn="ctr"/>
            <a:r>
              <a:rPr lang="de-CH" sz="800" dirty="0">
                <a:latin typeface="+mj-lt"/>
              </a:rPr>
              <a:t>http://rypress.com/tutorials/git/introduction</a:t>
            </a:r>
            <a:endParaRPr lang="de-CH" sz="800" dirty="0" smtClean="0">
              <a:latin typeface="+mj-lt"/>
            </a:endParaRPr>
          </a:p>
        </p:txBody>
      </p:sp>
      <p:sp>
        <p:nvSpPr>
          <p:cNvPr id="12" name="Textfeld 11"/>
          <p:cNvSpPr txBox="1"/>
          <p:nvPr/>
        </p:nvSpPr>
        <p:spPr>
          <a:xfrm>
            <a:off x="372863" y="4129924"/>
            <a:ext cx="2787552" cy="523220"/>
          </a:xfrm>
          <a:prstGeom prst="rect">
            <a:avLst/>
          </a:prstGeom>
          <a:noFill/>
        </p:spPr>
        <p:txBody>
          <a:bodyPr wrap="square" rtlCol="0">
            <a:spAutoFit/>
          </a:bodyPr>
          <a:lstStyle/>
          <a:p>
            <a:pPr algn="ctr"/>
            <a:r>
              <a:rPr lang="de-CH" sz="1400" dirty="0" smtClean="0">
                <a:latin typeface="+mj-lt"/>
              </a:rPr>
              <a:t>Versionskontrolle mit mehreren Verzeichnissen</a:t>
            </a:r>
            <a:endParaRPr lang="de-CH" sz="14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Installation</a:t>
            </a:r>
            <a:endParaRPr lang="de-CH" dirty="0"/>
          </a:p>
        </p:txBody>
      </p:sp>
      <p:sp>
        <p:nvSpPr>
          <p:cNvPr id="3" name="Inhaltsplatzhalter 2"/>
          <p:cNvSpPr>
            <a:spLocks noGrp="1"/>
          </p:cNvSpPr>
          <p:nvPr>
            <p:ph idx="1"/>
          </p:nvPr>
        </p:nvSpPr>
        <p:spPr>
          <a:xfrm>
            <a:off x="457200" y="1417638"/>
            <a:ext cx="8229600" cy="4708525"/>
          </a:xfrm>
        </p:spPr>
        <p:txBody>
          <a:bodyPr/>
          <a:lstStyle/>
          <a:p>
            <a:r>
              <a:rPr lang="de-CH" b="1" dirty="0" smtClean="0"/>
              <a:t>Linux</a:t>
            </a:r>
          </a:p>
          <a:p>
            <a:r>
              <a:rPr lang="de-CH" dirty="0" err="1" smtClean="0">
                <a:latin typeface="Courier New" panose="02070309020205020404" pitchFamily="49" charset="0"/>
                <a:cs typeface="Courier New" panose="02070309020205020404" pitchFamily="49" charset="0"/>
              </a:rPr>
              <a:t>sudo</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apt-get</a:t>
            </a:r>
            <a:r>
              <a:rPr lang="de-CH" dirty="0" smtClean="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install</a:t>
            </a:r>
            <a:r>
              <a:rPr lang="de-CH" dirty="0">
                <a:latin typeface="Courier New" panose="02070309020205020404" pitchFamily="49" charset="0"/>
                <a:cs typeface="Courier New" panose="02070309020205020404" pitchFamily="49" charset="0"/>
              </a:rPr>
              <a:t> </a:t>
            </a:r>
            <a:r>
              <a:rPr lang="de-CH" dirty="0" smtClean="0">
                <a:latin typeface="Courier New" panose="02070309020205020404" pitchFamily="49" charset="0"/>
                <a:cs typeface="Courier New" panose="02070309020205020404" pitchFamily="49" charset="0"/>
              </a:rPr>
              <a:t>git</a:t>
            </a:r>
            <a:r>
              <a:rPr lang="de-CH" dirty="0">
                <a:latin typeface="Courier New" panose="02070309020205020404" pitchFamily="49" charset="0"/>
                <a:cs typeface="Courier New" panose="02070309020205020404" pitchFamily="49" charset="0"/>
              </a:rPr>
              <a:t> </a:t>
            </a:r>
            <a:r>
              <a:rPr lang="de-CH" dirty="0" smtClean="0"/>
              <a:t>bzw.</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yum</a:t>
            </a:r>
            <a:r>
              <a:rPr lang="de-CH" dirty="0" smtClean="0">
                <a:latin typeface="Courier New" panose="02070309020205020404" pitchFamily="49" charset="0"/>
                <a:cs typeface="Courier New" panose="02070309020205020404" pitchFamily="49" charset="0"/>
              </a:rPr>
              <a:t> </a:t>
            </a:r>
            <a:r>
              <a:rPr lang="de-CH" dirty="0" err="1" smtClean="0">
                <a:latin typeface="Courier New" panose="02070309020205020404" pitchFamily="49" charset="0"/>
                <a:cs typeface="Courier New" panose="02070309020205020404" pitchFamily="49" charset="0"/>
              </a:rPr>
              <a:t>install</a:t>
            </a:r>
            <a:r>
              <a:rPr lang="de-CH" dirty="0" smtClean="0">
                <a:latin typeface="Courier New" panose="02070309020205020404" pitchFamily="49" charset="0"/>
                <a:cs typeface="Courier New" panose="02070309020205020404" pitchFamily="49" charset="0"/>
              </a:rPr>
              <a:t> git</a:t>
            </a:r>
            <a:endParaRPr lang="de-CH" dirty="0">
              <a:latin typeface="Courier New" panose="02070309020205020404" pitchFamily="49" charset="0"/>
              <a:cs typeface="Courier New" panose="02070309020205020404" pitchFamily="49" charset="0"/>
            </a:endParaRPr>
          </a:p>
          <a:p>
            <a:endParaRPr lang="de-CH" b="1" dirty="0" smtClean="0">
              <a:latin typeface="+mj-lt"/>
              <a:cs typeface="Courier New" panose="02070309020205020404" pitchFamily="49" charset="0"/>
            </a:endParaRPr>
          </a:p>
          <a:p>
            <a:endParaRPr lang="de-CH" b="1" dirty="0" smtClean="0">
              <a:latin typeface="+mj-lt"/>
              <a:cs typeface="Courier New" panose="02070309020205020404" pitchFamily="49" charset="0"/>
            </a:endParaRPr>
          </a:p>
          <a:p>
            <a:r>
              <a:rPr lang="de-CH" b="1" dirty="0" smtClean="0">
                <a:latin typeface="+mj-lt"/>
                <a:cs typeface="Courier New" panose="02070309020205020404" pitchFamily="49" charset="0"/>
              </a:rPr>
              <a:t>Windows</a:t>
            </a:r>
          </a:p>
          <a:p>
            <a:r>
              <a:rPr lang="de-CH" dirty="0" smtClean="0">
                <a:cs typeface="Courier New" panose="02070309020205020404" pitchFamily="49" charset="0"/>
                <a:hlinkClick r:id="rId3"/>
              </a:rPr>
              <a:t>http</a:t>
            </a:r>
            <a:r>
              <a:rPr lang="de-CH" dirty="0">
                <a:cs typeface="Courier New" panose="02070309020205020404" pitchFamily="49" charset="0"/>
                <a:hlinkClick r:id="rId3"/>
              </a:rPr>
              <a:t>://</a:t>
            </a:r>
            <a:r>
              <a:rPr lang="de-CH" dirty="0" smtClean="0">
                <a:cs typeface="Courier New" panose="02070309020205020404" pitchFamily="49" charset="0"/>
                <a:hlinkClick r:id="rId3"/>
              </a:rPr>
              <a:t>git-scm.com/download/win</a:t>
            </a:r>
            <a:endParaRPr lang="de-CH" dirty="0" smtClean="0">
              <a:cs typeface="Courier New" panose="02070309020205020404" pitchFamily="49" charset="0"/>
            </a:endParaRPr>
          </a:p>
          <a:p>
            <a:endParaRPr lang="de-CH" dirty="0" smtClean="0">
              <a:latin typeface="Courier New" panose="02070309020205020404" pitchFamily="49" charset="0"/>
              <a:cs typeface="Courier New" panose="02070309020205020404" pitchFamily="49" charset="0"/>
            </a:endParaRPr>
          </a:p>
          <a:p>
            <a:endParaRPr lang="de-CH" dirty="0" smtClean="0">
              <a:latin typeface="Courier New" panose="02070309020205020404" pitchFamily="49" charset="0"/>
              <a:cs typeface="Courier New" panose="02070309020205020404" pitchFamily="49" charset="0"/>
            </a:endParaRPr>
          </a:p>
          <a:p>
            <a:r>
              <a:rPr lang="de-CH" b="1" dirty="0" smtClean="0">
                <a:cs typeface="Courier New" panose="02070309020205020404" pitchFamily="49" charset="0"/>
              </a:rPr>
              <a:t>MacOS</a:t>
            </a:r>
          </a:p>
          <a:p>
            <a:r>
              <a:rPr lang="de-CH" dirty="0" smtClean="0">
                <a:cs typeface="Courier New" panose="02070309020205020404" pitchFamily="49" charset="0"/>
                <a:hlinkClick r:id="rId4"/>
              </a:rPr>
              <a:t>https</a:t>
            </a:r>
            <a:r>
              <a:rPr lang="de-CH" dirty="0">
                <a:cs typeface="Courier New" panose="02070309020205020404" pitchFamily="49" charset="0"/>
                <a:hlinkClick r:id="rId4"/>
              </a:rPr>
              <a:t>://</a:t>
            </a:r>
            <a:r>
              <a:rPr lang="de-CH" dirty="0" smtClean="0">
                <a:cs typeface="Courier New" panose="02070309020205020404" pitchFamily="49" charset="0"/>
                <a:hlinkClick r:id="rId4"/>
              </a:rPr>
              <a:t>git-scm.com/download/mac</a:t>
            </a:r>
            <a:endParaRPr lang="de-CH" dirty="0" smtClean="0">
              <a:cs typeface="Courier New" panose="02070309020205020404" pitchFamily="49" charset="0"/>
            </a:endParaRPr>
          </a:p>
          <a:p>
            <a:endParaRPr lang="de-CH" dirty="0">
              <a:latin typeface="Courier New" panose="02070309020205020404" pitchFamily="49" charset="0"/>
              <a:cs typeface="Courier New" panose="02070309020205020404" pitchFamily="49" charset="0"/>
            </a:endParaRPr>
          </a:p>
          <a:p>
            <a:endParaRPr lang="de-CH" dirty="0" smtClean="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7</a:t>
            </a:fld>
            <a:endParaRPr lang="en-US"/>
          </a:p>
        </p:txBody>
      </p:sp>
    </p:spTree>
    <p:extLst>
      <p:ext uri="{BB962C8B-B14F-4D97-AF65-F5344CB8AC3E}">
        <p14:creationId xmlns:p14="http://schemas.microsoft.com/office/powerpoint/2010/main" val="398130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Arbeiten mit dem Terminal</a:t>
            </a:r>
            <a:endParaRPr lang="de-CH" dirty="0"/>
          </a:p>
        </p:txBody>
      </p:sp>
      <p:sp>
        <p:nvSpPr>
          <p:cNvPr id="3" name="Inhaltsplatzhalter 2"/>
          <p:cNvSpPr>
            <a:spLocks noGrp="1"/>
          </p:cNvSpPr>
          <p:nvPr>
            <p:ph idx="1"/>
          </p:nvPr>
        </p:nvSpPr>
        <p:spPr/>
        <p:txBody>
          <a:bodyPr/>
          <a:lstStyle/>
          <a:p>
            <a:r>
              <a:rPr lang="de-CH" dirty="0" smtClean="0"/>
              <a:t>Das Arbeiten mit Git kann auf zweierlei Arten erfolgen:</a:t>
            </a:r>
          </a:p>
          <a:p>
            <a:pPr marL="285750" indent="-285750">
              <a:buFont typeface="Arial" panose="020B0604020202020204" pitchFamily="34" charset="0"/>
              <a:buChar char="•"/>
            </a:pPr>
            <a:r>
              <a:rPr lang="de-CH" dirty="0" smtClean="0"/>
              <a:t>Mittels grafischen Oberflächen (GUIs)</a:t>
            </a:r>
          </a:p>
          <a:p>
            <a:pPr marL="285750" indent="-285750">
              <a:buFont typeface="Arial" panose="020B0604020202020204" pitchFamily="34" charset="0"/>
              <a:buChar char="•"/>
            </a:pPr>
            <a:r>
              <a:rPr lang="de-CH" dirty="0" smtClean="0"/>
              <a:t>Mittels Text-Befehlen (über die Kommandozeile)</a:t>
            </a:r>
          </a:p>
          <a:p>
            <a:pPr marL="285750" indent="-285750">
              <a:buFont typeface="Arial" panose="020B0604020202020204" pitchFamily="34" charset="0"/>
              <a:buChar char="•"/>
            </a:pPr>
            <a:endParaRPr lang="de-CH" dirty="0" smtClean="0"/>
          </a:p>
          <a:p>
            <a:pPr marL="0" indent="0"/>
            <a:r>
              <a:rPr lang="de-CH" dirty="0" smtClean="0"/>
              <a:t>Grafische Oberflächen können in einer Entwicklungsumgebung (z.B. </a:t>
            </a:r>
            <a:r>
              <a:rPr lang="de-CH" dirty="0" err="1" smtClean="0"/>
              <a:t>Eclipse</a:t>
            </a:r>
            <a:r>
              <a:rPr lang="de-CH" dirty="0" smtClean="0"/>
              <a:t>) integriert oder auch als alleinstehende Software realisiert sein. Nachteilig ist, dass GUIs sich tendenziell häufiger ändern und nicht auf allen Betriebssystemen gleichermassen verfügbar sind.</a:t>
            </a:r>
          </a:p>
          <a:p>
            <a:pPr marL="0" indent="0"/>
            <a:endParaRPr lang="de-CH" dirty="0"/>
          </a:p>
          <a:p>
            <a:pPr marL="0" indent="0"/>
            <a:r>
              <a:rPr lang="de-CH" dirty="0" smtClean="0"/>
              <a:t>Entsprechend konzentriert sich die vorliegende Einführung ausschliesslich auf die Bedienung mittels Text-Befehlen über die Kommandozeile (auch Terminal, Shell</a:t>
            </a:r>
            <a:r>
              <a:rPr lang="de-CH" dirty="0"/>
              <a:t>, Konsole oder Eingabeaufforderung genannt</a:t>
            </a:r>
            <a:r>
              <a:rPr lang="de-CH" dirty="0" smtClean="0"/>
              <a:t>).</a:t>
            </a:r>
            <a:endParaRPr lang="de-CH" dirty="0"/>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8</a:t>
            </a:fld>
            <a:endParaRPr lang="en-US"/>
          </a:p>
        </p:txBody>
      </p:sp>
    </p:spTree>
    <p:extLst>
      <p:ext uri="{BB962C8B-B14F-4D97-AF65-F5344CB8AC3E}">
        <p14:creationId xmlns:p14="http://schemas.microsoft.com/office/powerpoint/2010/main" val="4192001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Initiale Konfiguration</a:t>
            </a:r>
            <a:endParaRPr lang="de-CH" dirty="0"/>
          </a:p>
        </p:txBody>
      </p:sp>
      <p:sp>
        <p:nvSpPr>
          <p:cNvPr id="3" name="Inhaltsplatzhalter 2"/>
          <p:cNvSpPr>
            <a:spLocks noGrp="1"/>
          </p:cNvSpPr>
          <p:nvPr>
            <p:ph idx="1"/>
          </p:nvPr>
        </p:nvSpPr>
        <p:spPr>
          <a:xfrm>
            <a:off x="457200" y="1700808"/>
            <a:ext cx="8229600" cy="4425355"/>
          </a:xfrm>
        </p:spPr>
        <p:txBody>
          <a:bodyPr/>
          <a:lstStyle/>
          <a:p>
            <a:r>
              <a:rPr lang="de-CH" dirty="0" smtClean="0"/>
              <a:t>Bevor wir mit Git zu arbeiten beginnen, sollten wir einige Einstellungen vornehmen. Unter Unix-Systemen sollen diese und alle weiteren Befehle mit dem gewöhnlichen Benutzeraccount (also nicht als root) durchgeführt werden.</a:t>
            </a:r>
          </a:p>
          <a:p>
            <a:endParaRPr lang="de-CH" dirty="0"/>
          </a:p>
          <a:p>
            <a:r>
              <a:rPr lang="de-CH" b="1" dirty="0" smtClean="0"/>
              <a:t>Name / Mail-Adresse des Benutzers setzen</a:t>
            </a:r>
          </a:p>
          <a:p>
            <a:r>
              <a:rPr lang="de-CH" dirty="0" smtClean="0"/>
              <a:t>(Diese Angaben dienen dazu, nachvollziehen zu können, wer welche Änderung am Datenstand gemacht hat.)</a:t>
            </a:r>
          </a:p>
          <a:p>
            <a:endParaRPr lang="de-CH" dirty="0" smtClean="0"/>
          </a:p>
          <a:p>
            <a:r>
              <a:rPr lang="de-CH" dirty="0" smtClean="0">
                <a:latin typeface="Courier New" panose="02070309020205020404" pitchFamily="49" charset="0"/>
                <a:cs typeface="Courier New" panose="02070309020205020404" pitchFamily="49" charset="0"/>
              </a:rPr>
              <a:t>git </a:t>
            </a:r>
            <a:r>
              <a:rPr lang="de-CH" dirty="0">
                <a:latin typeface="Courier New" panose="02070309020205020404" pitchFamily="49" charset="0"/>
                <a:cs typeface="Courier New" panose="02070309020205020404" pitchFamily="49" charset="0"/>
              </a:rPr>
              <a:t>config --global user.name "John </a:t>
            </a:r>
            <a:r>
              <a:rPr lang="de-CH" dirty="0" err="1">
                <a:latin typeface="Courier New" panose="02070309020205020404" pitchFamily="49" charset="0"/>
                <a:cs typeface="Courier New" panose="02070309020205020404" pitchFamily="49" charset="0"/>
              </a:rPr>
              <a:t>Doe</a:t>
            </a:r>
            <a:r>
              <a:rPr lang="de-CH" dirty="0">
                <a:latin typeface="Courier New" panose="02070309020205020404" pitchFamily="49" charset="0"/>
                <a:cs typeface="Courier New" panose="02070309020205020404" pitchFamily="49" charset="0"/>
              </a:rPr>
              <a:t>"</a:t>
            </a:r>
          </a:p>
          <a:p>
            <a:r>
              <a:rPr lang="de-CH" dirty="0" smtClean="0">
                <a:latin typeface="Courier New" panose="02070309020205020404" pitchFamily="49" charset="0"/>
                <a:cs typeface="Courier New" panose="02070309020205020404" pitchFamily="49" charset="0"/>
              </a:rPr>
              <a:t>git </a:t>
            </a:r>
            <a:r>
              <a:rPr lang="de-CH" dirty="0">
                <a:latin typeface="Courier New" panose="02070309020205020404" pitchFamily="49" charset="0"/>
                <a:cs typeface="Courier New" panose="02070309020205020404" pitchFamily="49" charset="0"/>
              </a:rPr>
              <a:t>config --global </a:t>
            </a:r>
            <a:r>
              <a:rPr lang="de-CH" dirty="0" err="1">
                <a:latin typeface="Courier New" panose="02070309020205020404" pitchFamily="49" charset="0"/>
                <a:cs typeface="Courier New" panose="02070309020205020404" pitchFamily="49" charset="0"/>
              </a:rPr>
              <a:t>user.</a:t>
            </a:r>
            <a:r>
              <a:rPr lang="de-CH" b="1" dirty="0" err="1">
                <a:latin typeface="Courier New" panose="02070309020205020404" pitchFamily="49" charset="0"/>
                <a:cs typeface="Courier New" panose="02070309020205020404" pitchFamily="49" charset="0"/>
              </a:rPr>
              <a:t>e</a:t>
            </a:r>
            <a:r>
              <a:rPr lang="de-CH" dirty="0" err="1">
                <a:latin typeface="Courier New" panose="02070309020205020404" pitchFamily="49" charset="0"/>
                <a:cs typeface="Courier New" panose="02070309020205020404" pitchFamily="49" charset="0"/>
              </a:rPr>
              <a:t>mail</a:t>
            </a:r>
            <a:r>
              <a:rPr lang="de-CH" dirty="0">
                <a:latin typeface="Courier New" panose="02070309020205020404" pitchFamily="49" charset="0"/>
                <a:cs typeface="Courier New" panose="02070309020205020404" pitchFamily="49" charset="0"/>
              </a:rPr>
              <a:t> johndoe@example.com</a:t>
            </a:r>
            <a:endParaRPr lang="de-CH" dirty="0" smtClean="0">
              <a:latin typeface="Courier New" panose="02070309020205020404" pitchFamily="49" charset="0"/>
              <a:cs typeface="Courier New" panose="02070309020205020404" pitchFamily="49" charset="0"/>
            </a:endParaRPr>
          </a:p>
          <a:p>
            <a:endParaRPr lang="de-CH" dirty="0" smtClean="0">
              <a:cs typeface="Courier New" panose="02070309020205020404" pitchFamily="49" charset="0"/>
            </a:endParaRPr>
          </a:p>
        </p:txBody>
      </p:sp>
      <p:sp>
        <p:nvSpPr>
          <p:cNvPr id="4" name="Foliennummernplatzhalter 3"/>
          <p:cNvSpPr>
            <a:spLocks noGrp="1"/>
          </p:cNvSpPr>
          <p:nvPr>
            <p:ph type="sldNum" sz="quarter" idx="10"/>
          </p:nvPr>
        </p:nvSpPr>
        <p:spPr/>
        <p:txBody>
          <a:bodyPr/>
          <a:lstStyle/>
          <a:p>
            <a:r>
              <a:rPr lang="en-US" smtClean="0"/>
              <a:t>Seite </a:t>
            </a:r>
            <a:fld id="{A3C8E53B-149F-4D9A-8143-AD3D2CA23D89}" type="slidenum">
              <a:rPr lang="en-US" smtClean="0"/>
              <a:pPr/>
              <a:t>9</a:t>
            </a:fld>
            <a:endParaRPr lang="en-US"/>
          </a:p>
        </p:txBody>
      </p:sp>
    </p:spTree>
    <p:extLst>
      <p:ext uri="{BB962C8B-B14F-4D97-AF65-F5344CB8AC3E}">
        <p14:creationId xmlns:p14="http://schemas.microsoft.com/office/powerpoint/2010/main" val="193814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_ikt_improved2">
  <a:themeElements>
    <a:clrScheme name="Benutzerdefiniert 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0000E5"/>
      </a:folHlink>
    </a:clrScheme>
    <a:fontScheme name="vorlage_ik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1400" dirty="0" smtClean="0">
            <a:latin typeface="+mj-lt"/>
          </a:defRPr>
        </a:defPPr>
      </a:lstStyle>
    </a:txDef>
  </a:objectDefaults>
  <a:extraClrSchemeLst>
    <a:extraClrScheme>
      <a:clrScheme name="vorlage_ik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lage_ik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age_ik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_ik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age_ik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age_ik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lage_ik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vorlage_ikt_improved3</Template>
  <TotalTime>0</TotalTime>
  <Words>3024</Words>
  <Application>Microsoft Office PowerPoint</Application>
  <PresentationFormat>Bildschirmpräsentation (4:3)</PresentationFormat>
  <Paragraphs>472</Paragraphs>
  <Slides>46</Slides>
  <Notes>38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46</vt:i4>
      </vt:variant>
    </vt:vector>
  </HeadingPairs>
  <TitlesOfParts>
    <vt:vector size="51" baseType="lpstr">
      <vt:lpstr>Arial</vt:lpstr>
      <vt:lpstr>Courier New</vt:lpstr>
      <vt:lpstr>Times New Roman</vt:lpstr>
      <vt:lpstr>Wingdings</vt:lpstr>
      <vt:lpstr>vorlage_ikt_improved2</vt:lpstr>
      <vt:lpstr>Git: Einführung</vt:lpstr>
      <vt:lpstr>Ziele von Versionsverwaltungssystemen</vt:lpstr>
      <vt:lpstr>Ziele dieser Session</vt:lpstr>
      <vt:lpstr>Bekannte Versionsverwaltungssysteme</vt:lpstr>
      <vt:lpstr>Geschichte</vt:lpstr>
      <vt:lpstr>Konzepte für Versionskontrolle</vt:lpstr>
      <vt:lpstr>Installation</vt:lpstr>
      <vt:lpstr>Arbeiten mit dem Terminal</vt:lpstr>
      <vt:lpstr>Initiale Konfiguration</vt:lpstr>
      <vt:lpstr>Initiale Konfiguration</vt:lpstr>
      <vt:lpstr>Initiale Konfiguration</vt:lpstr>
      <vt:lpstr>GitHub</vt:lpstr>
      <vt:lpstr>GitHub-Account erstellen</vt:lpstr>
      <vt:lpstr>Neues GitHub-Repository anlegen</vt:lpstr>
      <vt:lpstr>Ein Repository klonen</vt:lpstr>
      <vt:lpstr>Ein Repository klonen</vt:lpstr>
      <vt:lpstr>Commits</vt:lpstr>
      <vt:lpstr>Die Commit History anzeigen</vt:lpstr>
      <vt:lpstr>Commit Hashes</vt:lpstr>
      <vt:lpstr>Neue Datei hochladen</vt:lpstr>
      <vt:lpstr>Neue Datei hochladen: Datei-Zustandsdiagramm</vt:lpstr>
      <vt:lpstr>Neue Datei hochladen: Datei-Zustandsdiagramm</vt:lpstr>
      <vt:lpstr>Neue Datei hochladen: Dateizustände anzeigen</vt:lpstr>
      <vt:lpstr>Neue Datei hochladen: Dateizustände anzeigen</vt:lpstr>
      <vt:lpstr>Neue Datei hochladen: Datei erstellen/stagen</vt:lpstr>
      <vt:lpstr>Neue Datei hochladen: Commit durchführen</vt:lpstr>
      <vt:lpstr>Neue Datei hochladen: Commit durchführen</vt:lpstr>
      <vt:lpstr>Neue Datei hochladen: Änderung pushen (=hochladen)</vt:lpstr>
      <vt:lpstr>Datei abändern</vt:lpstr>
      <vt:lpstr>Datei abändern</vt:lpstr>
      <vt:lpstr>Probleme beim Hochladen</vt:lpstr>
      <vt:lpstr>Paralleles Pushen</vt:lpstr>
      <vt:lpstr>Paralleles Pushen</vt:lpstr>
      <vt:lpstr>Paralleles Pushen</vt:lpstr>
      <vt:lpstr>Merge-Konflikte</vt:lpstr>
      <vt:lpstr>Merge-Konflikte</vt:lpstr>
      <vt:lpstr>Merge-Konflikte</vt:lpstr>
      <vt:lpstr>Merge-Konflikte</vt:lpstr>
      <vt:lpstr>Merge-Konflikte</vt:lpstr>
      <vt:lpstr>Versionen vergleichen</vt:lpstr>
      <vt:lpstr>Versionen vergleichen</vt:lpstr>
      <vt:lpstr>Änderung an lokaler Datei zurücknehmen</vt:lpstr>
      <vt:lpstr>Nicht besprochene Punkte</vt:lpstr>
      <vt:lpstr>Nicht besprochene Punkte</vt:lpstr>
      <vt:lpstr>Ressourcen</vt:lpstr>
      <vt:lpstr>Vielen Dank für Ihre Aufmerksamkeit.</vt:lpstr>
    </vt:vector>
  </TitlesOfParts>
  <Company>HTW Chur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Lukas Toggenburger</dc:creator>
  <cp:lastModifiedBy>Toggenburger Lukas</cp:lastModifiedBy>
  <cp:revision>458</cp:revision>
  <dcterms:created xsi:type="dcterms:W3CDTF">2014-10-18T07:31:40Z</dcterms:created>
  <dcterms:modified xsi:type="dcterms:W3CDTF">2017-10-13T14:24:50Z</dcterms:modified>
</cp:coreProperties>
</file>