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7" r:id="rId4"/>
    <p:sldId id="264" r:id="rId5"/>
    <p:sldId id="265" r:id="rId6"/>
    <p:sldId id="270" r:id="rId7"/>
    <p:sldId id="268" r:id="rId8"/>
    <p:sldId id="258" r:id="rId9"/>
    <p:sldId id="271" r:id="rId10"/>
    <p:sldId id="260" r:id="rId11"/>
    <p:sldId id="261"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E9E7AAA-46BE-4EC8-8849-F5C8604CCA73}" type="datetimeFigureOut">
              <a:rPr lang="en-ZA" smtClean="0"/>
              <a:t>2021-08-21</a:t>
            </a:fld>
            <a:endParaRPr lang="en-Z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Z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0E8BA6C-579B-4B92-B6EC-2DF6FC29B6F0}" type="slidenum">
              <a:rPr lang="en-ZA" smtClean="0"/>
              <a:t>‹#›</a:t>
            </a:fld>
            <a:endParaRPr lang="en-Z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8177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9E7AAA-46BE-4EC8-8849-F5C8604CCA73}" type="datetimeFigureOut">
              <a:rPr lang="en-ZA" smtClean="0"/>
              <a:t>2021-08-21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0E8BA6C-579B-4B92-B6EC-2DF6FC29B6F0}" type="slidenum">
              <a:rPr lang="en-ZA" smtClean="0"/>
              <a:t>‹#›</a:t>
            </a:fld>
            <a:endParaRPr lang="en-ZA"/>
          </a:p>
        </p:txBody>
      </p:sp>
    </p:spTree>
    <p:extLst>
      <p:ext uri="{BB962C8B-B14F-4D97-AF65-F5344CB8AC3E}">
        <p14:creationId xmlns:p14="http://schemas.microsoft.com/office/powerpoint/2010/main" val="23593948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9E7AAA-46BE-4EC8-8849-F5C8604CCA73}" type="datetimeFigureOut">
              <a:rPr lang="en-ZA" smtClean="0"/>
              <a:t>2021-08-21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0E8BA6C-579B-4B92-B6EC-2DF6FC29B6F0}" type="slidenum">
              <a:rPr lang="en-ZA" smtClean="0"/>
              <a:t>‹#›</a:t>
            </a:fld>
            <a:endParaRPr lang="en-ZA"/>
          </a:p>
        </p:txBody>
      </p:sp>
    </p:spTree>
    <p:extLst>
      <p:ext uri="{BB962C8B-B14F-4D97-AF65-F5344CB8AC3E}">
        <p14:creationId xmlns:p14="http://schemas.microsoft.com/office/powerpoint/2010/main" val="4225389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9E7AAA-46BE-4EC8-8849-F5C8604CCA73}" type="datetimeFigureOut">
              <a:rPr lang="en-ZA" smtClean="0"/>
              <a:t>2021-08-21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0E8BA6C-579B-4B92-B6EC-2DF6FC29B6F0}" type="slidenum">
              <a:rPr lang="en-ZA" smtClean="0"/>
              <a:t>‹#›</a:t>
            </a:fld>
            <a:endParaRPr lang="en-ZA"/>
          </a:p>
        </p:txBody>
      </p:sp>
    </p:spTree>
    <p:extLst>
      <p:ext uri="{BB962C8B-B14F-4D97-AF65-F5344CB8AC3E}">
        <p14:creationId xmlns:p14="http://schemas.microsoft.com/office/powerpoint/2010/main" val="1448160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9E7AAA-46BE-4EC8-8849-F5C8604CCA73}" type="datetimeFigureOut">
              <a:rPr lang="en-ZA" smtClean="0"/>
              <a:t>2021-08-21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0E8BA6C-579B-4B92-B6EC-2DF6FC29B6F0}" type="slidenum">
              <a:rPr lang="en-ZA" smtClean="0"/>
              <a:t>‹#›</a:t>
            </a:fld>
            <a:endParaRPr lang="en-Z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2403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9E7AAA-46BE-4EC8-8849-F5C8604CCA73}" type="datetimeFigureOut">
              <a:rPr lang="en-ZA" smtClean="0"/>
              <a:t>2021-08-21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0E8BA6C-579B-4B92-B6EC-2DF6FC29B6F0}" type="slidenum">
              <a:rPr lang="en-ZA" smtClean="0"/>
              <a:t>‹#›</a:t>
            </a:fld>
            <a:endParaRPr lang="en-ZA"/>
          </a:p>
        </p:txBody>
      </p:sp>
    </p:spTree>
    <p:extLst>
      <p:ext uri="{BB962C8B-B14F-4D97-AF65-F5344CB8AC3E}">
        <p14:creationId xmlns:p14="http://schemas.microsoft.com/office/powerpoint/2010/main" val="24480852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9E7AAA-46BE-4EC8-8849-F5C8604CCA73}" type="datetimeFigureOut">
              <a:rPr lang="en-ZA" smtClean="0"/>
              <a:t>2021-08-21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0E8BA6C-579B-4B92-B6EC-2DF6FC29B6F0}" type="slidenum">
              <a:rPr lang="en-ZA" smtClean="0"/>
              <a:t>‹#›</a:t>
            </a:fld>
            <a:endParaRPr lang="en-ZA"/>
          </a:p>
        </p:txBody>
      </p:sp>
    </p:spTree>
    <p:extLst>
      <p:ext uri="{BB962C8B-B14F-4D97-AF65-F5344CB8AC3E}">
        <p14:creationId xmlns:p14="http://schemas.microsoft.com/office/powerpoint/2010/main" val="1374844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9E7AAA-46BE-4EC8-8849-F5C8604CCA73}" type="datetimeFigureOut">
              <a:rPr lang="en-ZA" smtClean="0"/>
              <a:t>2021-08-21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0E8BA6C-579B-4B92-B6EC-2DF6FC29B6F0}" type="slidenum">
              <a:rPr lang="en-ZA" smtClean="0"/>
              <a:t>‹#›</a:t>
            </a:fld>
            <a:endParaRPr lang="en-ZA"/>
          </a:p>
        </p:txBody>
      </p:sp>
    </p:spTree>
    <p:extLst>
      <p:ext uri="{BB962C8B-B14F-4D97-AF65-F5344CB8AC3E}">
        <p14:creationId xmlns:p14="http://schemas.microsoft.com/office/powerpoint/2010/main" val="19771645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E7AAA-46BE-4EC8-8849-F5C8604CCA73}" type="datetimeFigureOut">
              <a:rPr lang="en-ZA" smtClean="0"/>
              <a:t>2021-08-21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0E8BA6C-579B-4B92-B6EC-2DF6FC29B6F0}" type="slidenum">
              <a:rPr lang="en-ZA" smtClean="0"/>
              <a:t>‹#›</a:t>
            </a:fld>
            <a:endParaRPr lang="en-ZA"/>
          </a:p>
        </p:txBody>
      </p:sp>
    </p:spTree>
    <p:extLst>
      <p:ext uri="{BB962C8B-B14F-4D97-AF65-F5344CB8AC3E}">
        <p14:creationId xmlns:p14="http://schemas.microsoft.com/office/powerpoint/2010/main" val="1388876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9E7AAA-46BE-4EC8-8849-F5C8604CCA73}" type="datetimeFigureOut">
              <a:rPr lang="en-ZA" smtClean="0"/>
              <a:t>2021-08-21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0E8BA6C-579B-4B92-B6EC-2DF6FC29B6F0}" type="slidenum">
              <a:rPr lang="en-ZA" smtClean="0"/>
              <a:t>‹#›</a:t>
            </a:fld>
            <a:endParaRPr lang="en-ZA"/>
          </a:p>
        </p:txBody>
      </p:sp>
    </p:spTree>
    <p:extLst>
      <p:ext uri="{BB962C8B-B14F-4D97-AF65-F5344CB8AC3E}">
        <p14:creationId xmlns:p14="http://schemas.microsoft.com/office/powerpoint/2010/main" val="3364908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9E7AAA-46BE-4EC8-8849-F5C8604CCA73}" type="datetimeFigureOut">
              <a:rPr lang="en-ZA" smtClean="0"/>
              <a:t>2021-08-21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0E8BA6C-579B-4B92-B6EC-2DF6FC29B6F0}" type="slidenum">
              <a:rPr lang="en-ZA" smtClean="0"/>
              <a:t>‹#›</a:t>
            </a:fld>
            <a:endParaRPr lang="en-ZA"/>
          </a:p>
        </p:txBody>
      </p:sp>
    </p:spTree>
    <p:extLst>
      <p:ext uri="{BB962C8B-B14F-4D97-AF65-F5344CB8AC3E}">
        <p14:creationId xmlns:p14="http://schemas.microsoft.com/office/powerpoint/2010/main" val="315886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E9E7AAA-46BE-4EC8-8849-F5C8604CCA73}" type="datetimeFigureOut">
              <a:rPr lang="en-ZA" smtClean="0"/>
              <a:t>2021-08-21</a:t>
            </a:fld>
            <a:endParaRPr lang="en-Z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Z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0E8BA6C-579B-4B92-B6EC-2DF6FC29B6F0}" type="slidenum">
              <a:rPr lang="en-ZA" smtClean="0"/>
              <a:t>‹#›</a:t>
            </a:fld>
            <a:endParaRPr lang="en-ZA"/>
          </a:p>
        </p:txBody>
      </p:sp>
    </p:spTree>
    <p:extLst>
      <p:ext uri="{BB962C8B-B14F-4D97-AF65-F5344CB8AC3E}">
        <p14:creationId xmlns:p14="http://schemas.microsoft.com/office/powerpoint/2010/main" val="3767764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Healthcare Analysis</a:t>
            </a:r>
            <a:endParaRPr lang="en-ZA" dirty="0"/>
          </a:p>
        </p:txBody>
      </p:sp>
    </p:spTree>
    <p:extLst>
      <p:ext uri="{BB962C8B-B14F-4D97-AF65-F5344CB8AC3E}">
        <p14:creationId xmlns:p14="http://schemas.microsoft.com/office/powerpoint/2010/main" val="3981181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2999" y="369409"/>
            <a:ext cx="9875520" cy="1356360"/>
          </a:xfrm>
        </p:spPr>
        <p:txBody>
          <a:bodyPr>
            <a:normAutofit/>
          </a:bodyPr>
          <a:lstStyle/>
          <a:p>
            <a:pPr algn="ctr"/>
            <a:r>
              <a:rPr lang="en-US" sz="4000" dirty="0" smtClean="0">
                <a:latin typeface="Arial" panose="020B0604020202020204" pitchFamily="34" charset="0"/>
                <a:cs typeface="Arial" panose="020B0604020202020204" pitchFamily="34" charset="0"/>
              </a:rPr>
              <a:t>Hypertension Factors</a:t>
            </a:r>
            <a:endParaRPr lang="en-ZA" sz="4000" dirty="0">
              <a:latin typeface="Arial" panose="020B0604020202020204" pitchFamily="34" charset="0"/>
              <a:cs typeface="Arial" panose="020B060402020202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999" y="1725769"/>
            <a:ext cx="9198735" cy="4370231"/>
          </a:xfrm>
        </p:spPr>
      </p:pic>
    </p:spTree>
    <p:extLst>
      <p:ext uri="{BB962C8B-B14F-4D97-AF65-F5344CB8AC3E}">
        <p14:creationId xmlns:p14="http://schemas.microsoft.com/office/powerpoint/2010/main" val="227394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dirty="0" smtClean="0">
                <a:latin typeface="Arial" panose="020B0604020202020204" pitchFamily="34" charset="0"/>
                <a:cs typeface="Arial" panose="020B0604020202020204" pitchFamily="34" charset="0"/>
              </a:rPr>
              <a:t>Hypertension factors</a:t>
            </a:r>
            <a:endParaRPr lang="en-ZA" sz="400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fontScale="92500" lnSpcReduction="10000"/>
          </a:bodyPr>
          <a:lstStyle/>
          <a:p>
            <a:r>
              <a:rPr lang="en-US" sz="2000" dirty="0">
                <a:latin typeface="Arial" panose="020B0604020202020204" pitchFamily="34" charset="0"/>
                <a:cs typeface="Arial" panose="020B0604020202020204" pitchFamily="34" charset="0"/>
              </a:rPr>
              <a:t>According to World Health Organization, factors like unhealthy diet, physical inactivity, consumption of tobacco and alcohol, and being overweight or obese are contributors to hypertension.</a:t>
            </a:r>
            <a:endParaRPr lang="en-ZA"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High stress levels from a demanding job can be a contributing factor to hypertension. Patient who are in the private sector tend to have high stress levels due to their demanding jobs, this also applies to self-employed individuals.</a:t>
            </a:r>
          </a:p>
          <a:p>
            <a:r>
              <a:rPr lang="en-US" sz="2000" dirty="0" smtClean="0">
                <a:latin typeface="Arial" panose="020B0604020202020204" pitchFamily="34" charset="0"/>
                <a:cs typeface="Arial" panose="020B0604020202020204" pitchFamily="34" charset="0"/>
              </a:rPr>
              <a:t>It’s strange how 46,6% of people who never smoked is the higher portion of the patients with hypertension, because tobacco is one big contributing factor to hypertension. On the other end, this means non-smokers are not completely protected to this illness.</a:t>
            </a:r>
          </a:p>
          <a:p>
            <a:r>
              <a:rPr lang="en-US" sz="2000" dirty="0" smtClean="0">
                <a:latin typeface="Arial" panose="020B0604020202020204" pitchFamily="34" charset="0"/>
                <a:cs typeface="Arial" panose="020B0604020202020204" pitchFamily="34" charset="0"/>
              </a:rPr>
              <a:t>Being overweight is a strong influence on Hypertension. Even though the highest percentage is obese level, other levels beyond that are extremely dangerous too.</a:t>
            </a:r>
          </a:p>
          <a:p>
            <a:r>
              <a:rPr lang="en-US" sz="2000" dirty="0" smtClean="0">
                <a:latin typeface="Arial" panose="020B0604020202020204" pitchFamily="34" charset="0"/>
                <a:cs typeface="Arial" panose="020B0604020202020204" pitchFamily="34" charset="0"/>
              </a:rPr>
              <a:t>Married life seems to be quite a trigger to hypertension. Stress, unhealthy lifestyle might be some of the things married people are prone to.</a:t>
            </a:r>
            <a:endParaRPr lang="en-Z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2399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RECOMMENDATIONS</a:t>
            </a:r>
            <a:endParaRPr lang="en-ZA"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3000" y="1867437"/>
            <a:ext cx="9872871" cy="4546242"/>
          </a:xfrm>
        </p:spPr>
        <p:txBody>
          <a:bodyPr>
            <a:normAutofit/>
          </a:bodyPr>
          <a:lstStyle/>
          <a:p>
            <a:r>
              <a:rPr lang="en-US" sz="2000" dirty="0" smtClean="0">
                <a:latin typeface="Arial" panose="020B0604020202020204" pitchFamily="34" charset="0"/>
                <a:cs typeface="Arial" panose="020B0604020202020204" pitchFamily="34" charset="0"/>
              </a:rPr>
              <a:t>From the factors listed by WHO, good recommendations would be actions to counter these, like having a healthy diet(with less fat, more fruit and vegetables, and ), regular exercise, less consumption and even stop consuming alcohol and tobacco, and staying within the healthy body weight.</a:t>
            </a:r>
          </a:p>
          <a:p>
            <a:r>
              <a:rPr lang="en-US" sz="2000" dirty="0" smtClean="0">
                <a:latin typeface="Arial" panose="020B0604020202020204" pitchFamily="34" charset="0"/>
                <a:cs typeface="Arial" panose="020B0604020202020204" pitchFamily="34" charset="0"/>
              </a:rPr>
              <a:t>People need to spend money on activities that relieve stress like vacations, especially the married ones and those with demanding jobs. Taking time to relax is just as important as the job itself. No health, no money.</a:t>
            </a:r>
          </a:p>
          <a:p>
            <a:r>
              <a:rPr lang="en-US" sz="2000" dirty="0" smtClean="0">
                <a:latin typeface="Arial" panose="020B0604020202020204" pitchFamily="34" charset="0"/>
                <a:cs typeface="Arial" panose="020B0604020202020204" pitchFamily="34" charset="0"/>
              </a:rPr>
              <a:t>Both conditions seem to be similar on most things like BMI levels, glucose levels, Work type, and others. The likely hood of getting Hypertension is also high for someone with Heart disease, specifically hypertensive heart disease. Getting all the above mentioned points might r</a:t>
            </a:r>
          </a:p>
          <a:p>
            <a:r>
              <a:rPr lang="en-US" sz="2000" dirty="0" smtClean="0">
                <a:latin typeface="Arial" panose="020B0604020202020204" pitchFamily="34" charset="0"/>
                <a:cs typeface="Arial" panose="020B0604020202020204" pitchFamily="34" charset="0"/>
              </a:rPr>
              <a:t>Checking family condition history is highly important, because hypertension can be hereditary, and also some heart diseases run in the family too. Knowing preventative measure and regular check ups is important. </a:t>
            </a:r>
          </a:p>
        </p:txBody>
      </p:sp>
    </p:spTree>
    <p:extLst>
      <p:ext uri="{BB962C8B-B14F-4D97-AF65-F5344CB8AC3E}">
        <p14:creationId xmlns:p14="http://schemas.microsoft.com/office/powerpoint/2010/main" val="2932680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References</a:t>
            </a:r>
            <a:endParaRPr lang="en-ZA"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ZA" dirty="0"/>
              <a:t>https://www.who.int/news-room/fact-sheets/detail/hypertension</a:t>
            </a:r>
          </a:p>
        </p:txBody>
      </p:sp>
    </p:spTree>
    <p:extLst>
      <p:ext uri="{BB962C8B-B14F-4D97-AF65-F5344CB8AC3E}">
        <p14:creationId xmlns:p14="http://schemas.microsoft.com/office/powerpoint/2010/main" val="3082270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rial" panose="020B0604020202020204" pitchFamily="34" charset="0"/>
                <a:cs typeface="Arial" panose="020B0604020202020204" pitchFamily="34" charset="0"/>
              </a:rPr>
              <a:t>Business Problem</a:t>
            </a:r>
            <a:endParaRPr lang="en-ZA"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45720" indent="0">
              <a:buNone/>
            </a:pPr>
            <a:r>
              <a:rPr lang="en-US" sz="2000" dirty="0" smtClean="0">
                <a:latin typeface="Arial" panose="020B0604020202020204" pitchFamily="34" charset="0"/>
                <a:cs typeface="Arial" panose="020B0604020202020204" pitchFamily="34" charset="0"/>
              </a:rPr>
              <a:t>The increase in Heart disease and Hypertension is continuously growing and as such an analysis on what causes the two is needed.</a:t>
            </a:r>
          </a:p>
          <a:p>
            <a:pPr marL="45720" indent="0">
              <a:buNone/>
            </a:pPr>
            <a:r>
              <a:rPr lang="en-US" sz="2000" dirty="0" smtClean="0">
                <a:latin typeface="Arial" panose="020B0604020202020204" pitchFamily="34" charset="0"/>
                <a:cs typeface="Arial" panose="020B0604020202020204" pitchFamily="34" charset="0"/>
              </a:rPr>
              <a:t>Identifying patterns in the patients that have these conditions will be helpful in reducing the number of people who develop the conditions.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1527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rial" panose="020B0604020202020204" pitchFamily="34" charset="0"/>
                <a:cs typeface="Arial" panose="020B0604020202020204" pitchFamily="34" charset="0"/>
              </a:rPr>
              <a:t>Healthcare dataset</a:t>
            </a:r>
            <a:endParaRPr lang="en-ZA"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About the dataset</a:t>
            </a:r>
          </a:p>
          <a:p>
            <a:pPr lvl="1"/>
            <a:r>
              <a:rPr lang="en-US" sz="1800" dirty="0">
                <a:latin typeface="Arial" panose="020B0604020202020204" pitchFamily="34" charset="0"/>
                <a:cs typeface="Arial" panose="020B0604020202020204" pitchFamily="34" charset="0"/>
              </a:rPr>
              <a:t>The dataset use here is of over 17 000 patients. It contains factors such as age, BMI, type of job, glucose levels, and other details for the patients</a:t>
            </a:r>
            <a:r>
              <a:rPr lang="en-US" sz="1800" dirty="0" smtClean="0">
                <a:latin typeface="Arial" panose="020B0604020202020204" pitchFamily="34" charset="0"/>
                <a:cs typeface="Arial" panose="020B0604020202020204" pitchFamily="34" charset="0"/>
              </a:rPr>
              <a:t>. It originally had 11 columns and 18000 rows</a:t>
            </a:r>
          </a:p>
          <a:p>
            <a:pPr lvl="1"/>
            <a:endParaRPr lang="en-US" sz="1800" dirty="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The data was collected from Hospital database.</a:t>
            </a:r>
            <a:endParaRPr lang="en-ZA" sz="1800" dirty="0">
              <a:latin typeface="Arial" panose="020B0604020202020204" pitchFamily="34" charset="0"/>
              <a:cs typeface="Arial" panose="020B0604020202020204" pitchFamily="34" charset="0"/>
            </a:endParaRPr>
          </a:p>
          <a:p>
            <a:endParaRPr lang="en-ZA" dirty="0"/>
          </a:p>
        </p:txBody>
      </p:sp>
    </p:spTree>
    <p:extLst>
      <p:ext uri="{BB962C8B-B14F-4D97-AF65-F5344CB8AC3E}">
        <p14:creationId xmlns:p14="http://schemas.microsoft.com/office/powerpoint/2010/main" val="1904353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Approach</a:t>
            </a:r>
            <a:endParaRPr lang="en-ZA"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The dataset was collected the following source:</a:t>
            </a:r>
          </a:p>
          <a:p>
            <a:pPr lvl="1"/>
            <a:r>
              <a:rPr lang="en-US" sz="1800" dirty="0" smtClean="0">
                <a:latin typeface="Arial" panose="020B0604020202020204" pitchFamily="34" charset="0"/>
                <a:cs typeface="Arial" panose="020B0604020202020204" pitchFamily="34" charset="0"/>
              </a:rPr>
              <a:t>Healthcare database</a:t>
            </a:r>
            <a:endParaRPr lang="en-US" sz="18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Tools used for Analytics:</a:t>
            </a:r>
          </a:p>
          <a:p>
            <a:pPr lvl="1"/>
            <a:r>
              <a:rPr lang="en-US" sz="1800" dirty="0" smtClean="0">
                <a:latin typeface="Arial" panose="020B0604020202020204" pitchFamily="34" charset="0"/>
                <a:cs typeface="Arial" panose="020B0604020202020204" pitchFamily="34" charset="0"/>
              </a:rPr>
              <a:t>Excel, Power Bi</a:t>
            </a:r>
            <a:endParaRPr lang="en-US" sz="18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Data processing</a:t>
            </a:r>
          </a:p>
          <a:p>
            <a:pPr lvl="1"/>
            <a:r>
              <a:rPr lang="en-US" sz="1800" dirty="0" smtClean="0">
                <a:latin typeface="Arial" panose="020B0604020202020204" pitchFamily="34" charset="0"/>
                <a:cs typeface="Arial" panose="020B0604020202020204" pitchFamily="34" charset="0"/>
              </a:rPr>
              <a:t>In excels I removed rows with missing information, but replaced missing cells with over 5000 rows.</a:t>
            </a:r>
          </a:p>
          <a:p>
            <a:pPr lvl="1"/>
            <a:r>
              <a:rPr lang="en-US" sz="1800" dirty="0" smtClean="0">
                <a:latin typeface="Arial" panose="020B0604020202020204" pitchFamily="34" charset="0"/>
                <a:cs typeface="Arial" panose="020B0604020202020204" pitchFamily="34" charset="0"/>
              </a:rPr>
              <a:t>On Power BI I created additional measure for KPIs, and created age bins, and other categorical values.</a:t>
            </a:r>
          </a:p>
        </p:txBody>
      </p:sp>
    </p:spTree>
    <p:extLst>
      <p:ext uri="{BB962C8B-B14F-4D97-AF65-F5344CB8AC3E}">
        <p14:creationId xmlns:p14="http://schemas.microsoft.com/office/powerpoint/2010/main" val="785321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0" y="352022"/>
            <a:ext cx="9875520" cy="974501"/>
          </a:xfrm>
        </p:spPr>
        <p:txBody>
          <a:bodyPr>
            <a:normAutofit/>
          </a:bodyPr>
          <a:lstStyle/>
          <a:p>
            <a:pPr algn="ctr"/>
            <a:r>
              <a:rPr lang="en-US" sz="4000" dirty="0" smtClean="0">
                <a:latin typeface="Arial" panose="020B0604020202020204" pitchFamily="34" charset="0"/>
                <a:cs typeface="Arial" panose="020B0604020202020204" pitchFamily="34" charset="0"/>
              </a:rPr>
              <a:t>HEALTHCARE ANALYSIS OVERVIEW</a:t>
            </a:r>
            <a:endParaRPr lang="en-ZA"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310" y="1584101"/>
            <a:ext cx="9504608" cy="4511899"/>
          </a:xfrm>
        </p:spPr>
      </p:pic>
    </p:spTree>
    <p:extLst>
      <p:ext uri="{BB962C8B-B14F-4D97-AF65-F5344CB8AC3E}">
        <p14:creationId xmlns:p14="http://schemas.microsoft.com/office/powerpoint/2010/main" val="2860774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labeling</a:t>
            </a:r>
            <a:endParaRPr lang="en-ZA" dirty="0"/>
          </a:p>
        </p:txBody>
      </p:sp>
      <p:sp>
        <p:nvSpPr>
          <p:cNvPr id="3" name="Content Placeholder 2"/>
          <p:cNvSpPr>
            <a:spLocks noGrp="1"/>
          </p:cNvSpPr>
          <p:nvPr>
            <p:ph idx="1"/>
          </p:nvPr>
        </p:nvSpPr>
        <p:spPr>
          <a:xfrm>
            <a:off x="1143000" y="2057400"/>
            <a:ext cx="9872871" cy="814589"/>
          </a:xfrm>
        </p:spPr>
        <p:txBody>
          <a:bodyPr/>
          <a:lstStyle/>
          <a:p>
            <a:r>
              <a:rPr lang="en-US" dirty="0"/>
              <a:t>T</a:t>
            </a:r>
            <a:r>
              <a:rPr lang="en-US" dirty="0" smtClean="0"/>
              <a:t>here are levels to both Body Mass Index(BMI) and Glucose levels and I have created bins for these levels. They are as follows</a:t>
            </a:r>
          </a:p>
          <a:p>
            <a:pPr marL="4572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90403109"/>
              </p:ext>
            </p:extLst>
          </p:nvPr>
        </p:nvGraphicFramePr>
        <p:xfrm>
          <a:off x="1400936" y="3076500"/>
          <a:ext cx="8128000" cy="3232257"/>
        </p:xfrm>
        <a:graphic>
          <a:graphicData uri="http://schemas.openxmlformats.org/drawingml/2006/table">
            <a:tbl>
              <a:tblPr firstRow="1" bandRow="1">
                <a:tableStyleId>{5C22544A-7EE6-4342-B048-85BDC9FD1C3A}</a:tableStyleId>
              </a:tblPr>
              <a:tblGrid>
                <a:gridCol w="4064000"/>
                <a:gridCol w="4064000"/>
              </a:tblGrid>
              <a:tr h="461751">
                <a:tc>
                  <a:txBody>
                    <a:bodyPr/>
                    <a:lstStyle/>
                    <a:p>
                      <a:r>
                        <a:rPr lang="en-US" dirty="0" smtClean="0"/>
                        <a:t>BMI</a:t>
                      </a:r>
                      <a:r>
                        <a:rPr lang="en-US" baseline="0" dirty="0" smtClean="0"/>
                        <a:t> Levels</a:t>
                      </a:r>
                      <a:endParaRPr lang="en-ZA" dirty="0"/>
                    </a:p>
                  </a:txBody>
                  <a:tcPr/>
                </a:tc>
                <a:tc>
                  <a:txBody>
                    <a:bodyPr/>
                    <a:lstStyle/>
                    <a:p>
                      <a:r>
                        <a:rPr lang="en-US" dirty="0" smtClean="0"/>
                        <a:t>Glucose Levels</a:t>
                      </a:r>
                      <a:endParaRPr lang="en-ZA" dirty="0"/>
                    </a:p>
                  </a:txBody>
                  <a:tcPr/>
                </a:tc>
              </a:tr>
              <a:tr h="461751">
                <a:tc>
                  <a:txBody>
                    <a:bodyPr/>
                    <a:lstStyle/>
                    <a:p>
                      <a:r>
                        <a:rPr lang="en-US" dirty="0" smtClean="0"/>
                        <a:t>Below</a:t>
                      </a:r>
                      <a:r>
                        <a:rPr lang="en-US" baseline="0" dirty="0" smtClean="0"/>
                        <a:t> 18.5 is Under weight</a:t>
                      </a:r>
                      <a:endParaRPr lang="en-ZA" dirty="0"/>
                    </a:p>
                  </a:txBody>
                  <a:tcPr/>
                </a:tc>
                <a:tc>
                  <a:txBody>
                    <a:bodyPr/>
                    <a:lstStyle/>
                    <a:p>
                      <a:r>
                        <a:rPr lang="en-US" dirty="0" smtClean="0"/>
                        <a:t>&gt;53</a:t>
                      </a:r>
                      <a:r>
                        <a:rPr lang="en-US" baseline="0" dirty="0" smtClean="0"/>
                        <a:t> i</a:t>
                      </a:r>
                      <a:r>
                        <a:rPr lang="en-US" dirty="0" smtClean="0"/>
                        <a:t>s Severe Hypoglycemia</a:t>
                      </a:r>
                      <a:endParaRPr lang="en-ZA" dirty="0"/>
                    </a:p>
                  </a:txBody>
                  <a:tcPr/>
                </a:tc>
              </a:tr>
              <a:tr h="461751">
                <a:tc>
                  <a:txBody>
                    <a:bodyPr/>
                    <a:lstStyle/>
                    <a:p>
                      <a:r>
                        <a:rPr lang="en-US" dirty="0" smtClean="0"/>
                        <a:t>18.5 to 24.9</a:t>
                      </a:r>
                      <a:r>
                        <a:rPr lang="en-US" baseline="0" dirty="0" smtClean="0"/>
                        <a:t> I Normal weight</a:t>
                      </a:r>
                      <a:endParaRPr lang="en-ZA" dirty="0"/>
                    </a:p>
                  </a:txBody>
                  <a:tcPr/>
                </a:tc>
                <a:tc>
                  <a:txBody>
                    <a:bodyPr/>
                    <a:lstStyle/>
                    <a:p>
                      <a:r>
                        <a:rPr lang="en-US" dirty="0" smtClean="0"/>
                        <a:t>&gt;70 is Hypoglycemia</a:t>
                      </a:r>
                      <a:endParaRPr lang="en-ZA" dirty="0"/>
                    </a:p>
                  </a:txBody>
                  <a:tcPr/>
                </a:tc>
              </a:tr>
              <a:tr h="461751">
                <a:tc>
                  <a:txBody>
                    <a:bodyPr/>
                    <a:lstStyle/>
                    <a:p>
                      <a:r>
                        <a:rPr lang="en-US" dirty="0" smtClean="0"/>
                        <a:t>25.0 to 29.9 is Over weight</a:t>
                      </a:r>
                      <a:endParaRPr lang="en-ZA" dirty="0"/>
                    </a:p>
                  </a:txBody>
                  <a:tcPr/>
                </a:tc>
                <a:tc>
                  <a:txBody>
                    <a:bodyPr/>
                    <a:lstStyle/>
                    <a:p>
                      <a:r>
                        <a:rPr lang="en-US" dirty="0" smtClean="0"/>
                        <a:t>&gt;125</a:t>
                      </a:r>
                      <a:r>
                        <a:rPr lang="en-US" baseline="0" dirty="0" smtClean="0"/>
                        <a:t> is Normal</a:t>
                      </a:r>
                      <a:endParaRPr lang="en-ZA" dirty="0"/>
                    </a:p>
                  </a:txBody>
                  <a:tcPr/>
                </a:tc>
              </a:tr>
              <a:tr h="461751">
                <a:tc>
                  <a:txBody>
                    <a:bodyPr/>
                    <a:lstStyle/>
                    <a:p>
                      <a:r>
                        <a:rPr lang="en-US" dirty="0" smtClean="0"/>
                        <a:t>30.0 to</a:t>
                      </a:r>
                      <a:r>
                        <a:rPr lang="en-US" baseline="0" dirty="0" smtClean="0"/>
                        <a:t> 40 is Obese</a:t>
                      </a:r>
                      <a:endParaRPr lang="en-ZA" dirty="0"/>
                    </a:p>
                  </a:txBody>
                  <a:tcPr/>
                </a:tc>
                <a:tc>
                  <a:txBody>
                    <a:bodyPr/>
                    <a:lstStyle/>
                    <a:p>
                      <a:r>
                        <a:rPr lang="en-US" dirty="0" smtClean="0"/>
                        <a:t>&gt;200 is High</a:t>
                      </a:r>
                      <a:endParaRPr lang="en-ZA" dirty="0"/>
                    </a:p>
                  </a:txBody>
                  <a:tcPr/>
                </a:tc>
              </a:tr>
              <a:tr h="461751">
                <a:tc>
                  <a:txBody>
                    <a:bodyPr/>
                    <a:lstStyle/>
                    <a:p>
                      <a:r>
                        <a:rPr lang="en-US" dirty="0" smtClean="0"/>
                        <a:t>40.0</a:t>
                      </a:r>
                      <a:r>
                        <a:rPr lang="en-US" baseline="0" dirty="0" smtClean="0"/>
                        <a:t> to 50 is Obese level 2</a:t>
                      </a:r>
                      <a:endParaRPr lang="en-ZA" dirty="0"/>
                    </a:p>
                  </a:txBody>
                  <a:tcPr/>
                </a:tc>
                <a:tc>
                  <a:txBody>
                    <a:bodyPr/>
                    <a:lstStyle/>
                    <a:p>
                      <a:r>
                        <a:rPr lang="en-US" dirty="0" smtClean="0"/>
                        <a:t>&lt;200 is Extremely High</a:t>
                      </a:r>
                      <a:endParaRPr lang="en-ZA" dirty="0"/>
                    </a:p>
                  </a:txBody>
                  <a:tcPr/>
                </a:tc>
              </a:tr>
              <a:tr h="461751">
                <a:tc>
                  <a:txBody>
                    <a:bodyPr/>
                    <a:lstStyle/>
                    <a:p>
                      <a:r>
                        <a:rPr lang="en-US" dirty="0" smtClean="0"/>
                        <a:t>60 and above is Extremely obese</a:t>
                      </a:r>
                      <a:endParaRPr lang="en-ZA" dirty="0"/>
                    </a:p>
                  </a:txBody>
                  <a:tcPr/>
                </a:tc>
                <a:tc>
                  <a:txBody>
                    <a:bodyPr/>
                    <a:lstStyle/>
                    <a:p>
                      <a:endParaRPr lang="en-ZA" dirty="0"/>
                    </a:p>
                  </a:txBody>
                  <a:tcPr/>
                </a:tc>
              </a:tr>
            </a:tbl>
          </a:graphicData>
        </a:graphic>
      </p:graphicFrame>
    </p:spTree>
    <p:extLst>
      <p:ext uri="{BB962C8B-B14F-4D97-AF65-F5344CB8AC3E}">
        <p14:creationId xmlns:p14="http://schemas.microsoft.com/office/powerpoint/2010/main" val="500920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breakdown</a:t>
            </a:r>
            <a:endParaRPr lang="en-ZA" dirty="0"/>
          </a:p>
        </p:txBody>
      </p:sp>
      <p:sp>
        <p:nvSpPr>
          <p:cNvPr id="3" name="Content Placeholder 2"/>
          <p:cNvSpPr>
            <a:spLocks noGrp="1"/>
          </p:cNvSpPr>
          <p:nvPr>
            <p:ph idx="1"/>
          </p:nvPr>
        </p:nvSpPr>
        <p:spPr>
          <a:xfrm>
            <a:off x="1143000" y="2057399"/>
            <a:ext cx="9872871" cy="4446431"/>
          </a:xfrm>
        </p:spPr>
        <p:txBody>
          <a:bodyPr>
            <a:normAutofit/>
          </a:bodyPr>
          <a:lstStyle/>
          <a:p>
            <a:r>
              <a:rPr lang="en-US" sz="2000" dirty="0" smtClean="0">
                <a:latin typeface="Arial" panose="020B0604020202020204" pitchFamily="34" charset="0"/>
                <a:cs typeface="Arial" panose="020B0604020202020204" pitchFamily="34" charset="0"/>
              </a:rPr>
              <a:t>About 4.5% of the patients have Heart disease and about 10% have Hypertension.</a:t>
            </a:r>
          </a:p>
          <a:p>
            <a:r>
              <a:rPr lang="en-US" sz="2000" dirty="0" smtClean="0">
                <a:latin typeface="Arial" panose="020B0604020202020204" pitchFamily="34" charset="0"/>
                <a:cs typeface="Arial" panose="020B0604020202020204" pitchFamily="34" charset="0"/>
              </a:rPr>
              <a:t>Of the 4.5%, the males are 61% of this statistic, while females are at 49% and of the 10%, the females are at 57% of the statistic. </a:t>
            </a:r>
          </a:p>
          <a:p>
            <a:r>
              <a:rPr lang="en-US" sz="2000" dirty="0" smtClean="0">
                <a:latin typeface="Arial" panose="020B0604020202020204" pitchFamily="34" charset="0"/>
                <a:cs typeface="Arial" panose="020B0604020202020204" pitchFamily="34" charset="0"/>
              </a:rPr>
              <a:t>The age group with the highest number of people suffering from Heart disease is between 60 to 75 years, second to it is people who are 75 years and above. The other age groups below forty are less than 15% of these statistics above.</a:t>
            </a:r>
          </a:p>
          <a:p>
            <a:r>
              <a:rPr lang="en-US" sz="2000" dirty="0" smtClean="0">
                <a:latin typeface="Arial" panose="020B0604020202020204" pitchFamily="34" charset="0"/>
                <a:cs typeface="Arial" panose="020B0604020202020204" pitchFamily="34" charset="0"/>
              </a:rPr>
              <a:t>Again for Hypertension, the age group between 60 to 75 amount to 35.55% of people suffering from Hypertension. According to World Health Organization ages over 65 are likely to get hypertension.</a:t>
            </a:r>
          </a:p>
          <a:p>
            <a:r>
              <a:rPr lang="en-US" sz="2000" dirty="0" smtClean="0">
                <a:latin typeface="Arial" panose="020B0604020202020204" pitchFamily="34" charset="0"/>
                <a:cs typeface="Arial" panose="020B0604020202020204" pitchFamily="34" charset="0"/>
              </a:rPr>
              <a:t>There are behavioral factors that can be associated with these conditions, like smoking, being overweight, etc. </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9907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dirty="0" smtClean="0">
                <a:latin typeface="Arial" panose="020B0604020202020204" pitchFamily="34" charset="0"/>
                <a:cs typeface="Arial" panose="020B0604020202020204" pitchFamily="34" charset="0"/>
              </a:rPr>
              <a:t>Heart disease factors</a:t>
            </a:r>
            <a:endParaRPr lang="en-ZA" sz="4000" dirty="0">
              <a:latin typeface="Arial" panose="020B0604020202020204" pitchFamily="34" charset="0"/>
              <a:cs typeface="Arial" panose="020B060402020202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131" y="2057399"/>
            <a:ext cx="9530366" cy="4356279"/>
          </a:xfrm>
        </p:spPr>
      </p:pic>
    </p:spTree>
    <p:extLst>
      <p:ext uri="{BB962C8B-B14F-4D97-AF65-F5344CB8AC3E}">
        <p14:creationId xmlns:p14="http://schemas.microsoft.com/office/powerpoint/2010/main" val="220267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Heart condition factors</a:t>
            </a:r>
            <a:endParaRPr lang="en-ZA" dirty="0"/>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50% of patients have previously smoked and this has an effect on the heart condition. There is an almost 50/50 chance.</a:t>
            </a:r>
          </a:p>
          <a:p>
            <a:r>
              <a:rPr lang="en-US" sz="2000" dirty="0" smtClean="0">
                <a:latin typeface="Arial" panose="020B0604020202020204" pitchFamily="34" charset="0"/>
                <a:cs typeface="Arial" panose="020B0604020202020204" pitchFamily="34" charset="0"/>
              </a:rPr>
              <a:t>While women are at high risk of getting hypertension, males are at high risk of getting heart condition. </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According to World Health Organization, “</a:t>
            </a:r>
            <a:r>
              <a:rPr lang="en-ZA" sz="2000" dirty="0" smtClean="0">
                <a:latin typeface="Arial" panose="020B0604020202020204" pitchFamily="34" charset="0"/>
                <a:cs typeface="Arial" panose="020B0604020202020204" pitchFamily="34" charset="0"/>
              </a:rPr>
              <a:t>The </a:t>
            </a:r>
            <a:r>
              <a:rPr lang="en-ZA" sz="2000" dirty="0">
                <a:latin typeface="Arial" panose="020B0604020202020204" pitchFamily="34" charset="0"/>
                <a:cs typeface="Arial" panose="020B0604020202020204" pitchFamily="34" charset="0"/>
              </a:rPr>
              <a:t>most important behavioural risk factors of heart disease and stroke are unhealthy diet, physical inactivity, tobacco use and harmful use of alcohol. The effects of behavioural risk factors may show up in individuals as raised blood pressure, raised blood glucose, raised blood lipids, and overweight and </a:t>
            </a:r>
            <a:r>
              <a:rPr lang="en-ZA" sz="2000" dirty="0" smtClean="0">
                <a:latin typeface="Arial" panose="020B0604020202020204" pitchFamily="34" charset="0"/>
                <a:cs typeface="Arial" panose="020B0604020202020204" pitchFamily="34" charset="0"/>
              </a:rPr>
              <a:t>obesity.”</a:t>
            </a:r>
          </a:p>
          <a:p>
            <a:r>
              <a:rPr lang="en-US" sz="2000" dirty="0" smtClean="0">
                <a:latin typeface="Arial" panose="020B0604020202020204" pitchFamily="34" charset="0"/>
                <a:cs typeface="Arial" panose="020B0604020202020204" pitchFamily="34" charset="0"/>
              </a:rPr>
              <a:t>Again stress level from demanding jobs is also a huge contributor to Heart condition. Also married people are more than 80% of </a:t>
            </a:r>
            <a:r>
              <a:rPr lang="en-US" sz="2000" smtClean="0">
                <a:latin typeface="Arial" panose="020B0604020202020204" pitchFamily="34" charset="0"/>
                <a:cs typeface="Arial" panose="020B0604020202020204" pitchFamily="34" charset="0"/>
              </a:rPr>
              <a:t>the statistic</a:t>
            </a:r>
            <a:r>
              <a:rPr lang="en-US" sz="20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34473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278</TotalTime>
  <Words>909</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Basis</vt:lpstr>
      <vt:lpstr>Healthcare Analysis</vt:lpstr>
      <vt:lpstr>Business Problem</vt:lpstr>
      <vt:lpstr>Healthcare dataset</vt:lpstr>
      <vt:lpstr>Approach</vt:lpstr>
      <vt:lpstr>HEALTHCARE ANALYSIS OVERVIEW</vt:lpstr>
      <vt:lpstr>Data labeling</vt:lpstr>
      <vt:lpstr>Analysis breakdown</vt:lpstr>
      <vt:lpstr>Heart disease factors</vt:lpstr>
      <vt:lpstr>Heart condition factors</vt:lpstr>
      <vt:lpstr>Hypertension Factors</vt:lpstr>
      <vt:lpstr>Hypertension factors</vt:lpstr>
      <vt:lpstr>RECOMMENDATIONS</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Lithimo</dc:creator>
  <cp:lastModifiedBy>Lithimo</cp:lastModifiedBy>
  <cp:revision>32</cp:revision>
  <dcterms:created xsi:type="dcterms:W3CDTF">2021-08-20T10:14:23Z</dcterms:created>
  <dcterms:modified xsi:type="dcterms:W3CDTF">2021-08-21T02:53:18Z</dcterms:modified>
</cp:coreProperties>
</file>