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Schoolbook-bold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regular.fntdata"/><Relationship Id="rId13" Type="http://schemas.openxmlformats.org/officeDocument/2006/relationships/slide" Target="slides/slide8.xml"/><Relationship Id="rId24" Type="http://schemas.openxmlformats.org/officeDocument/2006/relationships/font" Target="fonts/CenturySchoolbook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cc9d1b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2cc9d1b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cc9d1b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cc9d1b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cc9d1b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cc9d1b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2cc9d1b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2cc9d1b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2cc9d1b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2cc9d1b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2cc9d1b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2cc9d1b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2798721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2798721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2798721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2798721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2798721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2798721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27987219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27987219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27987219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27987219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cc9d1b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2cc9d1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798721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2798721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2798721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2798721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325"/>
            <a:ext cx="8520600" cy="13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Fast Neural Style Transfer</a:t>
            </a:r>
            <a:endParaRPr sz="30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ECE 285 Project</a:t>
            </a:r>
            <a:endParaRPr sz="2711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04" y="3566720"/>
            <a:ext cx="3053480" cy="20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61609" y="3898895"/>
            <a:ext cx="37824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Unay Shah (A59015777)</a:t>
            </a:r>
            <a:endParaRPr b="1" sz="16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Prithwiraj Paul (A59020278)</a:t>
            </a:r>
            <a:endParaRPr b="1" sz="16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Electrical and Computer Engineering (ECE)</a:t>
            </a:r>
            <a:endParaRPr sz="16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725" y="1591175"/>
            <a:ext cx="2913300" cy="213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025" y="1591175"/>
            <a:ext cx="2913300" cy="213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Methodology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40807" l="0" r="9812" t="0"/>
          <a:stretch/>
        </p:blipFill>
        <p:spPr>
          <a:xfrm>
            <a:off x="1113325" y="1214725"/>
            <a:ext cx="7098550" cy="30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32065" l="0" r="46091" t="0"/>
          <a:stretch/>
        </p:blipFill>
        <p:spPr>
          <a:xfrm>
            <a:off x="1841150" y="918575"/>
            <a:ext cx="5848699" cy="3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 - FAST SCNN Model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15153" t="0"/>
          <a:stretch/>
        </p:blipFill>
        <p:spPr>
          <a:xfrm>
            <a:off x="311700" y="1020850"/>
            <a:ext cx="5094425" cy="3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00" y="1297950"/>
            <a:ext cx="3486599" cy="27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7064" r="23195" t="0"/>
          <a:stretch/>
        </p:blipFill>
        <p:spPr>
          <a:xfrm>
            <a:off x="1185425" y="343700"/>
            <a:ext cx="6613500" cy="43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1140050" y="86525"/>
            <a:ext cx="599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Ablation Study</a:t>
            </a:r>
            <a:endParaRPr b="1"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2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from the combined custom-made pipeline</a:t>
            </a:r>
            <a:endParaRPr b="1"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25489" t="0"/>
          <a:stretch/>
        </p:blipFill>
        <p:spPr>
          <a:xfrm>
            <a:off x="1075200" y="888325"/>
            <a:ext cx="6513175" cy="41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Our Fast s</a:t>
            </a:r>
            <a:r>
              <a:rPr lang="en"/>
              <a:t>tyle transfer model operates at speeds between 20-25 fps.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pipeline operates at a speed of 1 fps (frames per second) - limited by the speed of FAST-SCNN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Room for improvement lies in optimizing the FAST-SCNN model</a:t>
            </a:r>
            <a:endParaRPr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style transfer methods lack flexibility in assigning different styles to different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style transfer with semantic segmentation enables precise control over object-specific styles.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performance is crucial for dynamic and interactive style transfer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aims to seamlessly integrate </a:t>
            </a:r>
            <a:r>
              <a:rPr b="1" lang="en"/>
              <a:t>fast style transfer</a:t>
            </a:r>
            <a:r>
              <a:rPr lang="en"/>
              <a:t> and </a:t>
            </a:r>
            <a:r>
              <a:rPr b="1" lang="en"/>
              <a:t>semantic segmentation</a:t>
            </a:r>
            <a:r>
              <a:rPr lang="en"/>
              <a:t> for efficient and visually captivating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proposed objective for this project is to create a pipeline that enables </a:t>
            </a:r>
            <a:r>
              <a:rPr b="1" lang="en"/>
              <a:t>diverse styles for different elements within an image </a:t>
            </a:r>
            <a:r>
              <a:rPr lang="en"/>
              <a:t>addressing the limitations of existing methods.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33075" y="2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Fast Semantic Segmentation Models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3425" y="857925"/>
            <a:ext cx="8520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2"/>
              <a:t>DABNet:</a:t>
            </a:r>
            <a:r>
              <a:rPr lang="en" sz="2852"/>
              <a:t> Depthwise Asymmetric Bottleneck module for fast semantic segmentation.</a:t>
            </a:r>
            <a:endParaRPr sz="28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Efficiently extracts local and contextual features.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Balances accuracy and inference speed.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Achieves a </a:t>
            </a:r>
            <a:r>
              <a:rPr b="1" lang="en"/>
              <a:t>Mean Intersection over Union (Mean IoU) of 70.1% </a:t>
            </a:r>
            <a:r>
              <a:rPr lang="en"/>
              <a:t>on the Cityscapes dataset.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Operates at a speed of</a:t>
            </a:r>
            <a:r>
              <a:rPr b="1" lang="en"/>
              <a:t> 104 frames per second </a:t>
            </a:r>
            <a:r>
              <a:rPr lang="en"/>
              <a:t>on a single GTX 1080Ti card.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32596" l="0" r="0" t="0"/>
          <a:stretch/>
        </p:blipFill>
        <p:spPr>
          <a:xfrm>
            <a:off x="1903425" y="1320050"/>
            <a:ext cx="7059550" cy="1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Fast Semantic Segmentation Models (Continued..)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857925"/>
            <a:ext cx="9144000" cy="4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0"/>
              <a:t>Fast-SCNN: Fast Segmentation Convolutional Neural Network</a:t>
            </a:r>
            <a:endParaRPr b="1" sz="32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9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80"/>
              <a:t>Relies on </a:t>
            </a:r>
            <a:r>
              <a:rPr b="1" lang="en" sz="3280"/>
              <a:t>depthwise separable convolutions</a:t>
            </a:r>
            <a:r>
              <a:rPr lang="en" sz="3280"/>
              <a:t> and </a:t>
            </a:r>
            <a:r>
              <a:rPr b="1" lang="en" sz="3280"/>
              <a:t>residual bottleneck blocks</a:t>
            </a:r>
            <a:r>
              <a:rPr lang="en" sz="3280"/>
              <a:t>.</a:t>
            </a:r>
            <a:endParaRPr sz="3280"/>
          </a:p>
          <a:p>
            <a:pPr indent="-3119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80"/>
              <a:t>Incorporates a "</a:t>
            </a:r>
            <a:r>
              <a:rPr b="1" lang="en" sz="3280"/>
              <a:t>learning to downsample</a:t>
            </a:r>
            <a:r>
              <a:rPr lang="en" sz="3280"/>
              <a:t>" module for shared feature extraction at multiple resolutions.</a:t>
            </a:r>
            <a:endParaRPr sz="3280"/>
          </a:p>
          <a:p>
            <a:pPr indent="-3119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80"/>
              <a:t>Combines spatial details at high resolution with deep features at lower resolution.</a:t>
            </a:r>
            <a:endParaRPr sz="3280"/>
          </a:p>
          <a:p>
            <a:pPr indent="-3119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80"/>
              <a:t>Achieves a </a:t>
            </a:r>
            <a:r>
              <a:rPr b="1" lang="en" sz="3280"/>
              <a:t>Mean IoU of 68.0% </a:t>
            </a:r>
            <a:r>
              <a:rPr lang="en" sz="3280"/>
              <a:t>on the Cityscapes dataset.</a:t>
            </a:r>
            <a:endParaRPr sz="3280"/>
          </a:p>
          <a:p>
            <a:pPr indent="-3119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80"/>
              <a:t>Operates at a </a:t>
            </a:r>
            <a:r>
              <a:rPr b="1" lang="en" sz="3280"/>
              <a:t>speed of 123.5 frames per second</a:t>
            </a:r>
            <a:r>
              <a:rPr lang="en" sz="3280"/>
              <a:t>.</a:t>
            </a:r>
            <a:endParaRPr sz="32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50" y="1242975"/>
            <a:ext cx="6488701" cy="1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610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Choice of Fast Semantic Segmentation Model for our study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2425" y="978475"/>
            <a:ext cx="87399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</a:t>
            </a:r>
            <a:r>
              <a:rPr b="1" lang="en"/>
              <a:t>FAST-SCNN</a:t>
            </a:r>
            <a:r>
              <a:rPr lang="en"/>
              <a:t> model for real-time fast-style transfer.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Factors: accuracy, speed, computational resources, model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FAST- SCNN offers fast inference with good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"</a:t>
            </a:r>
            <a:r>
              <a:rPr b="1" lang="en"/>
              <a:t>learning to downsample</a:t>
            </a:r>
            <a:r>
              <a:rPr lang="en"/>
              <a:t>" module for feature computation.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high-resolution spatial details with deep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Achieves </a:t>
            </a:r>
            <a:r>
              <a:rPr b="1" lang="en"/>
              <a:t>68.0% accuracy</a:t>
            </a:r>
            <a:r>
              <a:rPr lang="en"/>
              <a:t> on Cityscapes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at </a:t>
            </a:r>
            <a:r>
              <a:rPr b="1" lang="en"/>
              <a:t>123.5 frames per second.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360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Neural Style Transfer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572700"/>
            <a:ext cx="91440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Localized real-time style transfer applies neural style transfer to specific regions within images.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stylized image generation: Combines input image content with style image using FSM. Fast styling method (FSM) by Johnson et al. is used, employing a fully convolutional neural network (FCN).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functions: </a:t>
            </a:r>
            <a:r>
              <a:rPr b="1" lang="en"/>
              <a:t>Content loss (L2 norm) </a:t>
            </a:r>
            <a:r>
              <a:rPr lang="en"/>
              <a:t>preserves spatial structure, </a:t>
            </a:r>
            <a:r>
              <a:rPr b="1" lang="en"/>
              <a:t>style loss (Gram matrix) </a:t>
            </a:r>
            <a:r>
              <a:rPr lang="en"/>
              <a:t>maintains style characteristics.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5132" r="11416" t="0"/>
          <a:stretch/>
        </p:blipFill>
        <p:spPr>
          <a:xfrm>
            <a:off x="4090000" y="2960850"/>
            <a:ext cx="4804050" cy="2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 Model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2587" l="0" r="0" t="0"/>
          <a:stretch/>
        </p:blipFill>
        <p:spPr>
          <a:xfrm>
            <a:off x="246650" y="1424075"/>
            <a:ext cx="8520600" cy="31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0" y="789400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combination: Generates stylized images with preserved structure and desired style.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performance: Single forward pass eliminates iterative optimization for fast generation.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Style Transfer Process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Two-step process: Foreground mask extraction (FAST-SCNN) and stylized image generation (custom Neural Style Transfer Model).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stylized image: Merges object-specific styles based on object index and semantic segmentation features.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Architecture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73925" y="2689950"/>
            <a:ext cx="8520600" cy="21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designed the pipeline such that training and testing can be done using arguments in the python command. These have been detailed in the Readme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arguments, each of the models can be trained and tested, and the entire pipeline can be run. Custom datasets and style images can be specified.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607975" y="1216950"/>
            <a:ext cx="1197300" cy="6354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Input: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Cityscape Image</a:t>
            </a:r>
            <a:endParaRPr sz="1100"/>
          </a:p>
        </p:txBody>
      </p:sp>
      <p:sp>
        <p:nvSpPr>
          <p:cNvPr id="111" name="Google Shape;111;p21"/>
          <p:cNvSpPr/>
          <p:nvPr/>
        </p:nvSpPr>
        <p:spPr>
          <a:xfrm>
            <a:off x="2426101" y="752400"/>
            <a:ext cx="1719600" cy="635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Semantic Segmentation</a:t>
            </a:r>
            <a:r>
              <a:rPr lang="en" sz="1100"/>
              <a:t> using </a:t>
            </a:r>
            <a:r>
              <a:rPr b="1" lang="en" sz="1100"/>
              <a:t>FAST-SCNN</a:t>
            </a:r>
            <a:r>
              <a:rPr lang="en" sz="1100"/>
              <a:t> model</a:t>
            </a:r>
            <a:endParaRPr sz="1100"/>
          </a:p>
        </p:txBody>
      </p:sp>
      <p:sp>
        <p:nvSpPr>
          <p:cNvPr id="112" name="Google Shape;112;p21"/>
          <p:cNvSpPr/>
          <p:nvPr/>
        </p:nvSpPr>
        <p:spPr>
          <a:xfrm>
            <a:off x="2425975" y="1999050"/>
            <a:ext cx="1719600" cy="57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Different</a:t>
            </a:r>
            <a:r>
              <a:rPr b="1" lang="en" sz="1100"/>
              <a:t> </a:t>
            </a:r>
            <a:r>
              <a:rPr b="1" lang="en" sz="1100"/>
              <a:t>Pre-trained </a:t>
            </a:r>
            <a:r>
              <a:rPr b="1" lang="en" sz="1100">
                <a:solidFill>
                  <a:schemeClr val="dk1"/>
                </a:solidFill>
              </a:rPr>
              <a:t>Style Transfer </a:t>
            </a:r>
            <a:r>
              <a:rPr b="1" lang="en" sz="1100"/>
              <a:t>Models</a:t>
            </a:r>
            <a:endParaRPr b="1" sz="1100"/>
          </a:p>
        </p:txBody>
      </p:sp>
      <p:sp>
        <p:nvSpPr>
          <p:cNvPr id="113" name="Google Shape;113;p21"/>
          <p:cNvSpPr/>
          <p:nvPr/>
        </p:nvSpPr>
        <p:spPr>
          <a:xfrm>
            <a:off x="5065713" y="1184925"/>
            <a:ext cx="1719600" cy="892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Style Application: </a:t>
            </a:r>
            <a:r>
              <a:rPr lang="en" sz="1100"/>
              <a:t>apply different style for each segmented </a:t>
            </a:r>
            <a:r>
              <a:rPr lang="en" sz="1100"/>
              <a:t>object</a:t>
            </a:r>
            <a:r>
              <a:rPr lang="en" sz="1100"/>
              <a:t> in the image</a:t>
            </a:r>
            <a:endParaRPr sz="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14" name="Google Shape;114;p21"/>
          <p:cNvCxnSpPr>
            <a:stCxn id="110" idx="3"/>
            <a:endCxn id="111" idx="1"/>
          </p:cNvCxnSpPr>
          <p:nvPr/>
        </p:nvCxnSpPr>
        <p:spPr>
          <a:xfrm flipH="1" rot="10800000">
            <a:off x="1805275" y="1069950"/>
            <a:ext cx="6207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>
            <a:stCxn id="110" idx="3"/>
            <a:endCxn id="112" idx="1"/>
          </p:cNvCxnSpPr>
          <p:nvPr/>
        </p:nvCxnSpPr>
        <p:spPr>
          <a:xfrm>
            <a:off x="1805275" y="1534650"/>
            <a:ext cx="6207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>
            <a:stCxn id="111" idx="3"/>
            <a:endCxn id="113" idx="1"/>
          </p:cNvCxnSpPr>
          <p:nvPr/>
        </p:nvCxnSpPr>
        <p:spPr>
          <a:xfrm>
            <a:off x="4145701" y="1070100"/>
            <a:ext cx="9201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>
            <a:stCxn id="112" idx="3"/>
            <a:endCxn id="113" idx="1"/>
          </p:cNvCxnSpPr>
          <p:nvPr/>
        </p:nvCxnSpPr>
        <p:spPr>
          <a:xfrm flipH="1" rot="10800000">
            <a:off x="4145575" y="1631400"/>
            <a:ext cx="9201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1"/>
          <p:cNvSpPr/>
          <p:nvPr/>
        </p:nvSpPr>
        <p:spPr>
          <a:xfrm>
            <a:off x="7283525" y="1283325"/>
            <a:ext cx="1252500" cy="696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Output: </a:t>
            </a:r>
            <a:r>
              <a:rPr lang="en" sz="1100"/>
              <a:t>Diverse-stylized image</a:t>
            </a:r>
            <a:endParaRPr sz="1100"/>
          </a:p>
        </p:txBody>
      </p:sp>
      <p:sp>
        <p:nvSpPr>
          <p:cNvPr id="119" name="Google Shape;119;p21"/>
          <p:cNvSpPr txBox="1"/>
          <p:nvPr/>
        </p:nvSpPr>
        <p:spPr>
          <a:xfrm>
            <a:off x="4261200" y="752400"/>
            <a:ext cx="15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Segmented Image</a:t>
            </a:r>
            <a:endParaRPr sz="1100"/>
          </a:p>
        </p:txBody>
      </p:sp>
      <p:sp>
        <p:nvSpPr>
          <p:cNvPr id="120" name="Google Shape;120;p21"/>
          <p:cNvSpPr txBox="1"/>
          <p:nvPr/>
        </p:nvSpPr>
        <p:spPr>
          <a:xfrm>
            <a:off x="4261200" y="2156250"/>
            <a:ext cx="13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Full-stylized Image</a:t>
            </a:r>
            <a:endParaRPr sz="1100"/>
          </a:p>
        </p:txBody>
      </p:sp>
      <p:cxnSp>
        <p:nvCxnSpPr>
          <p:cNvPr id="121" name="Google Shape;121;p21"/>
          <p:cNvCxnSpPr>
            <a:stCxn id="113" idx="3"/>
            <a:endCxn id="118" idx="1"/>
          </p:cNvCxnSpPr>
          <p:nvPr/>
        </p:nvCxnSpPr>
        <p:spPr>
          <a:xfrm>
            <a:off x="6785313" y="1631325"/>
            <a:ext cx="4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