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Economica"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66D99-7B0F-4804-84D2-FCB0F0AAA6CB}">
  <a:tblStyle styleId="{06B66D99-7B0F-4804-84D2-FCB0F0AAA6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7" autoAdjust="0"/>
  </p:normalViewPr>
  <p:slideViewPr>
    <p:cSldViewPr snapToGrid="0">
      <p:cViewPr varScale="1">
        <p:scale>
          <a:sx n="126" d="100"/>
          <a:sy n="126" d="100"/>
        </p:scale>
        <p:origin x="119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 we are group 19, and our project aims to analyze smoker status using bio-signals.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0c1c36934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0c1c36934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plot the correlation of numerical variables with smoking. We can see that there is a high correlation between smoking and hemoglobin levels, triglyceride levels, height, and weight, as we previously mentioned, and cholesterol, age, and so on have a negative correlation to smoking status.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0c1c3693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0c1c3693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looking into the BMI histogram distribution depicted on the right, there appears to be a prevailing pattern of increasing BMI value and hence weight. However, studies show that generally weight and BMI reduce for smokers. Our hypothesis for this anomaly is that individuals with higher body weights may be more inclined to smoke frequently, potentially indicating an unhealthy lifestyle.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0c1c3693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0c1c3693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Therefore, from our analysis, the most distinctive and helpful bio-factors to aid physicians include hemoglobin levels, triglyceride levels, and BMI. We found that a study shows that obese people are at higher risk of smoking. However, there is an inverse relationship between BMI and smoking. Smokers with higher BMI consume more cigarettes per day and might be more nicotine-dependent than lean smokers. So, we think there is a bidirectional relationship between BMI and smoking.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1ec6a45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1ec6a45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built a scoring system using the factors on the left with some ranges. If a person's measurement was not within the healthy range, we penalized the score. The score can range from any negative value to a maximum of 10. From the plot, we can observe that at younger ages, when one has just started smoking, there is not much difference between the health scores, but as age increases, there is a huge gap in the scores. After 60 years, we see that the gap reduces, but we feel that this has more to do with the lesser number of older smokers than just the health score.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0c1c3693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0c1c3693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overview of the score range, but this graph is only explainable when we zoom 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b82b171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6b82b171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see scores above -2 and can see a significant number of nonsmokers in the higher score ranges. As scores get lower, smokers start increasing in quantity.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b82b1718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b82b1718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look at scores below -5 and it is dominated by smokers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0c1c3693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0c1c3693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in the previous health score distribution plot, a considerable proportion of smokers fall within the lower range of health scores, with their average health score being notably lower than that of nonsmokers.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0c1c3693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0c1c3693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our reference.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0c1c3693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0c1c3693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your listening! Do you have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0c1c3693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0c1c36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our presentation outline. First, we will introduce our task and the dataset we used; then, we will show some visualization of our dataset, introduce our methods to analyze the data, find the top influential bio-factors we found, and finally, the conclusions and QA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0c1c3693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0c1c3693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Smoking has been extensively demonstrated to have detrimental effects on health across various dimensions. As of 2018, it stands as the primary contributor to avoidable illness and death worldwide, persistently undermining global health. While evidence-based treatments for smoking cessation have been advocated and promoted, fewer than one-third of participants managed to attain abstinence. Many physicians perceive counseling for smoking cessation as ineffective and time-consuming, leading them to omit it from their daily practice routine. Therefore, there comes an urgent need for doctors to have a method to identify smokers who have a better chance of quitting. We mathematically analyze all the factors in the datasets and find top-influential bio-signals to identify smokers and nonsmokers.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0c1c3693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0c1c3693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ML Olympiad Dataset, which contains training and testing CSV files with 23 bio-signal features per patient. For example, there are numerical features, including age, height, weight, waist, eyesight, and so on, to reflect the patient's health condition. Also, there are categorical features, like hearing, urine protein, and dental caries, to classify the patients. And our target is the smoking status. We only use training data because we focus on data analysis and visualization. We have also added 2 features using the provided features: BMI and total cholesterol.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0c1c3693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0c1c3693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show our data analysis and visualization.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0c1c3693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0c1c3693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dataset, there are about 63% smokers and 37% nonsmokers. From the heatmap on the right, we can see that there are many possible features, some more distinctive than others. The more red, the higher the correlation. We can see in the bottom row, which is the smoking status, it seems that the hemoglobin levels, triglyceride levels, height and weight are more related to the smoking status.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0c1c3693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0c1c3693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violin chart of numerical features, we can observe that smokers have a larger hemoglobin levels. One explanation for this is the bodies reduced efficiency in utilizing oxygen from the blood, hence the body adapts to carry more oxygen. Triglyceride distribution increases due to smoking. Possible explanations include liver damage preventing their processing or insulin resistance being built in the body. Smokers have larger weight and height, which might seem an odd statistic, but could suggest a higher proportion of male smokers.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1d9624ea8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1d9624ea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further analyze health features, we plot the distribution of smokers and nonsmokers in triglycerides, ALT, HDL, and ATP. Triglycerides serve as an indicator of fats that are not utilized as calories[6]. Alanine aminotransferase (ALT), an enzyme predominantly present in the liver and kidney, exhibits elevated levels in cases of liver damage, making it a vital marker for screening and monitoring liver disease[5]. Guanosine-5'-triphosphate (GTP) is a crucial component in RNA synthesis during transcription. However, an excessive accumulation of GTP levels beyond a certain threshold can impede growth, indicating a potential toxic effect[7]. All of these factors reflect the difference between smokers and nonsmokers. The blue line is nonsmokers, and the orange line is smokers. As we can see in these four figures, nonsmokers are generally healthier than smokers since smoking can have detrimental effects on both liver and kidney health. It is associated with an increased risk of various liver diseases, such as fatty liver, cirrhosis, and liver cancer. The toxins present in cigarette smoke can elevate oxidative stress in the liver, exacerbating inflammation and damage, thereby compromising liver function. Additionally, smoking is linked to kidney diseases, including chronic kidney disease (CKD) and kidney cancer.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0c1c3693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0c1c3693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show the pie chart of categorical features. Dental caries are more commonly known as tooth cavities. From the pie chart, we can see fewer dental caries among nonsmokers than among those who smoke.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bristol.ac.uk/news/2018/may/obesitysmoking.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www.mayoclinic.org/diseases-conditions/high-blood-cholesterol/in-depth/triglycerides/art-20048186" TargetMode="External"/><Relationship Id="rId4" Type="http://schemas.openxmlformats.org/officeDocument/2006/relationships/hyperlink" Target="https://emedicine.medscape.com/article/2087247-overview"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271150" y="1549025"/>
            <a:ext cx="4601700" cy="180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Group 19</a:t>
            </a:r>
            <a:endParaRPr/>
          </a:p>
          <a:p>
            <a:pPr marL="0" lvl="0" indent="0" algn="ctr" rtl="0">
              <a:spcBef>
                <a:spcPts val="0"/>
              </a:spcBef>
              <a:spcAft>
                <a:spcPts val="0"/>
              </a:spcAft>
              <a:buNone/>
            </a:pPr>
            <a:r>
              <a:rPr lang="en"/>
              <a:t>Smoker Status Analysis</a:t>
            </a:r>
            <a:endParaRPr/>
          </a:p>
          <a:p>
            <a:pPr marL="0" lvl="0" indent="0" algn="ctr" rtl="0">
              <a:spcBef>
                <a:spcPts val="0"/>
              </a:spcBef>
              <a:spcAft>
                <a:spcPts val="0"/>
              </a:spcAft>
              <a:buNone/>
            </a:pPr>
            <a:r>
              <a:rPr lang="en"/>
              <a:t> using Bio-Signals</a:t>
            </a:r>
            <a:endParaRPr/>
          </a:p>
        </p:txBody>
      </p:sp>
      <p:sp>
        <p:nvSpPr>
          <p:cNvPr id="63" name="Google Shape;63;p13"/>
          <p:cNvSpPr txBox="1">
            <a:spLocks noGrp="1"/>
          </p:cNvSpPr>
          <p:nvPr>
            <p:ph type="subTitle" idx="1"/>
          </p:nvPr>
        </p:nvSpPr>
        <p:spPr>
          <a:xfrm>
            <a:off x="3044700" y="3569330"/>
            <a:ext cx="3054600" cy="7014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Zhiyang Zhang,  Unay Shah, Pin-Ying Wu, Zoom Chow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Correlation of Numerical Variables with Smoking</a:t>
            </a:r>
            <a:endParaRPr/>
          </a:p>
        </p:txBody>
      </p:sp>
      <p:sp>
        <p:nvSpPr>
          <p:cNvPr id="135" name="Google Shape;13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36" name="Google Shape;136;p22"/>
          <p:cNvPicPr preferRelativeResize="0"/>
          <p:nvPr/>
        </p:nvPicPr>
        <p:blipFill>
          <a:blip r:embed="rId3">
            <a:alphaModFix/>
          </a:blip>
          <a:stretch>
            <a:fillRect/>
          </a:stretch>
        </p:blipFill>
        <p:spPr>
          <a:xfrm>
            <a:off x="1219888" y="1108325"/>
            <a:ext cx="6704226" cy="39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BMI Analysis</a:t>
            </a:r>
            <a:endParaRPr/>
          </a:p>
        </p:txBody>
      </p:sp>
      <p:pic>
        <p:nvPicPr>
          <p:cNvPr id="142" name="Google Shape;142;p23"/>
          <p:cNvPicPr preferRelativeResize="0"/>
          <p:nvPr/>
        </p:nvPicPr>
        <p:blipFill>
          <a:blip r:embed="rId3">
            <a:alphaModFix/>
          </a:blip>
          <a:stretch>
            <a:fillRect/>
          </a:stretch>
        </p:blipFill>
        <p:spPr>
          <a:xfrm>
            <a:off x="0" y="1199801"/>
            <a:ext cx="9144000" cy="3410857"/>
          </a:xfrm>
          <a:prstGeom prst="rect">
            <a:avLst/>
          </a:prstGeom>
          <a:noFill/>
          <a:ln>
            <a:noFill/>
          </a:ln>
        </p:spPr>
      </p:pic>
      <p:sp>
        <p:nvSpPr>
          <p:cNvPr id="143" name="Google Shape;14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Top-influential Bio-factors</a:t>
            </a:r>
            <a:endParaRPr/>
          </a:p>
        </p:txBody>
      </p:sp>
      <p:sp>
        <p:nvSpPr>
          <p:cNvPr id="149" name="Google Shape;149;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most distinctive and helpful bio-factors to aid physicians include:</a:t>
            </a:r>
            <a:endParaRPr/>
          </a:p>
          <a:p>
            <a:pPr marL="914400" lvl="1" indent="-317500" algn="l" rtl="0">
              <a:spcBef>
                <a:spcPts val="0"/>
              </a:spcBef>
              <a:spcAft>
                <a:spcPts val="0"/>
              </a:spcAft>
              <a:buSzPts val="1400"/>
              <a:buChar char="○"/>
            </a:pPr>
            <a:r>
              <a:rPr lang="en"/>
              <a:t>Hemoglobin levels</a:t>
            </a:r>
            <a:endParaRPr/>
          </a:p>
          <a:p>
            <a:pPr marL="914400" lvl="1" indent="-317500" algn="l" rtl="0">
              <a:spcBef>
                <a:spcPts val="0"/>
              </a:spcBef>
              <a:spcAft>
                <a:spcPts val="0"/>
              </a:spcAft>
              <a:buSzPts val="1400"/>
              <a:buChar char="○"/>
            </a:pPr>
            <a:r>
              <a:rPr lang="en"/>
              <a:t>Triglyceride levels</a:t>
            </a:r>
            <a:endParaRPr/>
          </a:p>
          <a:p>
            <a:pPr marL="914400" lvl="1" indent="-317500" algn="l" rtl="0">
              <a:spcBef>
                <a:spcPts val="0"/>
              </a:spcBef>
              <a:spcAft>
                <a:spcPts val="0"/>
              </a:spcAft>
              <a:buSzPts val="1400"/>
              <a:buChar char="○"/>
            </a:pPr>
            <a:r>
              <a:rPr lang="en"/>
              <a:t>BMI</a:t>
            </a:r>
            <a:endParaRPr/>
          </a:p>
          <a:p>
            <a:pPr marL="457200" lvl="0" indent="-342900" algn="l" rtl="0">
              <a:spcBef>
                <a:spcPts val="0"/>
              </a:spcBef>
              <a:spcAft>
                <a:spcPts val="0"/>
              </a:spcAft>
              <a:buSzPts val="1800"/>
              <a:buChar char="●"/>
            </a:pPr>
            <a:r>
              <a:rPr lang="en"/>
              <a:t>Study shows that obese people are at higher risk of smoking.</a:t>
            </a:r>
            <a:r>
              <a:rPr lang="en" baseline="30000"/>
              <a:t> [4]</a:t>
            </a:r>
            <a:endParaRPr/>
          </a:p>
          <a:p>
            <a:pPr marL="457200" lvl="0" indent="-342900" algn="l" rtl="0">
              <a:spcBef>
                <a:spcPts val="0"/>
              </a:spcBef>
              <a:spcAft>
                <a:spcPts val="0"/>
              </a:spcAft>
              <a:buSzPts val="1800"/>
              <a:buChar char="●"/>
            </a:pPr>
            <a:r>
              <a:rPr lang="en"/>
              <a:t>However, there is an inverse relationship between BMI and smoking</a:t>
            </a:r>
            <a:r>
              <a:rPr lang="en" baseline="30000"/>
              <a:t> [3]</a:t>
            </a:r>
            <a:endParaRPr/>
          </a:p>
          <a:p>
            <a:pPr marL="914400" lvl="1" indent="-317500" algn="l" rtl="0">
              <a:spcBef>
                <a:spcPts val="0"/>
              </a:spcBef>
              <a:spcAft>
                <a:spcPts val="0"/>
              </a:spcAft>
              <a:buSzPts val="1400"/>
              <a:buChar char="○"/>
            </a:pPr>
            <a:r>
              <a:rPr lang="en"/>
              <a:t>Smokers with higher BMI consume more cigarettes per day and might be more nicotine-dependent than lean smokers.</a:t>
            </a:r>
            <a:endParaRPr/>
          </a:p>
          <a:p>
            <a:pPr marL="0" lvl="0" indent="0" algn="l" rtl="0">
              <a:spcBef>
                <a:spcPts val="1200"/>
              </a:spcBef>
              <a:spcAft>
                <a:spcPts val="1200"/>
              </a:spcAft>
              <a:buNone/>
            </a:pPr>
            <a:r>
              <a:rPr lang="en"/>
              <a:t>⇒ There is a bi-directional relationship between BMI and smoking.</a:t>
            </a:r>
            <a:endParaRPr/>
          </a:p>
        </p:txBody>
      </p:sp>
      <p:sp>
        <p:nvSpPr>
          <p:cNvPr id="150" name="Google Shape;15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Calculating a Health Score</a:t>
            </a:r>
            <a:endParaRPr/>
          </a:p>
        </p:txBody>
      </p:sp>
      <p:sp>
        <p:nvSpPr>
          <p:cNvPr id="156" name="Google Shape;15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57" name="Google Shape;157;p25"/>
          <p:cNvPicPr preferRelativeResize="0"/>
          <p:nvPr/>
        </p:nvPicPr>
        <p:blipFill rotWithShape="1">
          <a:blip r:embed="rId3">
            <a:alphaModFix/>
          </a:blip>
          <a:srcRect t="1797"/>
          <a:stretch/>
        </p:blipFill>
        <p:spPr>
          <a:xfrm>
            <a:off x="4050550" y="984775"/>
            <a:ext cx="4895399" cy="3837575"/>
          </a:xfrm>
          <a:prstGeom prst="rect">
            <a:avLst/>
          </a:prstGeom>
          <a:noFill/>
          <a:ln>
            <a:noFill/>
          </a:ln>
        </p:spPr>
      </p:pic>
      <p:sp>
        <p:nvSpPr>
          <p:cNvPr id="158" name="Google Shape;158;p25"/>
          <p:cNvSpPr txBox="1"/>
          <p:nvPr/>
        </p:nvSpPr>
        <p:spPr>
          <a:xfrm>
            <a:off x="4724050" y="4683025"/>
            <a:ext cx="4082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Number indicates count of samples used to calculate mean</a:t>
            </a:r>
            <a:endParaRPr sz="1100">
              <a:solidFill>
                <a:schemeClr val="dk1"/>
              </a:solidFill>
              <a:latin typeface="Open Sans"/>
              <a:ea typeface="Open Sans"/>
              <a:cs typeface="Open Sans"/>
              <a:sym typeface="Open Sans"/>
            </a:endParaRPr>
          </a:p>
        </p:txBody>
      </p:sp>
      <p:sp>
        <p:nvSpPr>
          <p:cNvPr id="159" name="Google Shape;159;p25"/>
          <p:cNvSpPr txBox="1"/>
          <p:nvPr/>
        </p:nvSpPr>
        <p:spPr>
          <a:xfrm>
            <a:off x="251600" y="1147225"/>
            <a:ext cx="37407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Open Sans"/>
                <a:ea typeface="Open Sans"/>
                <a:cs typeface="Open Sans"/>
                <a:sym typeface="Open Sans"/>
              </a:rPr>
              <a:t>A health score is calculated using the following features and ranges:</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Hemoglobin: 13.5 - 17.5</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Serum creatinine: 0.5 - 1.2</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AST: 0 - 40,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ALT: 0 - 44,</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Gtp: 0 - 60,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BMI: 18.5 - 24.9</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Fasting blood sugar: 70 - 100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LDL: 0 - 100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Total cholesterol: 0 - 200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Triglyceride: 0 - 150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Systolic: 90 - 120</a:t>
            </a:r>
            <a:endParaRPr sz="1500">
              <a:solidFill>
                <a:schemeClr val="dk1"/>
              </a:solidFill>
              <a:latin typeface="Open Sans"/>
              <a:ea typeface="Open Sans"/>
              <a:cs typeface="Open Sans"/>
              <a:sym typeface="Open Sans"/>
            </a:endParaRPr>
          </a:p>
          <a:p>
            <a:pPr marL="342900" lvl="0" indent="-158750" algn="l" rtl="0">
              <a:spcBef>
                <a:spcPts val="0"/>
              </a:spcBef>
              <a:spcAft>
                <a:spcPts val="0"/>
              </a:spcAft>
              <a:buClr>
                <a:schemeClr val="dk1"/>
              </a:buClr>
              <a:buSzPts val="700"/>
              <a:buFont typeface="Open Sans"/>
              <a:buChar char="●"/>
            </a:pPr>
            <a:r>
              <a:rPr lang="en" sz="1500">
                <a:solidFill>
                  <a:schemeClr val="dk1"/>
                </a:solidFill>
                <a:latin typeface="Open Sans"/>
                <a:ea typeface="Open Sans"/>
                <a:cs typeface="Open Sans"/>
                <a:sym typeface="Open Sans"/>
              </a:rPr>
              <a:t>Relaxation: 60 - 80</a:t>
            </a:r>
            <a:endParaRPr sz="15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Health Score for Entire Dataset</a:t>
            </a:r>
            <a:endParaRPr/>
          </a:p>
        </p:txBody>
      </p:sp>
      <p:sp>
        <p:nvSpPr>
          <p:cNvPr id="165" name="Google Shape;16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66" name="Google Shape;166;p26"/>
          <p:cNvGraphicFramePr/>
          <p:nvPr/>
        </p:nvGraphicFramePr>
        <p:xfrm>
          <a:off x="149850" y="4493600"/>
          <a:ext cx="3000000" cy="3000000"/>
        </p:xfrm>
        <a:graphic>
          <a:graphicData uri="http://schemas.openxmlformats.org/drawingml/2006/table">
            <a:tbl>
              <a:tblPr>
                <a:noFill/>
                <a:tableStyleId>{06B66D99-7B0F-4804-84D2-FCB0F0AAA6CB}</a:tableStyleId>
              </a:tblPr>
              <a:tblGrid>
                <a:gridCol w="3805850">
                  <a:extLst>
                    <a:ext uri="{9D8B030D-6E8A-4147-A177-3AD203B41FA5}">
                      <a16:colId xmlns:a16="http://schemas.microsoft.com/office/drawing/2014/main" val="20000"/>
                    </a:ext>
                  </a:extLst>
                </a:gridCol>
                <a:gridCol w="483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
                          <a:solidFill>
                            <a:schemeClr val="dk1"/>
                          </a:solidFill>
                        </a:rPr>
                        <a:t>Smokers: Mean: 5.512, Min: -47.866</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Non-Smokers: Mean: 6.015, Min: -22.487</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67" name="Google Shape;167;p26"/>
          <p:cNvPicPr preferRelativeResize="0"/>
          <p:nvPr/>
        </p:nvPicPr>
        <p:blipFill>
          <a:blip r:embed="rId3">
            <a:alphaModFix/>
          </a:blip>
          <a:stretch>
            <a:fillRect/>
          </a:stretch>
        </p:blipFill>
        <p:spPr>
          <a:xfrm>
            <a:off x="0" y="1071034"/>
            <a:ext cx="9144002" cy="34491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Health Score for Entire Dataset</a:t>
            </a:r>
            <a:endParaRPr/>
          </a:p>
        </p:txBody>
      </p:sp>
      <p:sp>
        <p:nvSpPr>
          <p:cNvPr id="173" name="Google Shape;1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74" name="Google Shape;174;p27"/>
          <p:cNvPicPr preferRelativeResize="0"/>
          <p:nvPr/>
        </p:nvPicPr>
        <p:blipFill>
          <a:blip r:embed="rId3">
            <a:alphaModFix/>
          </a:blip>
          <a:stretch>
            <a:fillRect/>
          </a:stretch>
        </p:blipFill>
        <p:spPr>
          <a:xfrm>
            <a:off x="0" y="1071034"/>
            <a:ext cx="9144002" cy="34491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Health Score for Entire Dataset</a:t>
            </a:r>
            <a:endParaRPr/>
          </a:p>
        </p:txBody>
      </p:sp>
      <p:sp>
        <p:nvSpPr>
          <p:cNvPr id="180" name="Google Shape;1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81" name="Google Shape;181;p28"/>
          <p:cNvPicPr preferRelativeResize="0"/>
          <p:nvPr/>
        </p:nvPicPr>
        <p:blipFill>
          <a:blip r:embed="rId3">
            <a:alphaModFix/>
          </a:blip>
          <a:stretch>
            <a:fillRect/>
          </a:stretch>
        </p:blipFill>
        <p:spPr>
          <a:xfrm>
            <a:off x="0" y="1115365"/>
            <a:ext cx="9144001" cy="34714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87" name="Google Shape;187;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From the health score distribution plot, it is evident that there is a larger number of smokers in the lower range, and their average health score is lower compared to non-smokers. Additionally, many smokers have a health score less than -2, indicating significant harm to health due to smoking.</a:t>
            </a:r>
            <a:endParaRPr/>
          </a:p>
          <a:p>
            <a:pPr marL="457200" lvl="0" indent="-342900" algn="just" rtl="0">
              <a:spcBef>
                <a:spcPts val="0"/>
              </a:spcBef>
              <a:spcAft>
                <a:spcPts val="0"/>
              </a:spcAft>
              <a:buSzPts val="1800"/>
              <a:buChar char="●"/>
            </a:pPr>
            <a:r>
              <a:rPr lang="en"/>
              <a:t>Health score reduces as age increases, but the health score of smokers is consistently lower than that of non-smokers.</a:t>
            </a:r>
            <a:endParaRPr/>
          </a:p>
        </p:txBody>
      </p:sp>
      <p:sp>
        <p:nvSpPr>
          <p:cNvPr id="188" name="Google Shape;18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a:t>
            </a:r>
            <a:endParaRPr/>
          </a:p>
        </p:txBody>
      </p:sp>
      <p:sp>
        <p:nvSpPr>
          <p:cNvPr id="194" name="Google Shape;194;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28571"/>
              <a:buChar char="●"/>
            </a:pPr>
            <a:r>
              <a:rPr lang="en"/>
              <a:t>[1] ML Olympiad Dataset </a:t>
            </a:r>
            <a:r>
              <a:rPr lang="en" sz="1400"/>
              <a:t>(https://www.kaggle.com/competitions/ml-olympiad-smoking/data)</a:t>
            </a:r>
            <a:endParaRPr sz="1400"/>
          </a:p>
          <a:p>
            <a:pPr marL="457200" lvl="0" indent="-308610" algn="l" rtl="0">
              <a:spcBef>
                <a:spcPts val="1000"/>
              </a:spcBef>
              <a:spcAft>
                <a:spcPts val="0"/>
              </a:spcAft>
              <a:buSzPct val="128571"/>
              <a:buChar char="●"/>
            </a:pPr>
            <a:r>
              <a:rPr lang="en"/>
              <a:t>[2] Tobacco smoking causes secondary polycythemia and a mild leukocytosis among heavy smokers in Taif City in Saudi Arabia. </a:t>
            </a:r>
            <a:r>
              <a:rPr lang="en" sz="1400"/>
              <a:t>[Alkhedaide, A. Q. (2020). In Saudi Journal of Biological Sciences, 27(1), 407-411.]</a:t>
            </a:r>
            <a:endParaRPr sz="1400"/>
          </a:p>
          <a:p>
            <a:pPr marL="457200" lvl="0" indent="-308610" algn="l" rtl="0">
              <a:spcBef>
                <a:spcPts val="1000"/>
              </a:spcBef>
              <a:spcAft>
                <a:spcPts val="0"/>
              </a:spcAft>
              <a:buSzPct val="128571"/>
              <a:buChar char="●"/>
            </a:pPr>
            <a:r>
              <a:rPr lang="en"/>
              <a:t>[3] Obese Smokers as a Potential Subpopulation of Risk in Tobacco Reduction Policy. </a:t>
            </a:r>
            <a:r>
              <a:rPr lang="en" sz="1400"/>
              <a:t>[Rupprecht LE, Donny EC, Sved AF. ]. In Yale J Biol Med. 2015 Sep 3;88(3):289-94]</a:t>
            </a:r>
            <a:endParaRPr sz="1400"/>
          </a:p>
          <a:p>
            <a:pPr marL="457200" lvl="0" indent="-308610" algn="l" rtl="0">
              <a:spcBef>
                <a:spcPts val="1000"/>
              </a:spcBef>
              <a:spcAft>
                <a:spcPts val="0"/>
              </a:spcAft>
              <a:buSzPct val="128571"/>
              <a:buChar char="●"/>
            </a:pPr>
            <a:r>
              <a:rPr lang="en"/>
              <a:t>[4] New evidence on link between obesity and smoking behaviour from genetic data: obese people at higher risk of smoking. </a:t>
            </a:r>
            <a:r>
              <a:rPr lang="en" sz="1400"/>
              <a:t>(</a:t>
            </a:r>
            <a:r>
              <a:rPr lang="en" sz="1400" u="sng">
                <a:solidFill>
                  <a:schemeClr val="hlink"/>
                </a:solidFill>
                <a:hlinkClick r:id="rId3"/>
              </a:rPr>
              <a:t>https://www.bristol.ac.uk/news/2018/may/obesitysmoking.html</a:t>
            </a:r>
            <a:r>
              <a:rPr lang="en" sz="1400"/>
              <a:t>) </a:t>
            </a:r>
            <a:endParaRPr sz="1400"/>
          </a:p>
          <a:p>
            <a:pPr marL="457200" lvl="0" indent="-290830" algn="l" rtl="0">
              <a:spcBef>
                <a:spcPts val="1000"/>
              </a:spcBef>
              <a:spcAft>
                <a:spcPts val="0"/>
              </a:spcAft>
              <a:buSzPct val="100000"/>
              <a:buChar char="●"/>
            </a:pPr>
            <a:r>
              <a:rPr lang="en"/>
              <a:t>[5] Alanine Aminotransferase</a:t>
            </a:r>
            <a:r>
              <a:rPr lang="en" sz="1400"/>
              <a:t> (</a:t>
            </a:r>
            <a:r>
              <a:rPr lang="en" sz="1400" u="sng">
                <a:solidFill>
                  <a:schemeClr val="hlink"/>
                </a:solidFill>
                <a:hlinkClick r:id="rId4"/>
              </a:rPr>
              <a:t>https://emedicine.medscape.com/article/2087247-overview</a:t>
            </a:r>
            <a:r>
              <a:rPr lang="en" sz="1400"/>
              <a:t>)</a:t>
            </a:r>
            <a:endParaRPr sz="1400"/>
          </a:p>
          <a:p>
            <a:pPr marL="457200" lvl="0" indent="-290830" algn="l" rtl="0">
              <a:spcBef>
                <a:spcPts val="1000"/>
              </a:spcBef>
              <a:spcAft>
                <a:spcPts val="0"/>
              </a:spcAft>
              <a:buSzPct val="100000"/>
              <a:buChar char="●"/>
            </a:pPr>
            <a:r>
              <a:rPr lang="en"/>
              <a:t>[6] Triglycerides: Why do they matter? </a:t>
            </a:r>
            <a:r>
              <a:rPr lang="en" sz="1400"/>
              <a:t>(</a:t>
            </a:r>
            <a:r>
              <a:rPr lang="en" sz="1400" u="sng">
                <a:solidFill>
                  <a:schemeClr val="hlink"/>
                </a:solidFill>
                <a:hlinkClick r:id="rId5"/>
              </a:rPr>
              <a:t>https://www.mayoclinic.org/diseases-conditions/high-blood-cholesterol/in-depth/triglycerides/art-20048186</a:t>
            </a:r>
            <a:r>
              <a:rPr lang="en" sz="1400"/>
              <a:t>)</a:t>
            </a:r>
            <a:endParaRPr sz="1400"/>
          </a:p>
          <a:p>
            <a:pPr marL="457200" lvl="0" indent="-290830" algn="l" rtl="0">
              <a:spcBef>
                <a:spcPts val="1000"/>
              </a:spcBef>
              <a:spcAft>
                <a:spcPts val="1000"/>
              </a:spcAft>
              <a:buSzPct val="100000"/>
              <a:buChar char="●"/>
            </a:pPr>
            <a:r>
              <a:rPr lang="en"/>
              <a:t>[7] Lowering GTP Level Increases Survival of Amino Acid Starvation but Slows Growth Rate for Bacillus subtilis Cells Lacking (p)ppGpp</a:t>
            </a:r>
            <a:r>
              <a:rPr lang="en" sz="1400"/>
              <a:t> [Bittner AN, Kriel A, Wang JD 2014 Jun;196(11):2067-76. doi: 10.1128/JB.01471-14]</a:t>
            </a:r>
            <a:endParaRPr sz="1400"/>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Thanks for listening!</a:t>
            </a:r>
            <a:endParaRPr/>
          </a:p>
          <a:p>
            <a:pPr marL="0" lvl="0" indent="0" algn="ctr" rtl="0">
              <a:spcBef>
                <a:spcPts val="0"/>
              </a:spcBef>
              <a:spcAft>
                <a:spcPts val="0"/>
              </a:spcAft>
              <a:buNone/>
            </a:pPr>
            <a:r>
              <a:rPr lang="en"/>
              <a:t>Any questions?</a:t>
            </a:r>
            <a:endParaRPr/>
          </a:p>
        </p:txBody>
      </p:sp>
      <p:sp>
        <p:nvSpPr>
          <p:cNvPr id="201" name="Google Shape;20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Outline</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Task Description</a:t>
            </a:r>
            <a:endParaRPr/>
          </a:p>
          <a:p>
            <a:pPr marL="457200" lvl="0" indent="-342900" algn="l" rtl="0">
              <a:lnSpc>
                <a:spcPct val="150000"/>
              </a:lnSpc>
              <a:spcBef>
                <a:spcPts val="0"/>
              </a:spcBef>
              <a:spcAft>
                <a:spcPts val="0"/>
              </a:spcAft>
              <a:buSzPts val="1800"/>
              <a:buChar char="●"/>
            </a:pPr>
            <a:r>
              <a:rPr lang="en"/>
              <a:t>Dataset Introduction</a:t>
            </a:r>
            <a:endParaRPr/>
          </a:p>
          <a:p>
            <a:pPr marL="457200" lvl="0" indent="-342900" algn="l" rtl="0">
              <a:lnSpc>
                <a:spcPct val="150000"/>
              </a:lnSpc>
              <a:spcBef>
                <a:spcPts val="0"/>
              </a:spcBef>
              <a:spcAft>
                <a:spcPts val="0"/>
              </a:spcAft>
              <a:buSzPts val="1800"/>
              <a:buChar char="●"/>
            </a:pPr>
            <a:r>
              <a:rPr lang="en"/>
              <a:t>Data Analysis and Visualization</a:t>
            </a:r>
            <a:endParaRPr/>
          </a:p>
          <a:p>
            <a:pPr marL="457200" lvl="0" indent="-342900" algn="l" rtl="0">
              <a:lnSpc>
                <a:spcPct val="150000"/>
              </a:lnSpc>
              <a:spcBef>
                <a:spcPts val="0"/>
              </a:spcBef>
              <a:spcAft>
                <a:spcPts val="0"/>
              </a:spcAft>
              <a:buSzPts val="1800"/>
              <a:buChar char="●"/>
            </a:pPr>
            <a:r>
              <a:rPr lang="en"/>
              <a:t>Top-influential Bio-factors</a:t>
            </a:r>
            <a:endParaRPr/>
          </a:p>
          <a:p>
            <a:pPr marL="457200" lvl="0" indent="-342900" algn="l" rtl="0">
              <a:lnSpc>
                <a:spcPct val="150000"/>
              </a:lnSpc>
              <a:spcBef>
                <a:spcPts val="0"/>
              </a:spcBef>
              <a:spcAft>
                <a:spcPts val="0"/>
              </a:spcAft>
              <a:buSzPts val="1800"/>
              <a:buChar char="●"/>
            </a:pPr>
            <a:r>
              <a:rPr lang="en"/>
              <a:t>Conclusions</a:t>
            </a:r>
            <a:endParaRPr/>
          </a:p>
          <a:p>
            <a:pPr marL="457200" lvl="0" indent="-342900" algn="l" rtl="0">
              <a:lnSpc>
                <a:spcPct val="150000"/>
              </a:lnSpc>
              <a:spcBef>
                <a:spcPts val="0"/>
              </a:spcBef>
              <a:spcAft>
                <a:spcPts val="0"/>
              </a:spcAft>
              <a:buSzPts val="1800"/>
              <a:buChar char="●"/>
            </a:pPr>
            <a:r>
              <a:rPr lang="en"/>
              <a:t>Reference</a:t>
            </a:r>
            <a:endParaRPr/>
          </a:p>
          <a:p>
            <a:pPr marL="457200" lvl="0" indent="-342900" algn="l" rtl="0">
              <a:lnSpc>
                <a:spcPct val="150000"/>
              </a:lnSpc>
              <a:spcBef>
                <a:spcPts val="0"/>
              </a:spcBef>
              <a:spcAft>
                <a:spcPts val="0"/>
              </a:spcAft>
              <a:buSzPts val="1800"/>
              <a:buChar char="●"/>
            </a:pPr>
            <a:r>
              <a:rPr lang="en"/>
              <a:t>Q &amp; A</a:t>
            </a:r>
            <a:endParaRPr/>
          </a:p>
        </p:txBody>
      </p:sp>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Task Description</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Smoking ranks as a primary factor in preventable diseases and fatalities globally, with negative impacts across multiple health aspects.</a:t>
            </a:r>
            <a:endParaRPr/>
          </a:p>
          <a:p>
            <a:pPr marL="457200" lvl="0" indent="-342900" algn="just" rtl="0">
              <a:spcBef>
                <a:spcPts val="1000"/>
              </a:spcBef>
              <a:spcAft>
                <a:spcPts val="0"/>
              </a:spcAft>
              <a:buSzPts val="1800"/>
              <a:buChar char="●"/>
            </a:pPr>
            <a:r>
              <a:rPr lang="en"/>
              <a:t>Despite evidence-based treatments, smoking cessation rates remain low, partly due to perceived inefficacy and time constraints found in physician counseling.</a:t>
            </a:r>
            <a:endParaRPr/>
          </a:p>
          <a:p>
            <a:pPr marL="457200" lvl="0" indent="-342900" algn="just" rtl="0">
              <a:spcBef>
                <a:spcPts val="1000"/>
              </a:spcBef>
              <a:spcAft>
                <a:spcPts val="1000"/>
              </a:spcAft>
              <a:buSzPts val="1800"/>
              <a:buChar char="●"/>
            </a:pPr>
            <a:r>
              <a:rPr lang="en"/>
              <a:t>There's a critical need for physicians to effectively identify smokers who are more likely to quit. The proposed solution involves mathematical analysis of datasets to pinpoint influential bio-signals for smoker identification.</a:t>
            </a:r>
            <a:endParaRPr/>
          </a:p>
        </p:txBody>
      </p:sp>
      <p:sp>
        <p:nvSpPr>
          <p:cNvPr id="77" name="Google Shape;7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 Introduction</a:t>
            </a:r>
            <a:endParaRPr/>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a:t>ML Olympiad Dataset</a:t>
            </a:r>
            <a:r>
              <a:rPr lang="en" baseline="30000"/>
              <a:t> [1]</a:t>
            </a:r>
            <a:r>
              <a:rPr lang="en"/>
              <a:t> contains training and testing CSV files with 23 bio-signal features per patient.</a:t>
            </a:r>
            <a:endParaRPr/>
          </a:p>
          <a:p>
            <a:pPr marL="914400" lvl="1" indent="-317500" algn="just" rtl="0">
              <a:spcBef>
                <a:spcPts val="1000"/>
              </a:spcBef>
              <a:spcAft>
                <a:spcPts val="0"/>
              </a:spcAft>
              <a:buSzPts val="1400"/>
              <a:buChar char="○"/>
            </a:pPr>
            <a:r>
              <a:rPr lang="en" u="sng"/>
              <a:t>Numerical features</a:t>
            </a:r>
            <a:r>
              <a:rPr lang="en"/>
              <a:t>: age, height, weight, waist, eyesight (left &amp; right), systolic, relaxation, fasting blood sugar, cholesterol, triglyceride, HDL, LDL, hemoglobin, serum creatinine, AST, ALT, Gtp</a:t>
            </a:r>
            <a:endParaRPr/>
          </a:p>
          <a:p>
            <a:pPr marL="914400" lvl="1" indent="-317500" algn="just" rtl="0">
              <a:spcBef>
                <a:spcPts val="1000"/>
              </a:spcBef>
              <a:spcAft>
                <a:spcPts val="0"/>
              </a:spcAft>
              <a:buSzPts val="1400"/>
              <a:buChar char="○"/>
            </a:pPr>
            <a:r>
              <a:rPr lang="en" u="sng"/>
              <a:t>Categorical features</a:t>
            </a:r>
            <a:r>
              <a:rPr lang="en"/>
              <a:t>: hearing (left &amp; right), urine protein, dental caries</a:t>
            </a:r>
            <a:endParaRPr/>
          </a:p>
          <a:p>
            <a:pPr marL="914400" lvl="1" indent="-317500" algn="just" rtl="0">
              <a:spcBef>
                <a:spcPts val="1000"/>
              </a:spcBef>
              <a:spcAft>
                <a:spcPts val="0"/>
              </a:spcAft>
              <a:buSzPts val="1400"/>
              <a:buChar char="○"/>
            </a:pPr>
            <a:r>
              <a:rPr lang="en" u="sng"/>
              <a:t>Target prediction</a:t>
            </a:r>
            <a:r>
              <a:rPr lang="en"/>
              <a:t>: smoking status</a:t>
            </a:r>
            <a:endParaRPr/>
          </a:p>
          <a:p>
            <a:pPr marL="457200" lvl="0" indent="-342900" algn="just" rtl="0">
              <a:spcBef>
                <a:spcPts val="1000"/>
              </a:spcBef>
              <a:spcAft>
                <a:spcPts val="0"/>
              </a:spcAft>
              <a:buSzPts val="1800"/>
              <a:buChar char="●"/>
            </a:pPr>
            <a:r>
              <a:rPr lang="en"/>
              <a:t>We focus on the data analysis and visualization, so we only use the training data.</a:t>
            </a:r>
            <a:endParaRPr/>
          </a:p>
          <a:p>
            <a:pPr marL="457200" lvl="0" indent="-342900" algn="just" rtl="0">
              <a:spcBef>
                <a:spcPts val="0"/>
              </a:spcBef>
              <a:spcAft>
                <a:spcPts val="0"/>
              </a:spcAft>
              <a:buSzPts val="1800"/>
              <a:buChar char="●"/>
            </a:pPr>
            <a:r>
              <a:rPr lang="en"/>
              <a:t>Added features: BMI, Total cholesterol</a:t>
            </a:r>
            <a:endParaRPr/>
          </a:p>
        </p:txBody>
      </p:sp>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Analysis and Visualization</a:t>
            </a:r>
            <a:endParaRPr/>
          </a:p>
        </p:txBody>
      </p:sp>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Relationship between Different Features</a:t>
            </a:r>
            <a:endParaRPr/>
          </a:p>
        </p:txBody>
      </p:sp>
      <p:sp>
        <p:nvSpPr>
          <p:cNvPr id="96" name="Google Shape;96;p18"/>
          <p:cNvSpPr txBox="1">
            <a:spLocks noGrp="1"/>
          </p:cNvSpPr>
          <p:nvPr>
            <p:ph type="body" idx="1"/>
          </p:nvPr>
        </p:nvSpPr>
        <p:spPr>
          <a:xfrm>
            <a:off x="533373" y="1225224"/>
            <a:ext cx="3117299" cy="880667"/>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t>Many possible features, some more distinctive than others</a:t>
            </a:r>
            <a:endParaRPr sz="1400" dirty="0"/>
          </a:p>
        </p:txBody>
      </p:sp>
      <p:sp>
        <p:nvSpPr>
          <p:cNvPr id="97" name="Google Shape;9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98" name="Google Shape;98;p18"/>
          <p:cNvPicPr preferRelativeResize="0"/>
          <p:nvPr/>
        </p:nvPicPr>
        <p:blipFill>
          <a:blip r:embed="rId3">
            <a:alphaModFix/>
          </a:blip>
          <a:stretch>
            <a:fillRect/>
          </a:stretch>
        </p:blipFill>
        <p:spPr>
          <a:xfrm>
            <a:off x="3983183" y="952167"/>
            <a:ext cx="4608140" cy="4140707"/>
          </a:xfrm>
          <a:prstGeom prst="rect">
            <a:avLst/>
          </a:prstGeom>
          <a:noFill/>
          <a:ln>
            <a:noFill/>
          </a:ln>
        </p:spPr>
      </p:pic>
      <p:pic>
        <p:nvPicPr>
          <p:cNvPr id="99" name="Google Shape;99;p18"/>
          <p:cNvPicPr preferRelativeResize="0"/>
          <p:nvPr/>
        </p:nvPicPr>
        <p:blipFill rotWithShape="1">
          <a:blip r:embed="rId4">
            <a:alphaModFix/>
          </a:blip>
          <a:srcRect l="7938" r="10978" b="9057"/>
          <a:stretch/>
        </p:blipFill>
        <p:spPr>
          <a:xfrm>
            <a:off x="768900" y="2082680"/>
            <a:ext cx="1731845" cy="2074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Violin Chart of Numerical Features</a:t>
            </a:r>
            <a:endParaRPr/>
          </a:p>
        </p:txBody>
      </p:sp>
      <p:sp>
        <p:nvSpPr>
          <p:cNvPr id="105" name="Google Shape;105;p19"/>
          <p:cNvSpPr txBox="1">
            <a:spLocks noGrp="1"/>
          </p:cNvSpPr>
          <p:nvPr>
            <p:ph type="body" idx="1"/>
          </p:nvPr>
        </p:nvSpPr>
        <p:spPr>
          <a:xfrm>
            <a:off x="311700" y="3618350"/>
            <a:ext cx="8520600" cy="960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Larger hemoglobin and triglyceride distribution in those who smoke</a:t>
            </a:r>
            <a:endParaRPr sz="1400"/>
          </a:p>
          <a:p>
            <a:pPr marL="457200" lvl="0" indent="-317500" algn="l" rtl="0">
              <a:spcBef>
                <a:spcPts val="0"/>
              </a:spcBef>
              <a:spcAft>
                <a:spcPts val="0"/>
              </a:spcAft>
              <a:buSzPts val="1400"/>
              <a:buChar char="●"/>
            </a:pPr>
            <a:r>
              <a:rPr lang="en" sz="1400"/>
              <a:t>Larger weight/height in those who smoke could suggest higher proportion of male smokers</a:t>
            </a:r>
            <a:endParaRPr sz="1400"/>
          </a:p>
        </p:txBody>
      </p:sp>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07" name="Google Shape;107;p19"/>
          <p:cNvPicPr preferRelativeResize="0"/>
          <p:nvPr/>
        </p:nvPicPr>
        <p:blipFill rotWithShape="1">
          <a:blip r:embed="rId3">
            <a:alphaModFix/>
          </a:blip>
          <a:srcRect l="25366" r="50807" b="80137"/>
          <a:stretch/>
        </p:blipFill>
        <p:spPr>
          <a:xfrm>
            <a:off x="6778450" y="1147225"/>
            <a:ext cx="2053850" cy="2144300"/>
          </a:xfrm>
          <a:prstGeom prst="rect">
            <a:avLst/>
          </a:prstGeom>
          <a:noFill/>
          <a:ln>
            <a:noFill/>
          </a:ln>
        </p:spPr>
      </p:pic>
      <p:pic>
        <p:nvPicPr>
          <p:cNvPr id="108" name="Google Shape;108;p19"/>
          <p:cNvPicPr preferRelativeResize="0"/>
          <p:nvPr/>
        </p:nvPicPr>
        <p:blipFill rotWithShape="1">
          <a:blip r:embed="rId3">
            <a:alphaModFix/>
          </a:blip>
          <a:srcRect l="50275" r="25898" b="80137"/>
          <a:stretch/>
        </p:blipFill>
        <p:spPr>
          <a:xfrm>
            <a:off x="4618688" y="1147225"/>
            <a:ext cx="2053850" cy="2144300"/>
          </a:xfrm>
          <a:prstGeom prst="rect">
            <a:avLst/>
          </a:prstGeom>
          <a:noFill/>
          <a:ln>
            <a:noFill/>
          </a:ln>
        </p:spPr>
      </p:pic>
      <p:pic>
        <p:nvPicPr>
          <p:cNvPr id="109" name="Google Shape;109;p19"/>
          <p:cNvPicPr preferRelativeResize="0"/>
          <p:nvPr/>
        </p:nvPicPr>
        <p:blipFill rotWithShape="1">
          <a:blip r:embed="rId3">
            <a:alphaModFix/>
          </a:blip>
          <a:srcRect l="25149" t="60013" r="51187" b="20233"/>
          <a:stretch/>
        </p:blipFill>
        <p:spPr>
          <a:xfrm>
            <a:off x="311700" y="1147225"/>
            <a:ext cx="2053850" cy="2144300"/>
          </a:xfrm>
          <a:prstGeom prst="rect">
            <a:avLst/>
          </a:prstGeom>
          <a:noFill/>
          <a:ln>
            <a:noFill/>
          </a:ln>
        </p:spPr>
      </p:pic>
      <p:pic>
        <p:nvPicPr>
          <p:cNvPr id="110" name="Google Shape;110;p19"/>
          <p:cNvPicPr preferRelativeResize="0"/>
          <p:nvPr/>
        </p:nvPicPr>
        <p:blipFill rotWithShape="1">
          <a:blip r:embed="rId3">
            <a:alphaModFix/>
          </a:blip>
          <a:srcRect l="49986" t="39765" r="26350" b="40480"/>
          <a:stretch/>
        </p:blipFill>
        <p:spPr>
          <a:xfrm>
            <a:off x="2465200" y="1147225"/>
            <a:ext cx="2053850" cy="214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20"/>
          <p:cNvGraphicFramePr/>
          <p:nvPr/>
        </p:nvGraphicFramePr>
        <p:xfrm>
          <a:off x="217275" y="1015430"/>
          <a:ext cx="8709450" cy="3783150"/>
        </p:xfrm>
        <a:graphic>
          <a:graphicData uri="http://schemas.openxmlformats.org/drawingml/2006/table">
            <a:tbl>
              <a:tblPr>
                <a:noFill/>
                <a:tableStyleId>{06B66D99-7B0F-4804-84D2-FCB0F0AAA6CB}</a:tableStyleId>
              </a:tblPr>
              <a:tblGrid>
                <a:gridCol w="4324075">
                  <a:extLst>
                    <a:ext uri="{9D8B030D-6E8A-4147-A177-3AD203B41FA5}">
                      <a16:colId xmlns:a16="http://schemas.microsoft.com/office/drawing/2014/main" val="20000"/>
                    </a:ext>
                  </a:extLst>
                </a:gridCol>
                <a:gridCol w="4385375">
                  <a:extLst>
                    <a:ext uri="{9D8B030D-6E8A-4147-A177-3AD203B41FA5}">
                      <a16:colId xmlns:a16="http://schemas.microsoft.com/office/drawing/2014/main" val="20001"/>
                    </a:ext>
                  </a:extLst>
                </a:gridCol>
              </a:tblGrid>
              <a:tr h="1891575">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z="700"/>
                    </a:p>
                    <a:p>
                      <a:pPr marL="0" lvl="0" indent="0" algn="ctr" rtl="0">
                        <a:spcBef>
                          <a:spcPts val="0"/>
                        </a:spcBef>
                        <a:spcAft>
                          <a:spcPts val="0"/>
                        </a:spcAft>
                        <a:buNone/>
                      </a:pPr>
                      <a:r>
                        <a:rPr lang="en" sz="700"/>
                        <a:t>Much higher Triglyceride Levels</a:t>
                      </a:r>
                      <a:endParaRPr sz="7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lgDashDot"/>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700">
                        <a:solidFill>
                          <a:schemeClr val="dk1"/>
                        </a:solidFill>
                      </a:endParaRPr>
                    </a:p>
                    <a:p>
                      <a:pPr marL="0" lvl="0" indent="0" algn="ctr" rtl="0">
                        <a:spcBef>
                          <a:spcPts val="0"/>
                        </a:spcBef>
                        <a:spcAft>
                          <a:spcPts val="0"/>
                        </a:spcAft>
                        <a:buNone/>
                      </a:pPr>
                      <a:r>
                        <a:rPr lang="en" sz="700">
                          <a:solidFill>
                            <a:schemeClr val="dk1"/>
                          </a:solidFill>
                        </a:rPr>
                        <a:t>Much higher ALT Levels</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891575">
                <a:tc>
                  <a:txBody>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700">
                        <a:solidFill>
                          <a:schemeClr val="dk1"/>
                        </a:solidFill>
                      </a:endParaRPr>
                    </a:p>
                    <a:p>
                      <a:pPr marL="0" lvl="0" indent="0" algn="ctr" rtl="0">
                        <a:spcBef>
                          <a:spcPts val="0"/>
                        </a:spcBef>
                        <a:spcAft>
                          <a:spcPts val="0"/>
                        </a:spcAft>
                        <a:buNone/>
                      </a:pPr>
                      <a:r>
                        <a:rPr lang="en" sz="700">
                          <a:solidFill>
                            <a:schemeClr val="dk1"/>
                          </a:solidFill>
                        </a:rPr>
                        <a:t>Much lower HDL Levels</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lgDashDot"/>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700">
                        <a:solidFill>
                          <a:schemeClr val="dk1"/>
                        </a:solidFill>
                      </a:endParaRPr>
                    </a:p>
                    <a:p>
                      <a:pPr marL="0" lvl="0" indent="0" algn="ctr" rtl="0">
                        <a:spcBef>
                          <a:spcPts val="0"/>
                        </a:spcBef>
                        <a:spcAft>
                          <a:spcPts val="0"/>
                        </a:spcAft>
                        <a:buNone/>
                      </a:pPr>
                      <a:r>
                        <a:rPr lang="en" sz="700">
                          <a:solidFill>
                            <a:schemeClr val="dk1"/>
                          </a:solidFill>
                        </a:rPr>
                        <a:t>Much higher Guanosine-5'-triphosphate (GTP) Levels</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6" name="Google Shape;11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17" name="Google Shape;117;p20"/>
          <p:cNvPicPr preferRelativeResize="0"/>
          <p:nvPr/>
        </p:nvPicPr>
        <p:blipFill rotWithShape="1">
          <a:blip r:embed="rId3">
            <a:alphaModFix/>
          </a:blip>
          <a:srcRect l="50000" t="17492" b="66345"/>
          <a:stretch/>
        </p:blipFill>
        <p:spPr>
          <a:xfrm>
            <a:off x="4751176" y="1033330"/>
            <a:ext cx="3965724" cy="1691673"/>
          </a:xfrm>
          <a:prstGeom prst="rect">
            <a:avLst/>
          </a:prstGeom>
          <a:noFill/>
          <a:ln>
            <a:noFill/>
          </a:ln>
        </p:spPr>
      </p:pic>
      <p:pic>
        <p:nvPicPr>
          <p:cNvPr id="118" name="Google Shape;118;p20"/>
          <p:cNvPicPr preferRelativeResize="0"/>
          <p:nvPr/>
        </p:nvPicPr>
        <p:blipFill rotWithShape="1">
          <a:blip r:embed="rId3">
            <a:alphaModFix/>
          </a:blip>
          <a:srcRect t="66510" r="49982" b="16600"/>
          <a:stretch/>
        </p:blipFill>
        <p:spPr>
          <a:xfrm>
            <a:off x="501225" y="2907005"/>
            <a:ext cx="3756300" cy="1673767"/>
          </a:xfrm>
          <a:prstGeom prst="rect">
            <a:avLst/>
          </a:prstGeom>
          <a:noFill/>
          <a:ln>
            <a:noFill/>
          </a:ln>
        </p:spPr>
      </p:pic>
      <p:pic>
        <p:nvPicPr>
          <p:cNvPr id="119" name="Google Shape;119;p20"/>
          <p:cNvPicPr preferRelativeResize="0"/>
          <p:nvPr/>
        </p:nvPicPr>
        <p:blipFill rotWithShape="1">
          <a:blip r:embed="rId3">
            <a:alphaModFix/>
          </a:blip>
          <a:srcRect l="140" t="33377" r="49842" b="49733"/>
          <a:stretch/>
        </p:blipFill>
        <p:spPr>
          <a:xfrm>
            <a:off x="4835806" y="2898056"/>
            <a:ext cx="3796455" cy="1691673"/>
          </a:xfrm>
          <a:prstGeom prst="rect">
            <a:avLst/>
          </a:prstGeom>
          <a:noFill/>
          <a:ln>
            <a:noFill/>
          </a:ln>
        </p:spPr>
      </p:pic>
      <p:pic>
        <p:nvPicPr>
          <p:cNvPr id="120" name="Google Shape;120;p20"/>
          <p:cNvPicPr preferRelativeResize="0"/>
          <p:nvPr/>
        </p:nvPicPr>
        <p:blipFill rotWithShape="1">
          <a:blip r:embed="rId3">
            <a:alphaModFix/>
          </a:blip>
          <a:srcRect l="50233" t="66495" b="16521"/>
          <a:stretch/>
        </p:blipFill>
        <p:spPr>
          <a:xfrm>
            <a:off x="501225" y="1015430"/>
            <a:ext cx="3756293" cy="1691673"/>
          </a:xfrm>
          <a:prstGeom prst="rect">
            <a:avLst/>
          </a:prstGeom>
          <a:noFill/>
          <a:ln>
            <a:noFill/>
          </a:ln>
        </p:spPr>
      </p:pic>
      <p:sp>
        <p:nvSpPr>
          <p:cNvPr id="121" name="Google Shape;121;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Health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311700" y="1225238"/>
            <a:ext cx="2685300" cy="3354000"/>
          </a:xfrm>
          <a:prstGeom prst="rect">
            <a:avLst/>
          </a:prstGeom>
        </p:spPr>
        <p:txBody>
          <a:bodyPr spcFirstLastPara="1" wrap="square" lIns="91425" tIns="91425" rIns="91425" bIns="91425" anchor="ctr" anchorCtr="0">
            <a:normAutofit/>
          </a:bodyPr>
          <a:lstStyle/>
          <a:p>
            <a:pPr marL="457200" lvl="0" indent="-317500" algn="l" rtl="0">
              <a:spcBef>
                <a:spcPts val="0"/>
              </a:spcBef>
              <a:spcAft>
                <a:spcPts val="0"/>
              </a:spcAft>
              <a:buSzPts val="1400"/>
              <a:buChar char="●"/>
            </a:pPr>
            <a:r>
              <a:rPr lang="en"/>
              <a:t>Dental caries are more commonly known as tooth decay/cavities</a:t>
            </a:r>
            <a:endParaRPr/>
          </a:p>
          <a:p>
            <a:pPr marL="457200" lvl="0" indent="-317500" algn="l" rtl="0">
              <a:spcBef>
                <a:spcPts val="1000"/>
              </a:spcBef>
              <a:spcAft>
                <a:spcPts val="0"/>
              </a:spcAft>
              <a:buSzPts val="1400"/>
              <a:buChar char="●"/>
            </a:pPr>
            <a:r>
              <a:rPr lang="en"/>
              <a:t>Less dental caries in non-smokers than those who smoke</a:t>
            </a:r>
            <a:endParaRPr/>
          </a:p>
        </p:txBody>
      </p:sp>
      <p:sp>
        <p:nvSpPr>
          <p:cNvPr id="127" name="Google Shape;12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28" name="Google Shape;128;p21"/>
          <p:cNvPicPr preferRelativeResize="0"/>
          <p:nvPr/>
        </p:nvPicPr>
        <p:blipFill>
          <a:blip r:embed="rId3">
            <a:alphaModFix/>
          </a:blip>
          <a:stretch>
            <a:fillRect/>
          </a:stretch>
        </p:blipFill>
        <p:spPr>
          <a:xfrm>
            <a:off x="2997001" y="1454274"/>
            <a:ext cx="5835251" cy="2895925"/>
          </a:xfrm>
          <a:prstGeom prst="rect">
            <a:avLst/>
          </a:prstGeom>
          <a:noFill/>
          <a:ln>
            <a:noFill/>
          </a:ln>
        </p:spPr>
      </p:pic>
      <p:sp>
        <p:nvSpPr>
          <p:cNvPr id="129" name="Google Shape;129;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Pie Chart of Categorical Features</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2092</Words>
  <Application>Microsoft Office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Economica</vt:lpstr>
      <vt:lpstr>Arial</vt:lpstr>
      <vt:lpstr>Open Sans</vt:lpstr>
      <vt:lpstr>Luxe</vt:lpstr>
      <vt:lpstr>Group 19 Smoker Status Analysis  using Bio-Signals</vt:lpstr>
      <vt:lpstr>Outline</vt:lpstr>
      <vt:lpstr>Task Description</vt:lpstr>
      <vt:lpstr>Dataset Introduction</vt:lpstr>
      <vt:lpstr>Data Analysis and Visualization</vt:lpstr>
      <vt:lpstr>Relationship between Different Features</vt:lpstr>
      <vt:lpstr>Violin Chart of Numerical Features</vt:lpstr>
      <vt:lpstr>Health Features</vt:lpstr>
      <vt:lpstr>Pie Chart of Categorical Features</vt:lpstr>
      <vt:lpstr>Correlation of Numerical Variables with Smoking</vt:lpstr>
      <vt:lpstr>BMI Analysis</vt:lpstr>
      <vt:lpstr>Top-influential Bio-factors</vt:lpstr>
      <vt:lpstr>Calculating a Health Score</vt:lpstr>
      <vt:lpstr>Health Score for Entire Dataset</vt:lpstr>
      <vt:lpstr>Health Score for Entire Dataset</vt:lpstr>
      <vt:lpstr>Health Score for Entire Dataset</vt:lpstr>
      <vt:lpstr>Conclusion</vt:lpstr>
      <vt:lpstr>Reference</vt:lpstr>
      <vt:lpstr>Thanks for listening!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19 Smoker Status Analysis  using Bio-Signals</dc:title>
  <cp:lastModifiedBy>Unay</cp:lastModifiedBy>
  <cp:revision>2</cp:revision>
  <dcterms:modified xsi:type="dcterms:W3CDTF">2024-03-16T00:07:40Z</dcterms:modified>
</cp:coreProperties>
</file>