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72" r:id="rId2"/>
  </p:sldIdLst>
  <p:sldSz cx="18288000" cy="13716000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8E8"/>
    <a:srgbClr val="EAF6E2"/>
    <a:srgbClr val="F6FBF3"/>
    <a:srgbClr val="ED7D31"/>
    <a:srgbClr val="FFAF57"/>
    <a:srgbClr val="F2A46F"/>
    <a:srgbClr val="F4FAF0"/>
    <a:srgbClr val="ECF7E5"/>
    <a:srgbClr val="FFC000"/>
    <a:srgbClr val="EEF7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118" autoAdjust="0"/>
  </p:normalViewPr>
  <p:slideViewPr>
    <p:cSldViewPr snapToGrid="0">
      <p:cViewPr varScale="1">
        <p:scale>
          <a:sx n="46" d="100"/>
          <a:sy n="46" d="100"/>
        </p:scale>
        <p:origin x="1046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244726"/>
            <a:ext cx="155448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7204076"/>
            <a:ext cx="13716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4B5-9F01-4DE4-92F1-DE7AB33D2A5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380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4B5-9F01-4DE4-92F1-DE7AB33D2A5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570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730250"/>
            <a:ext cx="3943350" cy="1162367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730250"/>
            <a:ext cx="11601450" cy="1162367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4B5-9F01-4DE4-92F1-DE7AB33D2A5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21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4B5-9F01-4DE4-92F1-DE7AB33D2A5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1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3419479"/>
            <a:ext cx="157734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9178929"/>
            <a:ext cx="157734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/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4B5-9F01-4DE4-92F1-DE7AB33D2A5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711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3651250"/>
            <a:ext cx="7772400" cy="87026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3651250"/>
            <a:ext cx="7772400" cy="87026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4B5-9F01-4DE4-92F1-DE7AB33D2A5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381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730253"/>
            <a:ext cx="15773400" cy="265112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3362326"/>
            <a:ext cx="7736680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5010150"/>
            <a:ext cx="7736680" cy="73691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3362326"/>
            <a:ext cx="7774782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5010150"/>
            <a:ext cx="7774782" cy="73691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4B5-9F01-4DE4-92F1-DE7AB33D2A5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111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4B5-9F01-4DE4-92F1-DE7AB33D2A5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215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4B5-9F01-4DE4-92F1-DE7AB33D2A5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55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974853"/>
            <a:ext cx="92583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4B5-9F01-4DE4-92F1-DE7AB33D2A5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64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14400"/>
            <a:ext cx="5898356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974853"/>
            <a:ext cx="9258300" cy="9747250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4114800"/>
            <a:ext cx="5898356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E94B5-9F01-4DE4-92F1-DE7AB33D2A5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86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730253"/>
            <a:ext cx="157734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3651250"/>
            <a:ext cx="157734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E94B5-9F01-4DE4-92F1-DE7AB33D2A5C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2712703"/>
            <a:ext cx="61722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2712703"/>
            <a:ext cx="41148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93978F-24CB-48DC-A32A-752A3650D2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7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roupe 68">
            <a:extLst>
              <a:ext uri="{FF2B5EF4-FFF2-40B4-BE49-F238E27FC236}">
                <a16:creationId xmlns:a16="http://schemas.microsoft.com/office/drawing/2014/main" id="{A734E911-33D0-4AB4-3E28-6B3B47E97E82}"/>
              </a:ext>
            </a:extLst>
          </p:cNvPr>
          <p:cNvGrpSpPr/>
          <p:nvPr/>
        </p:nvGrpSpPr>
        <p:grpSpPr>
          <a:xfrm>
            <a:off x="6523879" y="964409"/>
            <a:ext cx="5504654" cy="10172015"/>
            <a:chOff x="735605" y="5407"/>
            <a:chExt cx="5504654" cy="10172015"/>
          </a:xfrm>
        </p:grpSpPr>
        <p:sp>
          <p:nvSpPr>
            <p:cNvPr id="70" name="ZoneTexte 69">
              <a:extLst>
                <a:ext uri="{FF2B5EF4-FFF2-40B4-BE49-F238E27FC236}">
                  <a16:creationId xmlns:a16="http://schemas.microsoft.com/office/drawing/2014/main" id="{3D2E8F4E-57AA-938D-E544-7A40A784B176}"/>
                </a:ext>
              </a:extLst>
            </p:cNvPr>
            <p:cNvSpPr txBox="1"/>
            <p:nvPr/>
          </p:nvSpPr>
          <p:spPr>
            <a:xfrm>
              <a:off x="735605" y="5407"/>
              <a:ext cx="5470436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dirty="0"/>
                <a:t>Commerçants &amp; Artisans</a:t>
              </a:r>
            </a:p>
            <a:p>
              <a:endParaRPr lang="fr-FR" sz="2800" dirty="0"/>
            </a:p>
            <a:p>
              <a:pPr algn="ctr"/>
              <a:r>
                <a:rPr lang="fr-FR" sz="2800"/>
                <a:t>Accepter </a:t>
              </a:r>
              <a:r>
                <a:rPr lang="fr-FR" sz="2800" b="1"/>
                <a:t>Monero et Bitcoin</a:t>
              </a:r>
              <a:r>
                <a:rPr lang="fr-FR" sz="2800"/>
                <a:t>, </a:t>
              </a:r>
              <a:r>
                <a:rPr lang="fr-FR" sz="2800" dirty="0"/>
                <a:t>c'est jouer la carte des entreprises engagées !</a:t>
              </a:r>
              <a:endParaRPr lang="fr-FR" sz="2400" dirty="0"/>
            </a:p>
            <a:p>
              <a:endParaRPr lang="fr-FR" sz="2400" dirty="0"/>
            </a:p>
            <a:p>
              <a:r>
                <a:rPr lang="fr-FR" sz="2800" dirty="0"/>
                <a:t>Vous souhaitez : </a:t>
              </a:r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8B0644FF-1B2D-DD43-E0F1-EA6BB3F930BA}"/>
                </a:ext>
              </a:extLst>
            </p:cNvPr>
            <p:cNvSpPr txBox="1"/>
            <p:nvPr/>
          </p:nvSpPr>
          <p:spPr>
            <a:xfrm>
              <a:off x="838266" y="3237061"/>
              <a:ext cx="5401993" cy="6940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srgbClr val="46464A"/>
                  </a:solidFill>
                  <a:effectLst/>
                  <a:uLnTx/>
                  <a:uFillTx/>
                  <a:latin typeface="Inter"/>
                  <a:ea typeface="+mn-ea"/>
                  <a:cs typeface="+mn-cs"/>
                </a:rPr>
                <a:t>•</a:t>
              </a:r>
              <a:r>
                <a: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46464A"/>
                  </a:solidFill>
                  <a:effectLst/>
                  <a:uLnTx/>
                  <a:uFillTx/>
                  <a:latin typeface="Inter"/>
                  <a:ea typeface="+mn-ea"/>
                  <a:cs typeface="+mn-cs"/>
                </a:rPr>
                <a:t>  Un moyen d’échange libre, sans banque</a:t>
              </a:r>
              <a:br>
                <a: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46464A"/>
                  </a:solidFill>
                  <a:effectLst/>
                  <a:uLnTx/>
                  <a:uFillTx/>
                  <a:latin typeface="Inter"/>
                  <a:ea typeface="+mn-ea"/>
                  <a:cs typeface="+mn-cs"/>
                </a:rPr>
              </a:br>
              <a:r>
                <a: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46464A"/>
                  </a:solidFill>
                  <a:effectLst/>
                  <a:uLnTx/>
                  <a:uFillTx/>
                  <a:latin typeface="Inter"/>
                  <a:ea typeface="+mn-ea"/>
                  <a:cs typeface="+mn-cs"/>
                </a:rPr>
                <a:t>    </a:t>
              </a:r>
              <a:r>
                <a:rPr kumimoji="0" lang="fr-FR" sz="2500" b="1" i="0" u="none" strike="noStrike" kern="1200" cap="none" spc="0" normalizeH="0" baseline="0" noProof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</a:t>
              </a:r>
              <a:r>
                <a:rPr kumimoji="0" lang="fr-FR" sz="25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entre vos clients et vous.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Finie la CB, fini le terminal bancaire</a:t>
              </a:r>
              <a:b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En toute légalité : </a:t>
              </a:r>
              <a:r>
                <a:rPr kumimoji="0" lang="fr-FR" sz="2000" b="0" i="0" u="sng" strike="noStrike" kern="1200" cap="none" spc="0" normalizeH="0" baseline="0" noProof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bank-exit.org/compta</a:t>
              </a:r>
              <a:br>
                <a:rPr kumimoji="0" lang="fr-FR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endParaRPr lang="fr-FR" sz="1200">
                <a:solidFill>
                  <a:srgbClr val="46464A"/>
                </a:solidFill>
                <a:latin typeface="Inter"/>
              </a:endParaRPr>
            </a:p>
            <a:p>
              <a:r>
                <a:rPr lang="fr-FR" sz="2400" b="0" i="0">
                  <a:solidFill>
                    <a:srgbClr val="46464A"/>
                  </a:solidFill>
                  <a:effectLst/>
                  <a:latin typeface="Inter"/>
                </a:rPr>
                <a:t>•</a:t>
              </a:r>
              <a:r>
                <a:rPr lang="fr-FR" sz="2800" b="0" i="0">
                  <a:solidFill>
                    <a:srgbClr val="46464A"/>
                  </a:solidFill>
                  <a:effectLst/>
                  <a:latin typeface="Inter"/>
                </a:rPr>
                <a:t> </a:t>
              </a:r>
              <a:r>
                <a:rPr lang="fr-FR" sz="2000" b="0" i="0">
                  <a:solidFill>
                    <a:srgbClr val="46464A"/>
                  </a:solidFill>
                  <a:effectLst/>
                  <a:latin typeface="Inter"/>
                </a:rPr>
                <a:t> </a:t>
              </a:r>
              <a:r>
                <a:rPr lang="fr-FR" sz="2500" b="1"/>
                <a:t>Arrêter </a:t>
              </a:r>
              <a:r>
                <a:rPr lang="fr-FR" sz="2500" b="1" dirty="0"/>
                <a:t>d'engraisser les </a:t>
              </a:r>
              <a:r>
                <a:rPr lang="fr-FR" sz="2500" b="1"/>
                <a:t>banques !</a:t>
              </a:r>
              <a:endParaRPr lang="fr-FR" sz="2500" dirty="0"/>
            </a:p>
            <a:p>
              <a:r>
                <a:rPr lang="fr-FR" sz="2500"/>
                <a:t>    Payez </a:t>
              </a:r>
              <a:r>
                <a:rPr lang="fr-FR" sz="2500" dirty="0"/>
                <a:t>moins de frais </a:t>
              </a:r>
              <a:r>
                <a:rPr lang="fr-FR" sz="2500" b="1"/>
                <a:t>: </a:t>
              </a:r>
              <a:r>
                <a:rPr lang="fr-FR" sz="2000" b="1"/>
                <a:t>~</a:t>
              </a:r>
              <a:r>
                <a:rPr lang="fr-FR" sz="2400" b="1">
                  <a:sym typeface="Wingdings" panose="05000000000000000000" pitchFamily="2" charset="2"/>
                </a:rPr>
                <a:t>1 centime d’€</a:t>
              </a:r>
              <a:br>
                <a:rPr lang="fr-FR" sz="2400" b="1">
                  <a:sym typeface="Wingdings" panose="05000000000000000000" pitchFamily="2" charset="2"/>
                </a:rPr>
              </a:br>
              <a:r>
                <a:rPr lang="fr-FR" sz="2400" b="1">
                  <a:sym typeface="Wingdings" panose="05000000000000000000" pitchFamily="2" charset="2"/>
                </a:rPr>
                <a:t>    </a:t>
              </a:r>
              <a:r>
                <a:rPr lang="fr-FR" sz="2000">
                  <a:sym typeface="Wingdings" panose="05000000000000000000" pitchFamily="2" charset="2"/>
                </a:rPr>
                <a:t>quelque soit le montant, plutôt </a:t>
              </a:r>
              <a:r>
                <a:rPr lang="fr-FR" sz="2000" dirty="0">
                  <a:sym typeface="Wingdings" panose="05000000000000000000" pitchFamily="2" charset="2"/>
                </a:rPr>
                <a:t>que 0,5 à 2</a:t>
              </a:r>
              <a:r>
                <a:rPr lang="fr-FR" sz="2000">
                  <a:sym typeface="Wingdings" panose="05000000000000000000" pitchFamily="2" charset="2"/>
                </a:rPr>
                <a:t>%         </a:t>
              </a:r>
              <a:r>
                <a:rPr lang="fr-FR" sz="2000">
                  <a:solidFill>
                    <a:schemeClr val="bg1"/>
                  </a:solidFill>
                  <a:sym typeface="Wingdings" panose="05000000000000000000" pitchFamily="2" charset="2"/>
                </a:rPr>
                <a:t>. </a:t>
              </a:r>
              <a:r>
                <a:rPr lang="fr-FR" sz="2000">
                  <a:sym typeface="Wingdings" panose="05000000000000000000" pitchFamily="2" charset="2"/>
                </a:rPr>
                <a:t>   de frais + location du TPE + frais de compte..</a:t>
              </a:r>
              <a:endParaRPr lang="fr-FR" sz="2000" dirty="0"/>
            </a:p>
            <a:p>
              <a:pPr marL="342900" indent="-342900">
                <a:buFontTx/>
                <a:buChar char="-"/>
              </a:pPr>
              <a:endParaRPr lang="fr-FR" sz="2000" dirty="0"/>
            </a:p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fr-FR" sz="2400" b="0" i="0">
                  <a:solidFill>
                    <a:srgbClr val="46464A"/>
                  </a:solidFill>
                  <a:effectLst/>
                  <a:latin typeface="Inter"/>
                </a:rPr>
                <a:t>•</a:t>
              </a:r>
              <a:r>
                <a:rPr lang="fr-FR" sz="2800" b="0" i="0">
                  <a:solidFill>
                    <a:srgbClr val="46464A"/>
                  </a:solidFill>
                  <a:effectLst/>
                  <a:latin typeface="Inter"/>
                </a:rPr>
                <a:t>  </a:t>
              </a:r>
              <a:r>
                <a:rPr kumimoji="0" lang="fr-FR" sz="25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Gagner </a:t>
              </a:r>
              <a:r>
                <a:rPr kumimoji="0" lang="fr-FR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une </a:t>
              </a:r>
              <a:r>
                <a:rPr kumimoji="0" lang="fr-FR" sz="2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nouvelle clientèle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000">
                  <a:solidFill>
                    <a:prstClr val="black"/>
                  </a:solidFill>
                  <a:latin typeface="Calibri" panose="020F0502020204030204"/>
                  <a:sym typeface="Wingdings" panose="05000000000000000000" pitchFamily="2" charset="2"/>
                </a:rPr>
                <a:t>      </a:t>
              </a:r>
              <a: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12% des Fr. possèdent </a:t>
              </a:r>
              <a:r>
                <a: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de </a:t>
              </a:r>
              <a: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la cryptomonnaie</a:t>
              </a:r>
              <a:b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</a:br>
              <a: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       soit plus de 6 Millions de français !</a:t>
              </a:r>
              <a:endPara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endParaRPr>
            </a:p>
            <a:p>
              <a:r>
                <a:rPr lang="fr-FR" sz="1200"/>
                <a:t> </a:t>
              </a:r>
              <a:endParaRPr lang="fr-FR" sz="1200" dirty="0"/>
            </a:p>
            <a:p>
              <a:r>
                <a:rPr lang="fr-FR" sz="2800" b="0" i="0">
                  <a:solidFill>
                    <a:srgbClr val="46464A"/>
                  </a:solidFill>
                  <a:effectLst/>
                  <a:latin typeface="Inter"/>
                </a:rPr>
                <a:t>•  </a:t>
              </a:r>
              <a:r>
                <a:rPr lang="fr-FR" sz="2500" b="0" i="0">
                  <a:solidFill>
                    <a:srgbClr val="46464A"/>
                  </a:solidFill>
                  <a:effectLst/>
                  <a:latin typeface="Inter"/>
                </a:rPr>
                <a:t>Protection inflation et guerre ? </a:t>
              </a:r>
              <a:br>
                <a:rPr lang="fr-FR" sz="2800" b="0" i="0">
                  <a:solidFill>
                    <a:srgbClr val="46464A"/>
                  </a:solidFill>
                  <a:effectLst/>
                  <a:latin typeface="Inter"/>
                </a:rPr>
              </a:br>
              <a:r>
                <a:rPr lang="fr-FR" sz="2000" b="0" i="0">
                  <a:solidFill>
                    <a:srgbClr val="46464A"/>
                  </a:solidFill>
                  <a:effectLst/>
                  <a:latin typeface="Inter"/>
                </a:rPr>
                <a:t>      </a:t>
              </a:r>
              <a:r>
                <a:rPr lang="fr-FR" sz="2000"/>
                <a:t>Trésorerie </a:t>
              </a:r>
              <a:r>
                <a:rPr lang="fr-FR" sz="2000" dirty="0"/>
                <a:t>qui a pris </a:t>
              </a:r>
              <a:r>
                <a:rPr lang="fr-FR" sz="2000" b="1" dirty="0">
                  <a:solidFill>
                    <a:schemeClr val="accent6">
                      <a:lumMod val="50000"/>
                    </a:schemeClr>
                  </a:solidFill>
                </a:rPr>
                <a:t>+90%/an</a:t>
              </a:r>
              <a:br>
                <a:rPr lang="fr-FR" sz="2000" b="1"/>
              </a:br>
              <a:r>
                <a:rPr lang="fr-FR" sz="2000" b="1"/>
                <a:t>      </a:t>
              </a:r>
              <a:r>
                <a:rPr lang="fr-FR" sz="2000" b="1">
                  <a:solidFill>
                    <a:schemeClr val="accent6">
                      <a:lumMod val="50000"/>
                    </a:schemeClr>
                  </a:solidFill>
                </a:rPr>
                <a:t>en moyenne </a:t>
              </a:r>
              <a:r>
                <a:rPr lang="fr-FR" sz="2000"/>
                <a:t>historiquement</a:t>
              </a:r>
              <a:endParaRPr lang="fr-FR" dirty="0"/>
            </a:p>
            <a:p>
              <a:r>
                <a:rPr lang="fr-FR" sz="1400"/>
                <a:t> </a:t>
              </a:r>
              <a:endParaRPr lang="fr-FR" sz="1400" dirty="0"/>
            </a:p>
            <a:p>
              <a:r>
                <a:rPr lang="fr-FR" sz="2400" b="0" i="0">
                  <a:solidFill>
                    <a:srgbClr val="46464A"/>
                  </a:solidFill>
                  <a:effectLst/>
                  <a:latin typeface="Inter"/>
                </a:rPr>
                <a:t>•  </a:t>
              </a:r>
              <a:r>
                <a:rPr lang="fr-FR" sz="2500"/>
                <a:t>Devenez </a:t>
              </a:r>
              <a:r>
                <a:rPr lang="fr-FR" sz="2500" b="1" dirty="0"/>
                <a:t>commerçant solidaire</a:t>
              </a:r>
            </a:p>
            <a:p>
              <a:r>
                <a:rPr lang="fr-FR" sz="2000">
                  <a:sym typeface="Wingdings" panose="05000000000000000000" pitchFamily="2" charset="2"/>
                </a:rPr>
                <a:t>     </a:t>
              </a:r>
              <a:r>
                <a:rPr lang="fr-FR" sz="2000"/>
                <a:t>10 </a:t>
              </a:r>
              <a:r>
                <a:rPr lang="fr-FR" sz="2000" dirty="0"/>
                <a:t>000+ dans </a:t>
              </a:r>
              <a:r>
                <a:rPr lang="fr-FR" sz="2000"/>
                <a:t>le monde voir </a:t>
              </a:r>
              <a:r>
                <a:rPr lang="fr-FR" sz="2000" u="sng"/>
                <a:t>bank-exit.</a:t>
              </a:r>
              <a:r>
                <a:rPr lang="fr-FR" sz="2000" u="sng" dirty="0"/>
                <a:t>org/</a:t>
              </a:r>
              <a:r>
                <a:rPr lang="fr-FR" sz="2000" u="sng" dirty="0" err="1"/>
                <a:t>map</a:t>
              </a:r>
              <a:endParaRPr lang="fr-FR" sz="1400" u="sng" dirty="0"/>
            </a:p>
            <a:p>
              <a:endParaRPr lang="fr-FR" sz="2000" dirty="0"/>
            </a:p>
          </p:txBody>
        </p:sp>
      </p:grp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628E8498-8ED4-B559-8A96-6C5A69026E71}"/>
              </a:ext>
            </a:extLst>
          </p:cNvPr>
          <p:cNvGrpSpPr/>
          <p:nvPr/>
        </p:nvGrpSpPr>
        <p:grpSpPr>
          <a:xfrm>
            <a:off x="9987386" y="3099284"/>
            <a:ext cx="1695408" cy="986582"/>
            <a:chOff x="4379599" y="2880494"/>
            <a:chExt cx="1364010" cy="793738"/>
          </a:xfrm>
        </p:grpSpPr>
        <p:pic>
          <p:nvPicPr>
            <p:cNvPr id="73" name="Image 72">
              <a:extLst>
                <a:ext uri="{FF2B5EF4-FFF2-40B4-BE49-F238E27FC236}">
                  <a16:creationId xmlns:a16="http://schemas.microsoft.com/office/drawing/2014/main" id="{7CBF03C2-050B-F395-CAC7-A60BDB2CD3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022" y="2940222"/>
              <a:ext cx="681587" cy="681585"/>
            </a:xfrm>
            <a:prstGeom prst="rect">
              <a:avLst/>
            </a:prstGeom>
          </p:spPr>
        </p:pic>
        <p:grpSp>
          <p:nvGrpSpPr>
            <p:cNvPr id="74" name="Groupe 73">
              <a:extLst>
                <a:ext uri="{FF2B5EF4-FFF2-40B4-BE49-F238E27FC236}">
                  <a16:creationId xmlns:a16="http://schemas.microsoft.com/office/drawing/2014/main" id="{A77E8761-9413-29FE-247D-42609D714CCC}"/>
                </a:ext>
              </a:extLst>
            </p:cNvPr>
            <p:cNvGrpSpPr/>
            <p:nvPr/>
          </p:nvGrpSpPr>
          <p:grpSpPr>
            <a:xfrm>
              <a:off x="4379599" y="2880494"/>
              <a:ext cx="822337" cy="793738"/>
              <a:chOff x="6111031" y="1193197"/>
              <a:chExt cx="1090014" cy="1090016"/>
            </a:xfrm>
          </p:grpSpPr>
          <p:sp>
            <p:nvSpPr>
              <p:cNvPr id="75" name="Ellipse 74">
                <a:extLst>
                  <a:ext uri="{FF2B5EF4-FFF2-40B4-BE49-F238E27FC236}">
                    <a16:creationId xmlns:a16="http://schemas.microsoft.com/office/drawing/2014/main" id="{123C5DB5-0685-AA77-89AD-5E064EA2150E}"/>
                  </a:ext>
                </a:extLst>
              </p:cNvPr>
              <p:cNvSpPr/>
              <p:nvPr/>
            </p:nvSpPr>
            <p:spPr>
              <a:xfrm>
                <a:off x="6240749" y="1258748"/>
                <a:ext cx="923948" cy="936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6" name="Picture 2" descr="Logo, logos, monero icon - Free download on Iconfinder">
                <a:extLst>
                  <a:ext uri="{FF2B5EF4-FFF2-40B4-BE49-F238E27FC236}">
                    <a16:creationId xmlns:a16="http://schemas.microsoft.com/office/drawing/2014/main" id="{B8DE9B62-8105-8B84-E780-837CEE9AF5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1031" y="1193197"/>
                <a:ext cx="1090014" cy="1090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77" name="ZoneTexte 76">
            <a:extLst>
              <a:ext uri="{FF2B5EF4-FFF2-40B4-BE49-F238E27FC236}">
                <a16:creationId xmlns:a16="http://schemas.microsoft.com/office/drawing/2014/main" id="{E1864076-875C-960C-06AD-32D6ABC71913}"/>
              </a:ext>
            </a:extLst>
          </p:cNvPr>
          <p:cNvSpPr txBox="1"/>
          <p:nvPr/>
        </p:nvSpPr>
        <p:spPr>
          <a:xfrm>
            <a:off x="6505537" y="10989646"/>
            <a:ext cx="368199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Plus d'infos : voir flyer</a:t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Youtube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/Telegram</a:t>
            </a:r>
            <a:r>
              <a:rPr lang="fr-FR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fr-FR" sz="24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lang="fr-FR" sz="2400" b="1" dirty="0" err="1">
                <a:solidFill>
                  <a:prstClr val="black"/>
                </a:solidFill>
                <a:latin typeface="Calibri" panose="020F0502020204030204"/>
              </a:rPr>
              <a:t>SortieDeBanque</a:t>
            </a:r>
            <a:r>
              <a:rPr lang="fr-FR" sz="2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2400" dirty="0">
                <a:solidFill>
                  <a:prstClr val="black"/>
                </a:solidFill>
                <a:latin typeface="Calibri" panose="020F0502020204030204"/>
              </a:rPr>
              <a:t>➡️</a:t>
            </a:r>
            <a:br>
              <a:rPr lang="fr-FR" sz="24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fr-FR" sz="24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citoyens bénévoles)</a:t>
            </a:r>
            <a:r>
              <a:rPr lang="fr-FR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algn="ctr"/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Pas un conseil en </a:t>
            </a:r>
            <a:r>
              <a:rPr lang="fr-FR" dirty="0" err="1">
                <a:solidFill>
                  <a:prstClr val="black"/>
                </a:solidFill>
                <a:latin typeface="Calibri" panose="020F0502020204030204"/>
              </a:rPr>
              <a:t>invest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algn="ctr"/>
            <a:r>
              <a:rPr lang="fr-FR" sz="1600">
                <a:solidFill>
                  <a:prstClr val="black"/>
                </a:solidFill>
                <a:latin typeface="Calibri" panose="020F0502020204030204"/>
              </a:rPr>
              <a:t>Avril 2025</a:t>
            </a:r>
            <a:endParaRPr lang="en-US" sz="1600" dirty="0"/>
          </a:p>
        </p:txBody>
      </p:sp>
      <p:sp>
        <p:nvSpPr>
          <p:cNvPr id="78" name="Rectangle : coins arrondis 77">
            <a:extLst>
              <a:ext uri="{FF2B5EF4-FFF2-40B4-BE49-F238E27FC236}">
                <a16:creationId xmlns:a16="http://schemas.microsoft.com/office/drawing/2014/main" id="{3FA0BA5E-729C-9C57-8A87-A908B3514CFA}"/>
              </a:ext>
            </a:extLst>
          </p:cNvPr>
          <p:cNvSpPr/>
          <p:nvPr/>
        </p:nvSpPr>
        <p:spPr>
          <a:xfrm>
            <a:off x="6430235" y="586090"/>
            <a:ext cx="5632517" cy="12581270"/>
          </a:xfrm>
          <a:prstGeom prst="roundRect">
            <a:avLst>
              <a:gd name="adj" fmla="val 484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1F527B8B-C41F-9B19-C83E-4EC6C15104AB}"/>
              </a:ext>
            </a:extLst>
          </p:cNvPr>
          <p:cNvSpPr txBox="1"/>
          <p:nvPr/>
        </p:nvSpPr>
        <p:spPr>
          <a:xfrm>
            <a:off x="10215010" y="12631641"/>
            <a:ext cx="164814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/>
              <a:t>bank-exit.org</a:t>
            </a:r>
            <a:endParaRPr lang="fr-FR" sz="1700" dirty="0"/>
          </a:p>
        </p:txBody>
      </p:sp>
      <p:pic>
        <p:nvPicPr>
          <p:cNvPr id="1026" name="Picture 2" descr="Scan me!">
            <a:extLst>
              <a:ext uri="{FF2B5EF4-FFF2-40B4-BE49-F238E27FC236}">
                <a16:creationId xmlns:a16="http://schemas.microsoft.com/office/drawing/2014/main" id="{1741352D-4707-6A32-2C74-55B92B50D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8538" y="11061122"/>
            <a:ext cx="1501465" cy="150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3914C70D-57A9-2870-879B-BDEB9F6F5E2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1938" t="13990" r="16836" b="32289"/>
          <a:stretch/>
        </p:blipFill>
        <p:spPr>
          <a:xfrm rot="20185439">
            <a:off x="9923948" y="10867788"/>
            <a:ext cx="415662" cy="353313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69F6D00E-1CD1-F995-0749-A4BDDEFF8207}"/>
              </a:ext>
            </a:extLst>
          </p:cNvPr>
          <p:cNvGrpSpPr/>
          <p:nvPr/>
        </p:nvGrpSpPr>
        <p:grpSpPr>
          <a:xfrm>
            <a:off x="579841" y="945684"/>
            <a:ext cx="5504654" cy="10172015"/>
            <a:chOff x="735605" y="5407"/>
            <a:chExt cx="5504654" cy="10172015"/>
          </a:xfrm>
        </p:grpSpPr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A3D8FA70-0661-A1FF-8581-302C81BB22F8}"/>
                </a:ext>
              </a:extLst>
            </p:cNvPr>
            <p:cNvSpPr txBox="1"/>
            <p:nvPr/>
          </p:nvSpPr>
          <p:spPr>
            <a:xfrm>
              <a:off x="735605" y="5407"/>
              <a:ext cx="5470436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dirty="0"/>
                <a:t>Commerçants &amp; Artisans</a:t>
              </a:r>
            </a:p>
            <a:p>
              <a:endParaRPr lang="fr-FR" sz="2800" dirty="0"/>
            </a:p>
            <a:p>
              <a:pPr algn="ctr"/>
              <a:r>
                <a:rPr lang="fr-FR" sz="2800"/>
                <a:t>Accepter </a:t>
              </a:r>
              <a:r>
                <a:rPr lang="fr-FR" sz="2800" b="1"/>
                <a:t>Monero et Bitcoin</a:t>
              </a:r>
              <a:r>
                <a:rPr lang="fr-FR" sz="2800"/>
                <a:t>, </a:t>
              </a:r>
              <a:r>
                <a:rPr lang="fr-FR" sz="2800" dirty="0"/>
                <a:t>c'est jouer la carte des entreprises engagées !</a:t>
              </a:r>
              <a:endParaRPr lang="fr-FR" sz="2400" dirty="0"/>
            </a:p>
            <a:p>
              <a:endParaRPr lang="fr-FR" sz="2400" dirty="0"/>
            </a:p>
            <a:p>
              <a:r>
                <a:rPr lang="fr-FR" sz="2800" dirty="0"/>
                <a:t>Vous souhaitez : 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CE167351-42E8-4A41-A4F6-B05FA5112347}"/>
                </a:ext>
              </a:extLst>
            </p:cNvPr>
            <p:cNvSpPr txBox="1"/>
            <p:nvPr/>
          </p:nvSpPr>
          <p:spPr>
            <a:xfrm>
              <a:off x="838266" y="3237061"/>
              <a:ext cx="5401993" cy="6940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srgbClr val="46464A"/>
                  </a:solidFill>
                  <a:effectLst/>
                  <a:uLnTx/>
                  <a:uFillTx/>
                  <a:latin typeface="Inter"/>
                  <a:ea typeface="+mn-ea"/>
                  <a:cs typeface="+mn-cs"/>
                </a:rPr>
                <a:t>•</a:t>
              </a:r>
              <a:r>
                <a: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46464A"/>
                  </a:solidFill>
                  <a:effectLst/>
                  <a:uLnTx/>
                  <a:uFillTx/>
                  <a:latin typeface="Inter"/>
                  <a:ea typeface="+mn-ea"/>
                  <a:cs typeface="+mn-cs"/>
                </a:rPr>
                <a:t>  Un moyen d’échange libre, sans banque</a:t>
              </a:r>
              <a:br>
                <a: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46464A"/>
                  </a:solidFill>
                  <a:effectLst/>
                  <a:uLnTx/>
                  <a:uFillTx/>
                  <a:latin typeface="Inter"/>
                  <a:ea typeface="+mn-ea"/>
                  <a:cs typeface="+mn-cs"/>
                </a:rPr>
              </a:br>
              <a:r>
                <a: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46464A"/>
                  </a:solidFill>
                  <a:effectLst/>
                  <a:uLnTx/>
                  <a:uFillTx/>
                  <a:latin typeface="Inter"/>
                  <a:ea typeface="+mn-ea"/>
                  <a:cs typeface="+mn-cs"/>
                </a:rPr>
                <a:t>    </a:t>
              </a:r>
              <a:r>
                <a:rPr kumimoji="0" lang="fr-FR" sz="2500" b="1" i="0" u="none" strike="noStrike" kern="1200" cap="none" spc="0" normalizeH="0" baseline="0" noProof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</a:t>
              </a:r>
              <a:r>
                <a:rPr kumimoji="0" lang="fr-FR" sz="25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entre vos clients et vous.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Finie la CB, fini le terminal bancaire</a:t>
              </a:r>
              <a:b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En toute légalité : </a:t>
              </a:r>
              <a:r>
                <a:rPr kumimoji="0" lang="fr-FR" sz="2000" b="0" i="0" u="sng" strike="noStrike" kern="1200" cap="none" spc="0" normalizeH="0" baseline="0" noProof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bank-exit.org/compta</a:t>
              </a:r>
              <a:br>
                <a:rPr kumimoji="0" lang="fr-FR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endParaRPr lang="fr-FR" sz="1200">
                <a:solidFill>
                  <a:srgbClr val="46464A"/>
                </a:solidFill>
                <a:latin typeface="Inter"/>
              </a:endParaRPr>
            </a:p>
            <a:p>
              <a:r>
                <a:rPr lang="fr-FR" sz="2400" b="0" i="0">
                  <a:solidFill>
                    <a:srgbClr val="46464A"/>
                  </a:solidFill>
                  <a:effectLst/>
                  <a:latin typeface="Inter"/>
                </a:rPr>
                <a:t>•</a:t>
              </a:r>
              <a:r>
                <a:rPr lang="fr-FR" sz="2800" b="0" i="0">
                  <a:solidFill>
                    <a:srgbClr val="46464A"/>
                  </a:solidFill>
                  <a:effectLst/>
                  <a:latin typeface="Inter"/>
                </a:rPr>
                <a:t> </a:t>
              </a:r>
              <a:r>
                <a:rPr lang="fr-FR" sz="2000" b="0" i="0">
                  <a:solidFill>
                    <a:srgbClr val="46464A"/>
                  </a:solidFill>
                  <a:effectLst/>
                  <a:latin typeface="Inter"/>
                </a:rPr>
                <a:t> </a:t>
              </a:r>
              <a:r>
                <a:rPr lang="fr-FR" sz="2500" b="1"/>
                <a:t>Arrêter </a:t>
              </a:r>
              <a:r>
                <a:rPr lang="fr-FR" sz="2500" b="1" dirty="0"/>
                <a:t>d'engraisser les </a:t>
              </a:r>
              <a:r>
                <a:rPr lang="fr-FR" sz="2500" b="1"/>
                <a:t>banques !</a:t>
              </a:r>
              <a:endParaRPr lang="fr-FR" sz="2500" dirty="0"/>
            </a:p>
            <a:p>
              <a:r>
                <a:rPr lang="fr-FR" sz="2500"/>
                <a:t>    Payez </a:t>
              </a:r>
              <a:r>
                <a:rPr lang="fr-FR" sz="2500" dirty="0"/>
                <a:t>moins de frais </a:t>
              </a:r>
              <a:r>
                <a:rPr lang="fr-FR" sz="2500" b="1"/>
                <a:t>: </a:t>
              </a:r>
              <a:r>
                <a:rPr lang="fr-FR" sz="2000" b="1"/>
                <a:t>~</a:t>
              </a:r>
              <a:r>
                <a:rPr lang="fr-FR" sz="2400" b="1">
                  <a:sym typeface="Wingdings" panose="05000000000000000000" pitchFamily="2" charset="2"/>
                </a:rPr>
                <a:t>1 centime d’€</a:t>
              </a:r>
              <a:br>
                <a:rPr lang="fr-FR" sz="2400" b="1">
                  <a:sym typeface="Wingdings" panose="05000000000000000000" pitchFamily="2" charset="2"/>
                </a:rPr>
              </a:br>
              <a:r>
                <a:rPr lang="fr-FR" sz="2400" b="1">
                  <a:sym typeface="Wingdings" panose="05000000000000000000" pitchFamily="2" charset="2"/>
                </a:rPr>
                <a:t>    </a:t>
              </a:r>
              <a:r>
                <a:rPr lang="fr-FR" sz="2000">
                  <a:sym typeface="Wingdings" panose="05000000000000000000" pitchFamily="2" charset="2"/>
                </a:rPr>
                <a:t>quelque soit le montant, plutôt </a:t>
              </a:r>
              <a:r>
                <a:rPr lang="fr-FR" sz="2000" dirty="0">
                  <a:sym typeface="Wingdings" panose="05000000000000000000" pitchFamily="2" charset="2"/>
                </a:rPr>
                <a:t>que 0,5 à 2</a:t>
              </a:r>
              <a:r>
                <a:rPr lang="fr-FR" sz="2000">
                  <a:sym typeface="Wingdings" panose="05000000000000000000" pitchFamily="2" charset="2"/>
                </a:rPr>
                <a:t>%         </a:t>
              </a:r>
              <a:r>
                <a:rPr lang="fr-FR" sz="2000">
                  <a:solidFill>
                    <a:schemeClr val="bg1"/>
                  </a:solidFill>
                  <a:sym typeface="Wingdings" panose="05000000000000000000" pitchFamily="2" charset="2"/>
                </a:rPr>
                <a:t>. </a:t>
              </a:r>
              <a:r>
                <a:rPr lang="fr-FR" sz="2000">
                  <a:sym typeface="Wingdings" panose="05000000000000000000" pitchFamily="2" charset="2"/>
                </a:rPr>
                <a:t>   de frais + location du TPE + frais de compte..</a:t>
              </a:r>
              <a:endParaRPr lang="fr-FR" sz="2000" dirty="0"/>
            </a:p>
            <a:p>
              <a:pPr marL="342900" indent="-342900">
                <a:buFontTx/>
                <a:buChar char="-"/>
              </a:pPr>
              <a:endParaRPr lang="fr-FR" sz="2000" dirty="0"/>
            </a:p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fr-FR" sz="2400" b="0" i="0">
                  <a:solidFill>
                    <a:srgbClr val="46464A"/>
                  </a:solidFill>
                  <a:effectLst/>
                  <a:latin typeface="Inter"/>
                </a:rPr>
                <a:t>•</a:t>
              </a:r>
              <a:r>
                <a:rPr lang="fr-FR" sz="2800" b="0" i="0">
                  <a:solidFill>
                    <a:srgbClr val="46464A"/>
                  </a:solidFill>
                  <a:effectLst/>
                  <a:latin typeface="Inter"/>
                </a:rPr>
                <a:t>  </a:t>
              </a:r>
              <a:r>
                <a:rPr kumimoji="0" lang="fr-FR" sz="25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Gagner </a:t>
              </a:r>
              <a:r>
                <a:rPr kumimoji="0" lang="fr-FR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une </a:t>
              </a:r>
              <a:r>
                <a:rPr kumimoji="0" lang="fr-FR" sz="2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nouvelle clientèle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000">
                  <a:solidFill>
                    <a:prstClr val="black"/>
                  </a:solidFill>
                  <a:latin typeface="Calibri" panose="020F0502020204030204"/>
                  <a:sym typeface="Wingdings" panose="05000000000000000000" pitchFamily="2" charset="2"/>
                </a:rPr>
                <a:t>      </a:t>
              </a:r>
              <a: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12% des Fr. possèdent </a:t>
              </a:r>
              <a:r>
                <a: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de </a:t>
              </a:r>
              <a: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la cryptomonnaie</a:t>
              </a:r>
              <a:b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</a:br>
              <a: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       soit plus de 6 Millions de français !</a:t>
              </a:r>
              <a:endPara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endParaRPr>
            </a:p>
            <a:p>
              <a:r>
                <a:rPr lang="fr-FR" sz="1200"/>
                <a:t> </a:t>
              </a:r>
              <a:endParaRPr lang="fr-FR" sz="1200" dirty="0"/>
            </a:p>
            <a:p>
              <a:r>
                <a:rPr lang="fr-FR" sz="2800" b="0" i="0">
                  <a:solidFill>
                    <a:srgbClr val="46464A"/>
                  </a:solidFill>
                  <a:effectLst/>
                  <a:latin typeface="Inter"/>
                </a:rPr>
                <a:t>•  </a:t>
              </a:r>
              <a:r>
                <a:rPr lang="fr-FR" sz="2500" b="0" i="0">
                  <a:solidFill>
                    <a:srgbClr val="46464A"/>
                  </a:solidFill>
                  <a:effectLst/>
                  <a:latin typeface="Inter"/>
                </a:rPr>
                <a:t>Protection inflation et guerre ? </a:t>
              </a:r>
              <a:br>
                <a:rPr lang="fr-FR" sz="2800" b="0" i="0">
                  <a:solidFill>
                    <a:srgbClr val="46464A"/>
                  </a:solidFill>
                  <a:effectLst/>
                  <a:latin typeface="Inter"/>
                </a:rPr>
              </a:br>
              <a:r>
                <a:rPr lang="fr-FR" sz="2000" b="0" i="0">
                  <a:solidFill>
                    <a:srgbClr val="46464A"/>
                  </a:solidFill>
                  <a:effectLst/>
                  <a:latin typeface="Inter"/>
                </a:rPr>
                <a:t>      </a:t>
              </a:r>
              <a:r>
                <a:rPr lang="fr-FR" sz="2000"/>
                <a:t>Trésorerie </a:t>
              </a:r>
              <a:r>
                <a:rPr lang="fr-FR" sz="2000" dirty="0"/>
                <a:t>qui a pris </a:t>
              </a:r>
              <a:r>
                <a:rPr lang="fr-FR" sz="2000" b="1" dirty="0">
                  <a:solidFill>
                    <a:schemeClr val="accent6">
                      <a:lumMod val="50000"/>
                    </a:schemeClr>
                  </a:solidFill>
                </a:rPr>
                <a:t>+90%/an</a:t>
              </a:r>
              <a:br>
                <a:rPr lang="fr-FR" sz="2000" b="1"/>
              </a:br>
              <a:r>
                <a:rPr lang="fr-FR" sz="2000" b="1"/>
                <a:t>      </a:t>
              </a:r>
              <a:r>
                <a:rPr lang="fr-FR" sz="2000" b="1">
                  <a:solidFill>
                    <a:schemeClr val="accent6">
                      <a:lumMod val="50000"/>
                    </a:schemeClr>
                  </a:solidFill>
                </a:rPr>
                <a:t>en </a:t>
              </a:r>
              <a:r>
                <a:rPr lang="fr-FR" sz="2000" b="1" dirty="0">
                  <a:solidFill>
                    <a:schemeClr val="accent6">
                      <a:lumMod val="50000"/>
                    </a:schemeClr>
                  </a:solidFill>
                </a:rPr>
                <a:t>moyenne </a:t>
              </a:r>
              <a:r>
                <a:rPr lang="fr-FR" sz="2000" dirty="0"/>
                <a:t>historiquement</a:t>
              </a:r>
              <a:endParaRPr lang="fr-FR" dirty="0"/>
            </a:p>
            <a:p>
              <a:r>
                <a:rPr lang="fr-FR" sz="1400"/>
                <a:t> </a:t>
              </a:r>
              <a:endParaRPr lang="fr-FR" sz="1400" dirty="0"/>
            </a:p>
            <a:p>
              <a:r>
                <a:rPr lang="fr-FR" sz="2400" b="0" i="0">
                  <a:solidFill>
                    <a:srgbClr val="46464A"/>
                  </a:solidFill>
                  <a:effectLst/>
                  <a:latin typeface="Inter"/>
                </a:rPr>
                <a:t>•  </a:t>
              </a:r>
              <a:r>
                <a:rPr lang="fr-FR" sz="2500"/>
                <a:t>Devenez </a:t>
              </a:r>
              <a:r>
                <a:rPr lang="fr-FR" sz="2500" b="1" dirty="0"/>
                <a:t>commerçant solidaire</a:t>
              </a:r>
            </a:p>
            <a:p>
              <a:r>
                <a:rPr lang="fr-FR" sz="2000">
                  <a:sym typeface="Wingdings" panose="05000000000000000000" pitchFamily="2" charset="2"/>
                </a:rPr>
                <a:t>     </a:t>
              </a:r>
              <a:r>
                <a:rPr lang="fr-FR" sz="2000"/>
                <a:t>10 </a:t>
              </a:r>
              <a:r>
                <a:rPr lang="fr-FR" sz="2000" dirty="0"/>
                <a:t>000+ dans </a:t>
              </a:r>
              <a:r>
                <a:rPr lang="fr-FR" sz="2000"/>
                <a:t>le monde voir </a:t>
              </a:r>
              <a:r>
                <a:rPr lang="fr-FR" sz="2000" u="sng"/>
                <a:t>bank-exit.</a:t>
              </a:r>
              <a:r>
                <a:rPr lang="fr-FR" sz="2000" u="sng" dirty="0"/>
                <a:t>org/</a:t>
              </a:r>
              <a:r>
                <a:rPr lang="fr-FR" sz="2000" u="sng" dirty="0" err="1"/>
                <a:t>map</a:t>
              </a:r>
              <a:endParaRPr lang="fr-FR" sz="1400" u="sng" dirty="0"/>
            </a:p>
            <a:p>
              <a:endParaRPr lang="fr-FR" sz="2000" dirty="0"/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5D0F2EC-7216-10E6-D647-A5C160B3A9DB}"/>
              </a:ext>
            </a:extLst>
          </p:cNvPr>
          <p:cNvGrpSpPr/>
          <p:nvPr/>
        </p:nvGrpSpPr>
        <p:grpSpPr>
          <a:xfrm>
            <a:off x="4043348" y="3080559"/>
            <a:ext cx="1695408" cy="986582"/>
            <a:chOff x="4379599" y="2880494"/>
            <a:chExt cx="1364010" cy="793738"/>
          </a:xfrm>
        </p:grpSpPr>
        <p:pic>
          <p:nvPicPr>
            <p:cNvPr id="21" name="Image 20">
              <a:extLst>
                <a:ext uri="{FF2B5EF4-FFF2-40B4-BE49-F238E27FC236}">
                  <a16:creationId xmlns:a16="http://schemas.microsoft.com/office/drawing/2014/main" id="{79C58E2A-2857-EECA-D4F1-6F5C5AC3D5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022" y="2940222"/>
              <a:ext cx="681587" cy="681585"/>
            </a:xfrm>
            <a:prstGeom prst="rect">
              <a:avLst/>
            </a:prstGeom>
          </p:spPr>
        </p:pic>
        <p:grpSp>
          <p:nvGrpSpPr>
            <p:cNvPr id="22" name="Groupe 21">
              <a:extLst>
                <a:ext uri="{FF2B5EF4-FFF2-40B4-BE49-F238E27FC236}">
                  <a16:creationId xmlns:a16="http://schemas.microsoft.com/office/drawing/2014/main" id="{C11089FB-2C13-CA74-A390-0327DE7E0C6E}"/>
                </a:ext>
              </a:extLst>
            </p:cNvPr>
            <p:cNvGrpSpPr/>
            <p:nvPr/>
          </p:nvGrpSpPr>
          <p:grpSpPr>
            <a:xfrm>
              <a:off x="4379599" y="2880494"/>
              <a:ext cx="822337" cy="793738"/>
              <a:chOff x="6111031" y="1193197"/>
              <a:chExt cx="1090014" cy="1090016"/>
            </a:xfrm>
          </p:grpSpPr>
          <p:sp>
            <p:nvSpPr>
              <p:cNvPr id="23" name="Ellipse 22">
                <a:extLst>
                  <a:ext uri="{FF2B5EF4-FFF2-40B4-BE49-F238E27FC236}">
                    <a16:creationId xmlns:a16="http://schemas.microsoft.com/office/drawing/2014/main" id="{0AEF0BD2-7EAE-3054-B668-0FD48CC5398E}"/>
                  </a:ext>
                </a:extLst>
              </p:cNvPr>
              <p:cNvSpPr/>
              <p:nvPr/>
            </p:nvSpPr>
            <p:spPr>
              <a:xfrm>
                <a:off x="6240749" y="1258748"/>
                <a:ext cx="923948" cy="936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4" name="Picture 2" descr="Logo, logos, monero icon - Free download on Iconfinder">
                <a:extLst>
                  <a:ext uri="{FF2B5EF4-FFF2-40B4-BE49-F238E27FC236}">
                    <a16:creationId xmlns:a16="http://schemas.microsoft.com/office/drawing/2014/main" id="{797526F1-D005-13F3-E278-923252EC6C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1031" y="1193197"/>
                <a:ext cx="1090014" cy="1090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25" name="ZoneTexte 24">
            <a:extLst>
              <a:ext uri="{FF2B5EF4-FFF2-40B4-BE49-F238E27FC236}">
                <a16:creationId xmlns:a16="http://schemas.microsoft.com/office/drawing/2014/main" id="{81B3EFF8-2CD5-1641-47BF-A67ADAD6C74C}"/>
              </a:ext>
            </a:extLst>
          </p:cNvPr>
          <p:cNvSpPr txBox="1"/>
          <p:nvPr/>
        </p:nvSpPr>
        <p:spPr>
          <a:xfrm>
            <a:off x="561499" y="10970921"/>
            <a:ext cx="368199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Plus d'infos : voir flyer</a:t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Youtube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/Telegram</a:t>
            </a:r>
            <a:r>
              <a:rPr lang="fr-FR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fr-FR" sz="24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lang="fr-FR" sz="2400" b="1" dirty="0" err="1">
                <a:solidFill>
                  <a:prstClr val="black"/>
                </a:solidFill>
                <a:latin typeface="Calibri" panose="020F0502020204030204"/>
              </a:rPr>
              <a:t>SortieDeBanque</a:t>
            </a:r>
            <a:r>
              <a:rPr lang="fr-FR" sz="2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2400" dirty="0">
                <a:solidFill>
                  <a:prstClr val="black"/>
                </a:solidFill>
                <a:latin typeface="Calibri" panose="020F0502020204030204"/>
              </a:rPr>
              <a:t>➡️</a:t>
            </a:r>
            <a:br>
              <a:rPr lang="fr-FR" sz="24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fr-FR" sz="24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citoyens bénévoles)</a:t>
            </a:r>
            <a:r>
              <a:rPr lang="fr-FR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algn="ctr"/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Pas un conseil en </a:t>
            </a:r>
            <a:r>
              <a:rPr lang="fr-FR" dirty="0" err="1">
                <a:solidFill>
                  <a:prstClr val="black"/>
                </a:solidFill>
                <a:latin typeface="Calibri" panose="020F0502020204030204"/>
              </a:rPr>
              <a:t>invest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algn="ctr"/>
            <a:r>
              <a:rPr lang="fr-FR" sz="1600">
                <a:solidFill>
                  <a:prstClr val="black"/>
                </a:solidFill>
                <a:latin typeface="Calibri" panose="020F0502020204030204"/>
              </a:rPr>
              <a:t>Avril 2025</a:t>
            </a:r>
            <a:endParaRPr lang="en-US" sz="1600" dirty="0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2811234A-6A8B-2EE3-D375-34B0E2A11148}"/>
              </a:ext>
            </a:extLst>
          </p:cNvPr>
          <p:cNvSpPr/>
          <p:nvPr/>
        </p:nvSpPr>
        <p:spPr>
          <a:xfrm>
            <a:off x="486197" y="567365"/>
            <a:ext cx="5632517" cy="12581270"/>
          </a:xfrm>
          <a:prstGeom prst="roundRect">
            <a:avLst>
              <a:gd name="adj" fmla="val 484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5F7B4354-9FEA-EBDE-1B83-4706FC1D6777}"/>
              </a:ext>
            </a:extLst>
          </p:cNvPr>
          <p:cNvSpPr txBox="1"/>
          <p:nvPr/>
        </p:nvSpPr>
        <p:spPr>
          <a:xfrm>
            <a:off x="4270972" y="12612916"/>
            <a:ext cx="164814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/>
              <a:t>bank-exit.org</a:t>
            </a:r>
            <a:endParaRPr lang="fr-FR" sz="1700" dirty="0"/>
          </a:p>
        </p:txBody>
      </p:sp>
      <p:pic>
        <p:nvPicPr>
          <p:cNvPr id="28" name="Picture 2" descr="Scan me!">
            <a:extLst>
              <a:ext uri="{FF2B5EF4-FFF2-40B4-BE49-F238E27FC236}">
                <a16:creationId xmlns:a16="http://schemas.microsoft.com/office/drawing/2014/main" id="{B52971A5-5328-38BA-6311-42C2AB4F96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4500" y="11042397"/>
            <a:ext cx="1501465" cy="150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D424282B-C2EF-D48B-920D-B44EA46BF293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1938" t="13990" r="16836" b="32289"/>
          <a:stretch/>
        </p:blipFill>
        <p:spPr>
          <a:xfrm rot="20185439">
            <a:off x="3979910" y="10849063"/>
            <a:ext cx="415662" cy="353313"/>
          </a:xfrm>
          <a:prstGeom prst="rect">
            <a:avLst/>
          </a:prstGeom>
        </p:spPr>
      </p:pic>
      <p:grpSp>
        <p:nvGrpSpPr>
          <p:cNvPr id="30" name="Groupe 29">
            <a:extLst>
              <a:ext uri="{FF2B5EF4-FFF2-40B4-BE49-F238E27FC236}">
                <a16:creationId xmlns:a16="http://schemas.microsoft.com/office/drawing/2014/main" id="{8CE5C82A-5638-9C89-6C46-9659A138F97B}"/>
              </a:ext>
            </a:extLst>
          </p:cNvPr>
          <p:cNvGrpSpPr/>
          <p:nvPr/>
        </p:nvGrpSpPr>
        <p:grpSpPr>
          <a:xfrm>
            <a:off x="12403508" y="964409"/>
            <a:ext cx="5504654" cy="10172015"/>
            <a:chOff x="735605" y="5407"/>
            <a:chExt cx="5504654" cy="10172015"/>
          </a:xfrm>
        </p:grpSpPr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DED23184-4508-AA2B-3985-F2F9A7ECF9C5}"/>
                </a:ext>
              </a:extLst>
            </p:cNvPr>
            <p:cNvSpPr txBox="1"/>
            <p:nvPr/>
          </p:nvSpPr>
          <p:spPr>
            <a:xfrm>
              <a:off x="735605" y="5407"/>
              <a:ext cx="5470436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4000" dirty="0"/>
                <a:t>Commerçants &amp; Artisans</a:t>
              </a:r>
            </a:p>
            <a:p>
              <a:endParaRPr lang="fr-FR" sz="2800" dirty="0"/>
            </a:p>
            <a:p>
              <a:pPr algn="ctr"/>
              <a:r>
                <a:rPr lang="fr-FR" sz="2800"/>
                <a:t>Accepter </a:t>
              </a:r>
              <a:r>
                <a:rPr lang="fr-FR" sz="2800" b="1"/>
                <a:t>Monero et Bitcoin</a:t>
              </a:r>
              <a:r>
                <a:rPr lang="fr-FR" sz="2800"/>
                <a:t>, </a:t>
              </a:r>
              <a:r>
                <a:rPr lang="fr-FR" sz="2800" dirty="0"/>
                <a:t>c'est jouer la carte des entreprises engagées !</a:t>
              </a:r>
              <a:endParaRPr lang="fr-FR" sz="2400" dirty="0"/>
            </a:p>
            <a:p>
              <a:endParaRPr lang="fr-FR" sz="2400" dirty="0"/>
            </a:p>
            <a:p>
              <a:r>
                <a:rPr lang="fr-FR" sz="2800" dirty="0"/>
                <a:t>Vous souhaitez : 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AA79FD37-E02E-770E-09CF-F67266EA918D}"/>
                </a:ext>
              </a:extLst>
            </p:cNvPr>
            <p:cNvSpPr txBox="1"/>
            <p:nvPr/>
          </p:nvSpPr>
          <p:spPr>
            <a:xfrm>
              <a:off x="838266" y="3237061"/>
              <a:ext cx="5401993" cy="69403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srgbClr val="46464A"/>
                  </a:solidFill>
                  <a:effectLst/>
                  <a:uLnTx/>
                  <a:uFillTx/>
                  <a:latin typeface="Inter"/>
                  <a:ea typeface="+mn-ea"/>
                  <a:cs typeface="+mn-cs"/>
                </a:rPr>
                <a:t>•</a:t>
              </a:r>
              <a:r>
                <a: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46464A"/>
                  </a:solidFill>
                  <a:effectLst/>
                  <a:uLnTx/>
                  <a:uFillTx/>
                  <a:latin typeface="Inter"/>
                  <a:ea typeface="+mn-ea"/>
                  <a:cs typeface="+mn-cs"/>
                </a:rPr>
                <a:t>  Un moyen d’échange libre, sans banque</a:t>
              </a:r>
              <a:br>
                <a: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46464A"/>
                  </a:solidFill>
                  <a:effectLst/>
                  <a:uLnTx/>
                  <a:uFillTx/>
                  <a:latin typeface="Inter"/>
                  <a:ea typeface="+mn-ea"/>
                  <a:cs typeface="+mn-cs"/>
                </a:rPr>
              </a:br>
              <a:r>
                <a:rPr kumimoji="0" lang="fr-FR" sz="2400" b="0" i="0" u="none" strike="noStrike" kern="1200" cap="none" spc="0" normalizeH="0" baseline="0" noProof="0">
                  <a:ln>
                    <a:noFill/>
                  </a:ln>
                  <a:solidFill>
                    <a:srgbClr val="46464A"/>
                  </a:solidFill>
                  <a:effectLst/>
                  <a:uLnTx/>
                  <a:uFillTx/>
                  <a:latin typeface="Inter"/>
                  <a:ea typeface="+mn-ea"/>
                  <a:cs typeface="+mn-cs"/>
                </a:rPr>
                <a:t>    </a:t>
              </a:r>
              <a:r>
                <a:rPr kumimoji="0" lang="fr-FR" sz="2500" b="1" i="0" u="none" strike="noStrike" kern="1200" cap="none" spc="0" normalizeH="0" baseline="0" noProof="0">
                  <a:ln>
                    <a:noFill/>
                  </a:ln>
                  <a:solidFill>
                    <a:srgbClr val="70AD47">
                      <a:lumMod val="50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Direct</a:t>
              </a:r>
              <a:r>
                <a:rPr kumimoji="0" lang="fr-FR" sz="25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entre vos clients et vous.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Finie la CB, fini le terminal bancaire</a:t>
              </a:r>
              <a:b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     En toute légalité : </a:t>
              </a:r>
              <a:r>
                <a:rPr kumimoji="0" lang="fr-FR" sz="2000" b="0" i="0" u="sng" strike="noStrike" kern="1200" cap="none" spc="0" normalizeH="0" baseline="0" noProof="0">
                  <a:ln>
                    <a:noFill/>
                  </a:ln>
                  <a:solidFill>
                    <a:schemeClr val="accent1">
                      <a:lumMod val="75000"/>
                    </a:scheme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bank-exit.org/compta</a:t>
              </a:r>
              <a:br>
                <a:rPr kumimoji="0" lang="fr-FR" sz="105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endParaRPr lang="fr-FR" sz="1200">
                <a:solidFill>
                  <a:srgbClr val="46464A"/>
                </a:solidFill>
                <a:latin typeface="Inter"/>
              </a:endParaRPr>
            </a:p>
            <a:p>
              <a:r>
                <a:rPr lang="fr-FR" sz="2400" b="0" i="0">
                  <a:solidFill>
                    <a:srgbClr val="46464A"/>
                  </a:solidFill>
                  <a:effectLst/>
                  <a:latin typeface="Inter"/>
                </a:rPr>
                <a:t>•</a:t>
              </a:r>
              <a:r>
                <a:rPr lang="fr-FR" sz="2800" b="0" i="0">
                  <a:solidFill>
                    <a:srgbClr val="46464A"/>
                  </a:solidFill>
                  <a:effectLst/>
                  <a:latin typeface="Inter"/>
                </a:rPr>
                <a:t> </a:t>
              </a:r>
              <a:r>
                <a:rPr lang="fr-FR" sz="2000" b="0" i="0">
                  <a:solidFill>
                    <a:srgbClr val="46464A"/>
                  </a:solidFill>
                  <a:effectLst/>
                  <a:latin typeface="Inter"/>
                </a:rPr>
                <a:t> </a:t>
              </a:r>
              <a:r>
                <a:rPr lang="fr-FR" sz="2500" b="1"/>
                <a:t>Arrêter </a:t>
              </a:r>
              <a:r>
                <a:rPr lang="fr-FR" sz="2500" b="1" dirty="0"/>
                <a:t>d'engraisser les </a:t>
              </a:r>
              <a:r>
                <a:rPr lang="fr-FR" sz="2500" b="1"/>
                <a:t>banques !</a:t>
              </a:r>
              <a:endParaRPr lang="fr-FR" sz="2500" dirty="0"/>
            </a:p>
            <a:p>
              <a:r>
                <a:rPr lang="fr-FR" sz="2500"/>
                <a:t>    Payez </a:t>
              </a:r>
              <a:r>
                <a:rPr lang="fr-FR" sz="2500" dirty="0"/>
                <a:t>moins de frais </a:t>
              </a:r>
              <a:r>
                <a:rPr lang="fr-FR" sz="2500" b="1"/>
                <a:t>: </a:t>
              </a:r>
              <a:r>
                <a:rPr lang="fr-FR" sz="2000" b="1"/>
                <a:t>~</a:t>
              </a:r>
              <a:r>
                <a:rPr lang="fr-FR" sz="2400" b="1">
                  <a:sym typeface="Wingdings" panose="05000000000000000000" pitchFamily="2" charset="2"/>
                </a:rPr>
                <a:t>1 centime d’€</a:t>
              </a:r>
              <a:br>
                <a:rPr lang="fr-FR" sz="2400" b="1">
                  <a:sym typeface="Wingdings" panose="05000000000000000000" pitchFamily="2" charset="2"/>
                </a:rPr>
              </a:br>
              <a:r>
                <a:rPr lang="fr-FR" sz="2400" b="1">
                  <a:sym typeface="Wingdings" panose="05000000000000000000" pitchFamily="2" charset="2"/>
                </a:rPr>
                <a:t>    </a:t>
              </a:r>
              <a:r>
                <a:rPr lang="fr-FR" sz="2000">
                  <a:sym typeface="Wingdings" panose="05000000000000000000" pitchFamily="2" charset="2"/>
                </a:rPr>
                <a:t>quelque soit le montant, plutôt </a:t>
              </a:r>
              <a:r>
                <a:rPr lang="fr-FR" sz="2000" dirty="0">
                  <a:sym typeface="Wingdings" panose="05000000000000000000" pitchFamily="2" charset="2"/>
                </a:rPr>
                <a:t>que 0,5 à 2</a:t>
              </a:r>
              <a:r>
                <a:rPr lang="fr-FR" sz="2000">
                  <a:sym typeface="Wingdings" panose="05000000000000000000" pitchFamily="2" charset="2"/>
                </a:rPr>
                <a:t>%         </a:t>
              </a:r>
              <a:r>
                <a:rPr lang="fr-FR" sz="2000">
                  <a:solidFill>
                    <a:schemeClr val="bg1"/>
                  </a:solidFill>
                  <a:sym typeface="Wingdings" panose="05000000000000000000" pitchFamily="2" charset="2"/>
                </a:rPr>
                <a:t>. </a:t>
              </a:r>
              <a:r>
                <a:rPr lang="fr-FR" sz="2000">
                  <a:sym typeface="Wingdings" panose="05000000000000000000" pitchFamily="2" charset="2"/>
                </a:rPr>
                <a:t>   de frais + location du TPE + frais de compte..</a:t>
              </a:r>
              <a:endParaRPr lang="fr-FR" sz="2000" dirty="0"/>
            </a:p>
            <a:p>
              <a:pPr marL="342900" indent="-342900">
                <a:buFontTx/>
                <a:buChar char="-"/>
              </a:pPr>
              <a:endParaRPr lang="fr-FR" sz="2000" dirty="0"/>
            </a:p>
            <a:p>
              <a:pPr marR="0" lvl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fr-FR" sz="2400" b="0" i="0">
                  <a:solidFill>
                    <a:srgbClr val="46464A"/>
                  </a:solidFill>
                  <a:effectLst/>
                  <a:latin typeface="Inter"/>
                </a:rPr>
                <a:t>•</a:t>
              </a:r>
              <a:r>
                <a:rPr lang="fr-FR" sz="2800" b="0" i="0">
                  <a:solidFill>
                    <a:srgbClr val="46464A"/>
                  </a:solidFill>
                  <a:effectLst/>
                  <a:latin typeface="Inter"/>
                </a:rPr>
                <a:t>  </a:t>
              </a:r>
              <a:r>
                <a:rPr kumimoji="0" lang="fr-FR" sz="25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Gagner </a:t>
              </a:r>
              <a:r>
                <a:rPr kumimoji="0" lang="fr-FR" sz="25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une </a:t>
              </a:r>
              <a:r>
                <a:rPr kumimoji="0" lang="fr-FR" sz="25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nouvelle clientèle</a:t>
              </a:r>
            </a:p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fr-FR" sz="2000">
                  <a:solidFill>
                    <a:prstClr val="black"/>
                  </a:solidFill>
                  <a:latin typeface="Calibri" panose="020F0502020204030204"/>
                  <a:sym typeface="Wingdings" panose="05000000000000000000" pitchFamily="2" charset="2"/>
                </a:rPr>
                <a:t>      </a:t>
              </a:r>
              <a: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12% des Fr. possèdent </a:t>
              </a:r>
              <a:r>
                <a:rPr kumimoji="0" lang="fr-F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de </a:t>
              </a:r>
              <a: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la cryptomonnaie</a:t>
              </a:r>
              <a:b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</a:br>
              <a:r>
                <a:rPr kumimoji="0" lang="fr-FR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sym typeface="Wingdings" panose="05000000000000000000" pitchFamily="2" charset="2"/>
                </a:rPr>
                <a:t>       soit plus de 6 Millions de français !</a:t>
              </a:r>
              <a:endParaRPr kumimoji="0" lang="fr-FR" sz="1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  <a:sym typeface="Wingdings" panose="05000000000000000000" pitchFamily="2" charset="2"/>
              </a:endParaRPr>
            </a:p>
            <a:p>
              <a:r>
                <a:rPr lang="fr-FR" sz="1200"/>
                <a:t> </a:t>
              </a:r>
              <a:endParaRPr lang="fr-FR" sz="1200" dirty="0"/>
            </a:p>
            <a:p>
              <a:r>
                <a:rPr lang="fr-FR" sz="2800" b="0" i="0">
                  <a:solidFill>
                    <a:srgbClr val="46464A"/>
                  </a:solidFill>
                  <a:effectLst/>
                  <a:latin typeface="Inter"/>
                </a:rPr>
                <a:t>•  </a:t>
              </a:r>
              <a:r>
                <a:rPr lang="fr-FR" sz="2500" b="0" i="0">
                  <a:solidFill>
                    <a:srgbClr val="46464A"/>
                  </a:solidFill>
                  <a:effectLst/>
                  <a:latin typeface="Inter"/>
                </a:rPr>
                <a:t>Protection inflation et guerre ? </a:t>
              </a:r>
              <a:br>
                <a:rPr lang="fr-FR" sz="2800" b="0" i="0">
                  <a:solidFill>
                    <a:srgbClr val="46464A"/>
                  </a:solidFill>
                  <a:effectLst/>
                  <a:latin typeface="Inter"/>
                </a:rPr>
              </a:br>
              <a:r>
                <a:rPr lang="fr-FR" sz="2000" b="0" i="0">
                  <a:solidFill>
                    <a:srgbClr val="46464A"/>
                  </a:solidFill>
                  <a:effectLst/>
                  <a:latin typeface="Inter"/>
                </a:rPr>
                <a:t>      </a:t>
              </a:r>
              <a:r>
                <a:rPr lang="fr-FR" sz="2000"/>
                <a:t>Trésorerie </a:t>
              </a:r>
              <a:r>
                <a:rPr lang="fr-FR" sz="2000" dirty="0"/>
                <a:t>qui a pris </a:t>
              </a:r>
              <a:r>
                <a:rPr lang="fr-FR" sz="2000" b="1" dirty="0">
                  <a:solidFill>
                    <a:schemeClr val="accent6">
                      <a:lumMod val="50000"/>
                    </a:schemeClr>
                  </a:solidFill>
                </a:rPr>
                <a:t>+90%/an</a:t>
              </a:r>
              <a:br>
                <a:rPr lang="fr-FR" sz="2000" b="1"/>
              </a:br>
              <a:r>
                <a:rPr lang="fr-FR" sz="2000" b="1"/>
                <a:t>      </a:t>
              </a:r>
              <a:r>
                <a:rPr lang="fr-FR" sz="2000" b="1">
                  <a:solidFill>
                    <a:schemeClr val="accent6">
                      <a:lumMod val="50000"/>
                    </a:schemeClr>
                  </a:solidFill>
                </a:rPr>
                <a:t>en </a:t>
              </a:r>
              <a:r>
                <a:rPr lang="fr-FR" sz="2000" b="1" dirty="0">
                  <a:solidFill>
                    <a:schemeClr val="accent6">
                      <a:lumMod val="50000"/>
                    </a:schemeClr>
                  </a:solidFill>
                </a:rPr>
                <a:t>moyenne </a:t>
              </a:r>
              <a:r>
                <a:rPr lang="fr-FR" sz="2000" dirty="0"/>
                <a:t>historiquement</a:t>
              </a:r>
              <a:endParaRPr lang="fr-FR" dirty="0"/>
            </a:p>
            <a:p>
              <a:r>
                <a:rPr lang="fr-FR" sz="1400"/>
                <a:t> </a:t>
              </a:r>
              <a:endParaRPr lang="fr-FR" sz="1400" dirty="0"/>
            </a:p>
            <a:p>
              <a:r>
                <a:rPr lang="fr-FR" sz="2400" b="0" i="0">
                  <a:solidFill>
                    <a:srgbClr val="46464A"/>
                  </a:solidFill>
                  <a:effectLst/>
                  <a:latin typeface="Inter"/>
                </a:rPr>
                <a:t>•  </a:t>
              </a:r>
              <a:r>
                <a:rPr lang="fr-FR" sz="2500"/>
                <a:t>Devenez </a:t>
              </a:r>
              <a:r>
                <a:rPr lang="fr-FR" sz="2500" b="1" dirty="0"/>
                <a:t>commerçant solidaire</a:t>
              </a:r>
            </a:p>
            <a:p>
              <a:r>
                <a:rPr lang="fr-FR" sz="2000">
                  <a:sym typeface="Wingdings" panose="05000000000000000000" pitchFamily="2" charset="2"/>
                </a:rPr>
                <a:t>     </a:t>
              </a:r>
              <a:r>
                <a:rPr lang="fr-FR" sz="2000"/>
                <a:t>10 </a:t>
              </a:r>
              <a:r>
                <a:rPr lang="fr-FR" sz="2000" dirty="0"/>
                <a:t>000+ dans </a:t>
              </a:r>
              <a:r>
                <a:rPr lang="fr-FR" sz="2000"/>
                <a:t>le monde voir </a:t>
              </a:r>
              <a:r>
                <a:rPr lang="fr-FR" sz="2000" u="sng"/>
                <a:t>bank-exit.</a:t>
              </a:r>
              <a:r>
                <a:rPr lang="fr-FR" sz="2000" u="sng" dirty="0"/>
                <a:t>org/</a:t>
              </a:r>
              <a:r>
                <a:rPr lang="fr-FR" sz="2000" u="sng" dirty="0" err="1"/>
                <a:t>map</a:t>
              </a:r>
              <a:endParaRPr lang="fr-FR" sz="1400" u="sng" dirty="0"/>
            </a:p>
            <a:p>
              <a:endParaRPr lang="fr-FR" sz="2000" dirty="0"/>
            </a:p>
          </p:txBody>
        </p:sp>
      </p:grpSp>
      <p:grpSp>
        <p:nvGrpSpPr>
          <p:cNvPr id="33" name="Groupe 32">
            <a:extLst>
              <a:ext uri="{FF2B5EF4-FFF2-40B4-BE49-F238E27FC236}">
                <a16:creationId xmlns:a16="http://schemas.microsoft.com/office/drawing/2014/main" id="{15CB19F2-3CA5-D109-A85F-68CB796AF175}"/>
              </a:ext>
            </a:extLst>
          </p:cNvPr>
          <p:cNvGrpSpPr/>
          <p:nvPr/>
        </p:nvGrpSpPr>
        <p:grpSpPr>
          <a:xfrm>
            <a:off x="15867015" y="3099284"/>
            <a:ext cx="1695408" cy="986582"/>
            <a:chOff x="4379599" y="2880494"/>
            <a:chExt cx="1364010" cy="793738"/>
          </a:xfrm>
        </p:grpSpPr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64F03DAB-50C3-AF7B-FAE6-5D724D67D8E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2022" y="2940222"/>
              <a:ext cx="681587" cy="681585"/>
            </a:xfrm>
            <a:prstGeom prst="rect">
              <a:avLst/>
            </a:prstGeom>
          </p:spPr>
        </p:pic>
        <p:grpSp>
          <p:nvGrpSpPr>
            <p:cNvPr id="35" name="Groupe 34">
              <a:extLst>
                <a:ext uri="{FF2B5EF4-FFF2-40B4-BE49-F238E27FC236}">
                  <a16:creationId xmlns:a16="http://schemas.microsoft.com/office/drawing/2014/main" id="{0EB40393-1729-293D-F49F-87A58624306C}"/>
                </a:ext>
              </a:extLst>
            </p:cNvPr>
            <p:cNvGrpSpPr/>
            <p:nvPr/>
          </p:nvGrpSpPr>
          <p:grpSpPr>
            <a:xfrm>
              <a:off x="4379599" y="2880494"/>
              <a:ext cx="822337" cy="793738"/>
              <a:chOff x="6111031" y="1193197"/>
              <a:chExt cx="1090014" cy="1090016"/>
            </a:xfrm>
          </p:grpSpPr>
          <p:sp>
            <p:nvSpPr>
              <p:cNvPr id="36" name="Ellipse 35">
                <a:extLst>
                  <a:ext uri="{FF2B5EF4-FFF2-40B4-BE49-F238E27FC236}">
                    <a16:creationId xmlns:a16="http://schemas.microsoft.com/office/drawing/2014/main" id="{9BD9EC18-83B0-3486-FF25-FE913BB96C4C}"/>
                  </a:ext>
                </a:extLst>
              </p:cNvPr>
              <p:cNvSpPr/>
              <p:nvPr/>
            </p:nvSpPr>
            <p:spPr>
              <a:xfrm>
                <a:off x="6240749" y="1258748"/>
                <a:ext cx="923948" cy="936000"/>
              </a:xfrm>
              <a:prstGeom prst="ellipse">
                <a:avLst/>
              </a:prstGeom>
              <a:solidFill>
                <a:schemeClr val="bg1"/>
              </a:solidFill>
              <a:ln w="31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7" name="Picture 2" descr="Logo, logos, monero icon - Free download on Iconfinder">
                <a:extLst>
                  <a:ext uri="{FF2B5EF4-FFF2-40B4-BE49-F238E27FC236}">
                    <a16:creationId xmlns:a16="http://schemas.microsoft.com/office/drawing/2014/main" id="{C69E8869-2C65-DEBE-6BFA-A8316FEAC0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brightnessContrast contrast="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11031" y="1193197"/>
                <a:ext cx="1090014" cy="10900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324E9AAA-CFA3-FA04-763C-B3FADAD32233}"/>
              </a:ext>
            </a:extLst>
          </p:cNvPr>
          <p:cNvSpPr txBox="1"/>
          <p:nvPr/>
        </p:nvSpPr>
        <p:spPr>
          <a:xfrm>
            <a:off x="12385166" y="10989646"/>
            <a:ext cx="3681998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Plus d'infos : voir flyer</a:t>
            </a:r>
            <a:b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et </a:t>
            </a:r>
            <a:r>
              <a:rPr kumimoji="0" lang="fr-FR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Youtube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/Telegram</a:t>
            </a:r>
            <a:r>
              <a:rPr lang="fr-FR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kumimoji="0" lang="fr-FR" sz="2400" b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@</a:t>
            </a:r>
            <a:r>
              <a:rPr lang="fr-FR" sz="2400" b="1" dirty="0" err="1">
                <a:solidFill>
                  <a:prstClr val="black"/>
                </a:solidFill>
                <a:latin typeface="Calibri" panose="020F0502020204030204"/>
              </a:rPr>
              <a:t>SortieDeBanque</a:t>
            </a:r>
            <a:r>
              <a:rPr lang="fr-FR" sz="2400" b="1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fr-FR" sz="2400" dirty="0">
                <a:solidFill>
                  <a:prstClr val="black"/>
                </a:solidFill>
                <a:latin typeface="Calibri" panose="020F0502020204030204"/>
              </a:rPr>
              <a:t>➡️</a:t>
            </a:r>
            <a:br>
              <a:rPr lang="fr-FR" sz="24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fr-FR" sz="2400" dirty="0">
                <a:solidFill>
                  <a:prstClr val="black"/>
                </a:solidFill>
                <a:latin typeface="Calibri" panose="020F0502020204030204"/>
              </a:rPr>
              <a:t>(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citoyens bénévoles)</a:t>
            </a:r>
            <a:r>
              <a:rPr lang="fr-FR" sz="2400" dirty="0">
                <a:solidFill>
                  <a:prstClr val="black"/>
                </a:solidFill>
                <a:latin typeface="Calibri" panose="020F0502020204030204"/>
              </a:rPr>
              <a:t> </a:t>
            </a:r>
          </a:p>
          <a:p>
            <a:pPr algn="ctr"/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Pas un conseil en </a:t>
            </a:r>
            <a:r>
              <a:rPr lang="fr-FR" dirty="0" err="1">
                <a:solidFill>
                  <a:prstClr val="black"/>
                </a:solidFill>
                <a:latin typeface="Calibri" panose="020F0502020204030204"/>
              </a:rPr>
              <a:t>invest</a:t>
            </a:r>
            <a:r>
              <a:rPr lang="fr-FR" dirty="0">
                <a:solidFill>
                  <a:prstClr val="black"/>
                </a:solidFill>
                <a:latin typeface="Calibri" panose="020F0502020204030204"/>
              </a:rPr>
              <a:t>.</a:t>
            </a:r>
          </a:p>
          <a:p>
            <a:pPr algn="ctr"/>
            <a:r>
              <a:rPr lang="fr-FR" sz="1600">
                <a:solidFill>
                  <a:prstClr val="black"/>
                </a:solidFill>
                <a:latin typeface="Calibri" panose="020F0502020204030204"/>
              </a:rPr>
              <a:t>Avril 2025</a:t>
            </a:r>
            <a:endParaRPr lang="en-US" sz="1600" dirty="0"/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4ACD1DCF-0639-9F77-D3D3-FAE02F6776CF}"/>
              </a:ext>
            </a:extLst>
          </p:cNvPr>
          <p:cNvSpPr/>
          <p:nvPr/>
        </p:nvSpPr>
        <p:spPr>
          <a:xfrm>
            <a:off x="12309864" y="586090"/>
            <a:ext cx="5632517" cy="12581270"/>
          </a:xfrm>
          <a:prstGeom prst="roundRect">
            <a:avLst>
              <a:gd name="adj" fmla="val 484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8738A8DB-C31A-6BBA-8772-E03664263ACB}"/>
              </a:ext>
            </a:extLst>
          </p:cNvPr>
          <p:cNvSpPr txBox="1"/>
          <p:nvPr/>
        </p:nvSpPr>
        <p:spPr>
          <a:xfrm>
            <a:off x="16094639" y="12631641"/>
            <a:ext cx="1648146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700"/>
              <a:t>bank-exit.org</a:t>
            </a:r>
            <a:endParaRPr lang="fr-FR" sz="1700" dirty="0"/>
          </a:p>
        </p:txBody>
      </p:sp>
      <p:pic>
        <p:nvPicPr>
          <p:cNvPr id="41" name="Picture 2" descr="Scan me!">
            <a:extLst>
              <a:ext uri="{FF2B5EF4-FFF2-40B4-BE49-F238E27FC236}">
                <a16:creationId xmlns:a16="http://schemas.microsoft.com/office/drawing/2014/main" id="{7347F865-BC7C-5A0F-4BC2-D5FE94BB52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88167" y="11061122"/>
            <a:ext cx="1501465" cy="1501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Image 41">
            <a:extLst>
              <a:ext uri="{FF2B5EF4-FFF2-40B4-BE49-F238E27FC236}">
                <a16:creationId xmlns:a16="http://schemas.microsoft.com/office/drawing/2014/main" id="{A6DA4AEC-F838-12B0-C0C9-5BF26FA3708A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21938" t="13990" r="16836" b="32289"/>
          <a:stretch/>
        </p:blipFill>
        <p:spPr>
          <a:xfrm rot="20185439">
            <a:off x="15803577" y="10867788"/>
            <a:ext cx="415662" cy="353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8217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32420</TotalTime>
  <Words>582</Words>
  <Application>Microsoft Office PowerPoint</Application>
  <PresentationFormat>Personnalisé</PresentationFormat>
  <Paragraphs>63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Inter</vt:lpstr>
      <vt:lpstr>Wingdings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henri</dc:creator>
  <cp:lastModifiedBy>A G</cp:lastModifiedBy>
  <cp:revision>180</cp:revision>
  <cp:lastPrinted>2024-04-14T18:06:11Z</cp:lastPrinted>
  <dcterms:created xsi:type="dcterms:W3CDTF">2024-01-12T18:36:55Z</dcterms:created>
  <dcterms:modified xsi:type="dcterms:W3CDTF">2025-04-16T18:51:32Z</dcterms:modified>
</cp:coreProperties>
</file>