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1" r:id="rId3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D7D31"/>
    <a:srgbClr val="F9F9F9"/>
    <a:srgbClr val="FFC000"/>
    <a:srgbClr val="E98B01"/>
    <a:srgbClr val="FFCC99"/>
    <a:srgbClr val="F2C0EC"/>
    <a:srgbClr val="EC593F"/>
    <a:srgbClr val="2E4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18" autoAdjust="0"/>
  </p:normalViewPr>
  <p:slideViewPr>
    <p:cSldViewPr snapToGrid="0">
      <p:cViewPr>
        <p:scale>
          <a:sx n="50" d="100"/>
          <a:sy n="50" d="100"/>
        </p:scale>
        <p:origin x="516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94B5-9F01-4DE4-92F1-DE7AB33D2A5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34" Type="http://schemas.openxmlformats.org/officeDocument/2006/relationships/image" Target="../media/image21.png"/><Relationship Id="rId7" Type="http://schemas.openxmlformats.org/officeDocument/2006/relationships/image" Target="../media/image4.png"/><Relationship Id="rId12" Type="http://schemas.openxmlformats.org/officeDocument/2006/relationships/hyperlink" Target="https://swiss-bitcoin-pay.ch/" TargetMode="External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33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hyperlink" Target="https://btcmap.org/map#6/46.92776/2.08740" TargetMode="External"/><Relationship Id="rId20" Type="http://schemas.openxmlformats.org/officeDocument/2006/relationships/image" Target="../media/image12.png"/><Relationship Id="rId29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openxmlformats.org/officeDocument/2006/relationships/hyperlink" Target="https://linktr.ee/SortieDeBanque" TargetMode="External"/><Relationship Id="rId32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4.png"/><Relationship Id="rId28" Type="http://schemas.openxmlformats.org/officeDocument/2006/relationships/image" Target="../media/image17.png"/><Relationship Id="rId10" Type="http://schemas.openxmlformats.org/officeDocument/2006/relationships/hyperlink" Target="https://btcmap.org/add-location" TargetMode="External"/><Relationship Id="rId19" Type="http://schemas.microsoft.com/office/2007/relationships/hdphoto" Target="../media/hdphoto3.wdp"/><Relationship Id="rId31" Type="http://schemas.microsoft.com/office/2007/relationships/hdphoto" Target="../media/hdphoto7.wdp"/><Relationship Id="rId4" Type="http://schemas.microsoft.com/office/2007/relationships/hdphoto" Target="../media/hdphoto1.wdp"/><Relationship Id="rId9" Type="http://schemas.openxmlformats.org/officeDocument/2006/relationships/hyperlink" Target="https://github.com/Unbanked0/Sortie_De_Banque/tree/main/Logos" TargetMode="External"/><Relationship Id="rId14" Type="http://schemas.openxmlformats.org/officeDocument/2006/relationships/image" Target="../media/image8.png"/><Relationship Id="rId22" Type="http://schemas.microsoft.com/office/2007/relationships/hdphoto" Target="../media/hdphoto4.wdp"/><Relationship Id="rId27" Type="http://schemas.microsoft.com/office/2007/relationships/hdphoto" Target="../media/hdphoto5.wdp"/><Relationship Id="rId30" Type="http://schemas.openxmlformats.org/officeDocument/2006/relationships/image" Target="../media/image18.png"/><Relationship Id="rId35" Type="http://schemas.openxmlformats.org/officeDocument/2006/relationships/image" Target="../media/image22.png"/><Relationship Id="rId8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13" Type="http://schemas.openxmlformats.org/officeDocument/2006/relationships/image" Target="../media/image31.png"/><Relationship Id="rId18" Type="http://schemas.microsoft.com/office/2007/relationships/hdphoto" Target="../media/hdphoto10.wdp"/><Relationship Id="rId26" Type="http://schemas.openxmlformats.org/officeDocument/2006/relationships/image" Target="../media/image38.png"/><Relationship Id="rId3" Type="http://schemas.openxmlformats.org/officeDocument/2006/relationships/image" Target="../media/image24.sv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microsoft.com/office/2007/relationships/hdphoto" Target="../media/hdphoto9.wdp"/><Relationship Id="rId17" Type="http://schemas.openxmlformats.org/officeDocument/2006/relationships/image" Target="../media/image32.png"/><Relationship Id="rId25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12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24" Type="http://schemas.openxmlformats.org/officeDocument/2006/relationships/image" Target="../media/image36.png"/><Relationship Id="rId5" Type="http://schemas.openxmlformats.org/officeDocument/2006/relationships/image" Target="../media/image25.png"/><Relationship Id="rId15" Type="http://schemas.openxmlformats.org/officeDocument/2006/relationships/hyperlink" Target="https://bitinfocharts.com/comparison/monero-transactionfees.html#3y" TargetMode="External"/><Relationship Id="rId23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1.png"/><Relationship Id="rId4" Type="http://schemas.openxmlformats.org/officeDocument/2006/relationships/hyperlink" Target="https://youtu.be/0PeJSxvRHZw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s://ycharts.com/indicators/bitcoin_average_transaction_fee" TargetMode="External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B1F3-B3F8-7324-BD4A-E9D96D25F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EE8632-F2C6-F16F-275B-49001BE071DF}"/>
              </a:ext>
            </a:extLst>
          </p:cNvPr>
          <p:cNvSpPr>
            <a:spLocks/>
          </p:cNvSpPr>
          <p:nvPr/>
        </p:nvSpPr>
        <p:spPr>
          <a:xfrm>
            <a:off x="12204920" y="0"/>
            <a:ext cx="6078338" cy="13716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>
                <a:solidFill>
                  <a:schemeClr val="bg1"/>
                </a:solidFill>
              </a:rPr>
              <a:t>o</a:t>
            </a:r>
            <a:endParaRPr lang="en-US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D365523-E694-FFE7-A70C-9AAA0CD52C9A}"/>
              </a:ext>
            </a:extLst>
          </p:cNvPr>
          <p:cNvCxnSpPr/>
          <p:nvPr/>
        </p:nvCxnSpPr>
        <p:spPr>
          <a:xfrm>
            <a:off x="6104272" y="0"/>
            <a:ext cx="0" cy="13716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089EB4D-DBB3-3A8A-F6AC-6F6EB2CE2B22}"/>
              </a:ext>
            </a:extLst>
          </p:cNvPr>
          <p:cNvSpPr txBox="1"/>
          <p:nvPr/>
        </p:nvSpPr>
        <p:spPr>
          <a:xfrm>
            <a:off x="-132728" y="219277"/>
            <a:ext cx="5741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</a:rPr>
              <a:t>Comment accepter Bitcoin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5BF0BE-149C-6C43-A58A-ACCB264B0B2F}"/>
              </a:ext>
            </a:extLst>
          </p:cNvPr>
          <p:cNvSpPr txBox="1"/>
          <p:nvPr/>
        </p:nvSpPr>
        <p:spPr>
          <a:xfrm>
            <a:off x="6272534" y="219277"/>
            <a:ext cx="568472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chemeClr val="accent2"/>
                </a:solidFill>
              </a:rPr>
              <a:t>Félicitations !</a:t>
            </a:r>
            <a:br>
              <a:rPr lang="fr-FR" sz="3800" b="1" dirty="0">
                <a:solidFill>
                  <a:schemeClr val="accent2"/>
                </a:solidFill>
              </a:rPr>
            </a:br>
            <a:r>
              <a:rPr lang="fr-FR" sz="3200" b="1" dirty="0">
                <a:solidFill>
                  <a:schemeClr val="accent2"/>
                </a:solidFill>
              </a:rPr>
              <a:t>Vous êtes maintenant prêts à accueillir de nouveaux clients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27DEBD-5A26-4C72-20AE-27EAA7991EB5}"/>
              </a:ext>
            </a:extLst>
          </p:cNvPr>
          <p:cNvSpPr txBox="1"/>
          <p:nvPr/>
        </p:nvSpPr>
        <p:spPr>
          <a:xfrm>
            <a:off x="13194291" y="3772959"/>
            <a:ext cx="45995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>
                <a:solidFill>
                  <a:schemeClr val="bg1"/>
                </a:solidFill>
              </a:rPr>
              <a:t>pour les </a:t>
            </a:r>
            <a:r>
              <a:rPr lang="fr-FR" sz="4400" b="1" dirty="0">
                <a:solidFill>
                  <a:schemeClr val="bg1"/>
                </a:solidFill>
              </a:rPr>
              <a:t>professionnels </a:t>
            </a:r>
            <a:r>
              <a:rPr lang="fr-FR" sz="3200" b="1" dirty="0">
                <a:solidFill>
                  <a:schemeClr val="bg1"/>
                </a:solidFill>
              </a:rPr>
              <a:t>(commerçants,</a:t>
            </a:r>
            <a:br>
              <a:rPr lang="fr-FR" sz="3200" b="1" dirty="0">
                <a:solidFill>
                  <a:schemeClr val="bg1"/>
                </a:solidFill>
              </a:rPr>
            </a:br>
            <a:r>
              <a:rPr lang="fr-FR" sz="3200" b="1" dirty="0">
                <a:solidFill>
                  <a:schemeClr val="bg1"/>
                </a:solidFill>
              </a:rPr>
              <a:t>services en ligne..)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445674E-E847-36D9-1E1A-43DDA52DC3D4}"/>
              </a:ext>
            </a:extLst>
          </p:cNvPr>
          <p:cNvSpPr txBox="1"/>
          <p:nvPr/>
        </p:nvSpPr>
        <p:spPr>
          <a:xfrm>
            <a:off x="364389" y="925022"/>
            <a:ext cx="5289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En tant que pro, avec compta facile et </a:t>
            </a:r>
            <a:r>
              <a:rPr lang="fr-FR" sz="2400" b="1" dirty="0"/>
              <a:t>reversement total ou partiel en €uros </a:t>
            </a:r>
            <a:r>
              <a:rPr lang="fr-FR" sz="2400" dirty="0"/>
              <a:t>sur votre compte bancaire directement : </a:t>
            </a:r>
            <a:endParaRPr lang="en-US" sz="2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3FAECA-9050-611A-D2CE-886F3B65BE28}"/>
              </a:ext>
            </a:extLst>
          </p:cNvPr>
          <p:cNvSpPr txBox="1"/>
          <p:nvPr/>
        </p:nvSpPr>
        <p:spPr>
          <a:xfrm>
            <a:off x="12352907" y="12790978"/>
            <a:ext cx="99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P0</a:t>
            </a:r>
            <a:endParaRPr lang="en-US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A7A956C-A285-BDE8-0E53-E893E007D990}"/>
              </a:ext>
            </a:extLst>
          </p:cNvPr>
          <p:cNvSpPr txBox="1"/>
          <p:nvPr/>
        </p:nvSpPr>
        <p:spPr>
          <a:xfrm>
            <a:off x="6027734" y="13273216"/>
            <a:ext cx="74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p.5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C1F7A89-9480-5E1B-9F99-C20B8820B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82" t="8525" r="64462"/>
          <a:stretch/>
        </p:blipFill>
        <p:spPr>
          <a:xfrm>
            <a:off x="5595069" y="2637020"/>
            <a:ext cx="496333" cy="10145375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F03CC54-2EAB-04BE-CE59-E43B3CA4E8D9}"/>
              </a:ext>
            </a:extLst>
          </p:cNvPr>
          <p:cNvSpPr/>
          <p:nvPr/>
        </p:nvSpPr>
        <p:spPr>
          <a:xfrm>
            <a:off x="6848032" y="2723024"/>
            <a:ext cx="4960195" cy="7985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Ajoutez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un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logo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b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"Bitcoin </a:t>
            </a:r>
            <a:r>
              <a:rPr 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accepté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ici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"</a:t>
            </a:r>
            <a:endParaRPr 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B18BE82-E20A-D815-5F42-70DF7FF72120}"/>
              </a:ext>
            </a:extLst>
          </p:cNvPr>
          <p:cNvSpPr/>
          <p:nvPr/>
        </p:nvSpPr>
        <p:spPr>
          <a:xfrm>
            <a:off x="6416119" y="2719336"/>
            <a:ext cx="852762" cy="8527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rial Black" panose="020B0A04020102020204" pitchFamily="34" charset="0"/>
                <a:cs typeface="Arabic Typesetting" panose="020B0604020202020204" pitchFamily="66" charset="-78"/>
              </a:rPr>
              <a:t>1</a:t>
            </a:r>
            <a:endParaRPr lang="en-US" sz="6400" b="1" dirty="0">
              <a:solidFill>
                <a:schemeClr val="bg1"/>
              </a:solidFill>
              <a:latin typeface="Arial Black" panose="020B0A04020102020204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0E0F91-DD1D-6F32-46D5-BB9B30F4208E}"/>
              </a:ext>
            </a:extLst>
          </p:cNvPr>
          <p:cNvSpPr txBox="1"/>
          <p:nvPr/>
        </p:nvSpPr>
        <p:spPr>
          <a:xfrm>
            <a:off x="-17450" y="13270886"/>
            <a:ext cx="720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p.4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C43A2F7-ACDD-5EDD-4DC1-756ACE5CCD8D}"/>
              </a:ext>
            </a:extLst>
          </p:cNvPr>
          <p:cNvGrpSpPr/>
          <p:nvPr/>
        </p:nvGrpSpPr>
        <p:grpSpPr>
          <a:xfrm>
            <a:off x="12211334" y="6269544"/>
            <a:ext cx="6084000" cy="4320000"/>
            <a:chOff x="12268200" y="8080519"/>
            <a:chExt cx="6019800" cy="3989024"/>
          </a:xfrm>
        </p:grpSpPr>
        <p:pic>
          <p:nvPicPr>
            <p:cNvPr id="14" name="Picture 10" descr="Bitcoinist - BitPay : A Crypto Wallet For JPMorgan? Yes, America's Biggest Bank Doesn't ...">
              <a:extLst>
                <a:ext uri="{FF2B5EF4-FFF2-40B4-BE49-F238E27FC236}">
                  <a16:creationId xmlns:a16="http://schemas.microsoft.com/office/drawing/2014/main" id="{65166461-18E9-F44A-B392-DAD1FAE4F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" contrast="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68200" y="8080519"/>
              <a:ext cx="6019800" cy="398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QuickBooks : How to accept Bitcoin payments: A guide for small businesses ...">
              <a:extLst>
                <a:ext uri="{FF2B5EF4-FFF2-40B4-BE49-F238E27FC236}">
                  <a16:creationId xmlns:a16="http://schemas.microsoft.com/office/drawing/2014/main" id="{134B75F1-A739-8755-B48F-F5E0E3F435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  <a14:imgEffect>
                        <a14:brightnessContrast bright="16000" contrast="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6" t="18293" r="60612" b="57320"/>
            <a:stretch/>
          </p:blipFill>
          <p:spPr bwMode="auto">
            <a:xfrm rot="21180113">
              <a:off x="14585674" y="9059010"/>
              <a:ext cx="973067" cy="85845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BA611-FEF5-1E39-7D45-12A6E359400F}"/>
              </a:ext>
            </a:extLst>
          </p:cNvPr>
          <p:cNvSpPr txBox="1"/>
          <p:nvPr/>
        </p:nvSpPr>
        <p:spPr>
          <a:xfrm>
            <a:off x="12850229" y="10910140"/>
            <a:ext cx="493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b="1" dirty="0">
                <a:solidFill>
                  <a:schemeClr val="bg1"/>
                </a:solidFill>
              </a:rPr>
              <a:t>Moyen d'échange citoyen et souverain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9" name="Picture 6" descr="bitcoin logo png, bitcoin icône transparent png 19767929 PNG">
            <a:extLst>
              <a:ext uri="{FF2B5EF4-FFF2-40B4-BE49-F238E27FC236}">
                <a16:creationId xmlns:a16="http://schemas.microsoft.com/office/drawing/2014/main" id="{F6ECA0A3-07EF-768B-4A31-D381019BB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9" t="24846" r="10764" b="53934"/>
          <a:stretch/>
        </p:blipFill>
        <p:spPr bwMode="auto">
          <a:xfrm>
            <a:off x="14011303" y="1308964"/>
            <a:ext cx="3391985" cy="122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75753B22-ED25-F385-AB28-DBA911CBFAD6}"/>
              </a:ext>
            </a:extLst>
          </p:cNvPr>
          <p:cNvSpPr txBox="1"/>
          <p:nvPr/>
        </p:nvSpPr>
        <p:spPr>
          <a:xfrm>
            <a:off x="16360149" y="12699032"/>
            <a:ext cx="1325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>
                <a:solidFill>
                  <a:schemeClr val="bg1"/>
                </a:solidFill>
              </a:rPr>
              <a:t>2024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3" name="Lune 42">
            <a:extLst>
              <a:ext uri="{FF2B5EF4-FFF2-40B4-BE49-F238E27FC236}">
                <a16:creationId xmlns:a16="http://schemas.microsoft.com/office/drawing/2014/main" id="{48565722-809D-5A46-F800-671F72D7A6BF}"/>
              </a:ext>
            </a:extLst>
          </p:cNvPr>
          <p:cNvSpPr/>
          <p:nvPr/>
        </p:nvSpPr>
        <p:spPr>
          <a:xfrm rot="7420134">
            <a:off x="14224571" y="-3496885"/>
            <a:ext cx="5257978" cy="8924115"/>
          </a:xfrm>
          <a:prstGeom prst="mo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DD660E2B-1917-63F3-AC25-FBE1890367D3}"/>
              </a:ext>
            </a:extLst>
          </p:cNvPr>
          <p:cNvSpPr/>
          <p:nvPr/>
        </p:nvSpPr>
        <p:spPr>
          <a:xfrm>
            <a:off x="14098591" y="2764188"/>
            <a:ext cx="3100833" cy="508232"/>
          </a:xfrm>
          <a:custGeom>
            <a:avLst/>
            <a:gdLst>
              <a:gd name="connsiteX0" fmla="*/ 3348817 w 4609796"/>
              <a:gd name="connsiteY0" fmla="*/ 140880 h 755554"/>
              <a:gd name="connsiteX1" fmla="*/ 3348817 w 4609796"/>
              <a:gd name="connsiteY1" fmla="*/ 295424 h 755554"/>
              <a:gd name="connsiteX2" fmla="*/ 3529469 w 4609796"/>
              <a:gd name="connsiteY2" fmla="*/ 295424 h 755554"/>
              <a:gd name="connsiteX3" fmla="*/ 3600927 w 4609796"/>
              <a:gd name="connsiteY3" fmla="*/ 277373 h 755554"/>
              <a:gd name="connsiteX4" fmla="*/ 3626684 w 4609796"/>
              <a:gd name="connsiteY4" fmla="*/ 217966 h 755554"/>
              <a:gd name="connsiteX5" fmla="*/ 3613887 w 4609796"/>
              <a:gd name="connsiteY5" fmla="*/ 175044 h 755554"/>
              <a:gd name="connsiteX6" fmla="*/ 3579559 w 4609796"/>
              <a:gd name="connsiteY6" fmla="*/ 148937 h 755554"/>
              <a:gd name="connsiteX7" fmla="*/ 3523865 w 4609796"/>
              <a:gd name="connsiteY7" fmla="*/ 140880 h 755554"/>
              <a:gd name="connsiteX8" fmla="*/ 4236208 w 4609796"/>
              <a:gd name="connsiteY8" fmla="*/ 134062 h 755554"/>
              <a:gd name="connsiteX9" fmla="*/ 4068446 w 4609796"/>
              <a:gd name="connsiteY9" fmla="*/ 203511 h 755554"/>
              <a:gd name="connsiteX10" fmla="*/ 4000351 w 4609796"/>
              <a:gd name="connsiteY10" fmla="*/ 379959 h 755554"/>
              <a:gd name="connsiteX11" fmla="*/ 4085960 w 4609796"/>
              <a:gd name="connsiteY11" fmla="*/ 568738 h 755554"/>
              <a:gd name="connsiteX12" fmla="*/ 4238520 w 4609796"/>
              <a:gd name="connsiteY12" fmla="*/ 623008 h 755554"/>
              <a:gd name="connsiteX13" fmla="*/ 4404297 w 4609796"/>
              <a:gd name="connsiteY13" fmla="*/ 552718 h 755554"/>
              <a:gd name="connsiteX14" fmla="*/ 4472905 w 4609796"/>
              <a:gd name="connsiteY14" fmla="*/ 379119 h 755554"/>
              <a:gd name="connsiteX15" fmla="*/ 4403807 w 4609796"/>
              <a:gd name="connsiteY15" fmla="*/ 205169 h 755554"/>
              <a:gd name="connsiteX16" fmla="*/ 4236208 w 4609796"/>
              <a:gd name="connsiteY16" fmla="*/ 134062 h 755554"/>
              <a:gd name="connsiteX17" fmla="*/ 1315696 w 4609796"/>
              <a:gd name="connsiteY17" fmla="*/ 134062 h 755554"/>
              <a:gd name="connsiteX18" fmla="*/ 1147934 w 4609796"/>
              <a:gd name="connsiteY18" fmla="*/ 203511 h 755554"/>
              <a:gd name="connsiteX19" fmla="*/ 1079839 w 4609796"/>
              <a:gd name="connsiteY19" fmla="*/ 379959 h 755554"/>
              <a:gd name="connsiteX20" fmla="*/ 1165448 w 4609796"/>
              <a:gd name="connsiteY20" fmla="*/ 568738 h 755554"/>
              <a:gd name="connsiteX21" fmla="*/ 1318008 w 4609796"/>
              <a:gd name="connsiteY21" fmla="*/ 623008 h 755554"/>
              <a:gd name="connsiteX22" fmla="*/ 1483785 w 4609796"/>
              <a:gd name="connsiteY22" fmla="*/ 552718 h 755554"/>
              <a:gd name="connsiteX23" fmla="*/ 1552393 w 4609796"/>
              <a:gd name="connsiteY23" fmla="*/ 379119 h 755554"/>
              <a:gd name="connsiteX24" fmla="*/ 1483295 w 4609796"/>
              <a:gd name="connsiteY24" fmla="*/ 205169 h 755554"/>
              <a:gd name="connsiteX25" fmla="*/ 1315696 w 4609796"/>
              <a:gd name="connsiteY25" fmla="*/ 134062 h 755554"/>
              <a:gd name="connsiteX26" fmla="*/ 3205131 w 4609796"/>
              <a:gd name="connsiteY26" fmla="*/ 184 h 755554"/>
              <a:gd name="connsiteX27" fmla="*/ 3469687 w 4609796"/>
              <a:gd name="connsiteY27" fmla="*/ 184 h 755554"/>
              <a:gd name="connsiteX28" fmla="*/ 3648075 w 4609796"/>
              <a:gd name="connsiteY28" fmla="*/ 22602 h 755554"/>
              <a:gd name="connsiteX29" fmla="*/ 3733567 w 4609796"/>
              <a:gd name="connsiteY29" fmla="*/ 96721 h 755554"/>
              <a:gd name="connsiteX30" fmla="*/ 3765816 w 4609796"/>
              <a:gd name="connsiteY30" fmla="*/ 219390 h 755554"/>
              <a:gd name="connsiteX31" fmla="*/ 3730228 w 4609796"/>
              <a:gd name="connsiteY31" fmla="*/ 343973 h 755554"/>
              <a:gd name="connsiteX32" fmla="*/ 3622644 w 4609796"/>
              <a:gd name="connsiteY32" fmla="*/ 419657 h 755554"/>
              <a:gd name="connsiteX33" fmla="*/ 3801382 w 4609796"/>
              <a:gd name="connsiteY33" fmla="*/ 755390 h 755554"/>
              <a:gd name="connsiteX34" fmla="*/ 3644221 w 4609796"/>
              <a:gd name="connsiteY34" fmla="*/ 755390 h 755554"/>
              <a:gd name="connsiteX35" fmla="*/ 3474218 w 4609796"/>
              <a:gd name="connsiteY35" fmla="*/ 435607 h 755554"/>
              <a:gd name="connsiteX36" fmla="*/ 3348817 w 4609796"/>
              <a:gd name="connsiteY36" fmla="*/ 435607 h 755554"/>
              <a:gd name="connsiteX37" fmla="*/ 3348817 w 4609796"/>
              <a:gd name="connsiteY37" fmla="*/ 755390 h 755554"/>
              <a:gd name="connsiteX38" fmla="*/ 3205131 w 4609796"/>
              <a:gd name="connsiteY38" fmla="*/ 755390 h 755554"/>
              <a:gd name="connsiteX39" fmla="*/ 4237539 w 4609796"/>
              <a:gd name="connsiteY39" fmla="*/ 21 h 755554"/>
              <a:gd name="connsiteX40" fmla="*/ 4499970 w 4609796"/>
              <a:gd name="connsiteY40" fmla="*/ 110500 h 755554"/>
              <a:gd name="connsiteX41" fmla="*/ 4609796 w 4609796"/>
              <a:gd name="connsiteY41" fmla="*/ 379959 h 755554"/>
              <a:gd name="connsiteX42" fmla="*/ 4501465 w 4609796"/>
              <a:gd name="connsiteY42" fmla="*/ 646547 h 755554"/>
              <a:gd name="connsiteX43" fmla="*/ 4238520 w 4609796"/>
              <a:gd name="connsiteY43" fmla="*/ 755554 h 755554"/>
              <a:gd name="connsiteX44" fmla="*/ 3969643 w 4609796"/>
              <a:gd name="connsiteY44" fmla="*/ 643558 h 755554"/>
              <a:gd name="connsiteX45" fmla="*/ 3862457 w 4609796"/>
              <a:gd name="connsiteY45" fmla="*/ 377601 h 755554"/>
              <a:gd name="connsiteX46" fmla="*/ 3912360 w 4609796"/>
              <a:gd name="connsiteY46" fmla="*/ 187818 h 755554"/>
              <a:gd name="connsiteX47" fmla="*/ 4049601 w 4609796"/>
              <a:gd name="connsiteY47" fmla="*/ 50602 h 755554"/>
              <a:gd name="connsiteX48" fmla="*/ 4237539 w 4609796"/>
              <a:gd name="connsiteY48" fmla="*/ 21 h 755554"/>
              <a:gd name="connsiteX49" fmla="*/ 2561028 w 4609796"/>
              <a:gd name="connsiteY49" fmla="*/ 21 h 755554"/>
              <a:gd name="connsiteX50" fmla="*/ 3050676 w 4609796"/>
              <a:gd name="connsiteY50" fmla="*/ 21 h 755554"/>
              <a:gd name="connsiteX51" fmla="*/ 3050676 w 4609796"/>
              <a:gd name="connsiteY51" fmla="*/ 140717 h 755554"/>
              <a:gd name="connsiteX52" fmla="*/ 2703850 w 4609796"/>
              <a:gd name="connsiteY52" fmla="*/ 140717 h 755554"/>
              <a:gd name="connsiteX53" fmla="*/ 2703850 w 4609796"/>
              <a:gd name="connsiteY53" fmla="*/ 295285 h 755554"/>
              <a:gd name="connsiteX54" fmla="*/ 3050676 w 4609796"/>
              <a:gd name="connsiteY54" fmla="*/ 295285 h 755554"/>
              <a:gd name="connsiteX55" fmla="*/ 3050676 w 4609796"/>
              <a:gd name="connsiteY55" fmla="*/ 433529 h 755554"/>
              <a:gd name="connsiteX56" fmla="*/ 2703850 w 4609796"/>
              <a:gd name="connsiteY56" fmla="*/ 433529 h 755554"/>
              <a:gd name="connsiteX57" fmla="*/ 2703850 w 4609796"/>
              <a:gd name="connsiteY57" fmla="*/ 613994 h 755554"/>
              <a:gd name="connsiteX58" fmla="*/ 3050676 w 4609796"/>
              <a:gd name="connsiteY58" fmla="*/ 613994 h 755554"/>
              <a:gd name="connsiteX59" fmla="*/ 3050676 w 4609796"/>
              <a:gd name="connsiteY59" fmla="*/ 755251 h 755554"/>
              <a:gd name="connsiteX60" fmla="*/ 2561028 w 4609796"/>
              <a:gd name="connsiteY60" fmla="*/ 755251 h 755554"/>
              <a:gd name="connsiteX61" fmla="*/ 1802356 w 4609796"/>
              <a:gd name="connsiteY61" fmla="*/ 21 h 755554"/>
              <a:gd name="connsiteX62" fmla="*/ 1939923 w 4609796"/>
              <a:gd name="connsiteY62" fmla="*/ 21 h 755554"/>
              <a:gd name="connsiteX63" fmla="*/ 2263911 w 4609796"/>
              <a:gd name="connsiteY63" fmla="*/ 496953 h 755554"/>
              <a:gd name="connsiteX64" fmla="*/ 2263911 w 4609796"/>
              <a:gd name="connsiteY64" fmla="*/ 21 h 755554"/>
              <a:gd name="connsiteX65" fmla="*/ 2407597 w 4609796"/>
              <a:gd name="connsiteY65" fmla="*/ 21 h 755554"/>
              <a:gd name="connsiteX66" fmla="*/ 2407597 w 4609796"/>
              <a:gd name="connsiteY66" fmla="*/ 755227 h 755554"/>
              <a:gd name="connsiteX67" fmla="*/ 2269516 w 4609796"/>
              <a:gd name="connsiteY67" fmla="*/ 755227 h 755554"/>
              <a:gd name="connsiteX68" fmla="*/ 1946042 w 4609796"/>
              <a:gd name="connsiteY68" fmla="*/ 259883 h 755554"/>
              <a:gd name="connsiteX69" fmla="*/ 1946042 w 4609796"/>
              <a:gd name="connsiteY69" fmla="*/ 755227 h 755554"/>
              <a:gd name="connsiteX70" fmla="*/ 1802356 w 4609796"/>
              <a:gd name="connsiteY70" fmla="*/ 755227 h 755554"/>
              <a:gd name="connsiteX71" fmla="*/ 1317027 w 4609796"/>
              <a:gd name="connsiteY71" fmla="*/ 21 h 755554"/>
              <a:gd name="connsiteX72" fmla="*/ 1579458 w 4609796"/>
              <a:gd name="connsiteY72" fmla="*/ 110500 h 755554"/>
              <a:gd name="connsiteX73" fmla="*/ 1689284 w 4609796"/>
              <a:gd name="connsiteY73" fmla="*/ 379959 h 755554"/>
              <a:gd name="connsiteX74" fmla="*/ 1580953 w 4609796"/>
              <a:gd name="connsiteY74" fmla="*/ 646547 h 755554"/>
              <a:gd name="connsiteX75" fmla="*/ 1318008 w 4609796"/>
              <a:gd name="connsiteY75" fmla="*/ 755554 h 755554"/>
              <a:gd name="connsiteX76" fmla="*/ 1049131 w 4609796"/>
              <a:gd name="connsiteY76" fmla="*/ 643558 h 755554"/>
              <a:gd name="connsiteX77" fmla="*/ 941945 w 4609796"/>
              <a:gd name="connsiteY77" fmla="*/ 377601 h 755554"/>
              <a:gd name="connsiteX78" fmla="*/ 991848 w 4609796"/>
              <a:gd name="connsiteY78" fmla="*/ 187818 h 755554"/>
              <a:gd name="connsiteX79" fmla="*/ 1129089 w 4609796"/>
              <a:gd name="connsiteY79" fmla="*/ 50602 h 755554"/>
              <a:gd name="connsiteX80" fmla="*/ 1317027 w 4609796"/>
              <a:gd name="connsiteY80" fmla="*/ 21 h 755554"/>
              <a:gd name="connsiteX81" fmla="*/ 130375 w 4609796"/>
              <a:gd name="connsiteY81" fmla="*/ 0 h 755554"/>
              <a:gd name="connsiteX82" fmla="*/ 271072 w 4609796"/>
              <a:gd name="connsiteY82" fmla="*/ 0 h 755554"/>
              <a:gd name="connsiteX83" fmla="*/ 445582 w 4609796"/>
              <a:gd name="connsiteY83" fmla="*/ 526753 h 755554"/>
              <a:gd name="connsiteX84" fmla="*/ 622755 w 4609796"/>
              <a:gd name="connsiteY84" fmla="*/ 0 h 755554"/>
              <a:gd name="connsiteX85" fmla="*/ 761350 w 4609796"/>
              <a:gd name="connsiteY85" fmla="*/ 0 h 755554"/>
              <a:gd name="connsiteX86" fmla="*/ 888596 w 4609796"/>
              <a:gd name="connsiteY86" fmla="*/ 755230 h 755554"/>
              <a:gd name="connsiteX87" fmla="*/ 749978 w 4609796"/>
              <a:gd name="connsiteY87" fmla="*/ 755230 h 755554"/>
              <a:gd name="connsiteX88" fmla="*/ 668852 w 4609796"/>
              <a:gd name="connsiteY88" fmla="*/ 278263 h 755554"/>
              <a:gd name="connsiteX89" fmla="*/ 508166 w 4609796"/>
              <a:gd name="connsiteY89" fmla="*/ 755230 h 755554"/>
              <a:gd name="connsiteX90" fmla="*/ 381457 w 4609796"/>
              <a:gd name="connsiteY90" fmla="*/ 755230 h 755554"/>
              <a:gd name="connsiteX91" fmla="*/ 222896 w 4609796"/>
              <a:gd name="connsiteY91" fmla="*/ 278263 h 755554"/>
              <a:gd name="connsiteX92" fmla="*/ 140183 w 4609796"/>
              <a:gd name="connsiteY92" fmla="*/ 755230 h 755554"/>
              <a:gd name="connsiteX93" fmla="*/ 0 w 4609796"/>
              <a:gd name="connsiteY93" fmla="*/ 755230 h 7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609796" h="755554">
                <a:moveTo>
                  <a:pt x="3348817" y="140880"/>
                </a:moveTo>
                <a:lnTo>
                  <a:pt x="3348817" y="295424"/>
                </a:lnTo>
                <a:lnTo>
                  <a:pt x="3529469" y="295424"/>
                </a:lnTo>
                <a:cubicBezTo>
                  <a:pt x="3575379" y="295424"/>
                  <a:pt x="3583576" y="289470"/>
                  <a:pt x="3600927" y="277373"/>
                </a:cubicBezTo>
                <a:cubicBezTo>
                  <a:pt x="3618091" y="265464"/>
                  <a:pt x="3626684" y="245661"/>
                  <a:pt x="3626684" y="217966"/>
                </a:cubicBezTo>
                <a:cubicBezTo>
                  <a:pt x="3626684" y="201502"/>
                  <a:pt x="3622480" y="187141"/>
                  <a:pt x="3613887" y="175044"/>
                </a:cubicBezTo>
                <a:cubicBezTo>
                  <a:pt x="3605293" y="162971"/>
                  <a:pt x="3593897" y="154191"/>
                  <a:pt x="3579559" y="148937"/>
                </a:cubicBezTo>
                <a:cubicBezTo>
                  <a:pt x="3565174" y="143519"/>
                  <a:pt x="3558963" y="140880"/>
                  <a:pt x="3523865" y="140880"/>
                </a:cubicBezTo>
                <a:close/>
                <a:moveTo>
                  <a:pt x="4236208" y="134062"/>
                </a:moveTo>
                <a:cubicBezTo>
                  <a:pt x="4169585" y="134062"/>
                  <a:pt x="4113679" y="157110"/>
                  <a:pt x="4068446" y="203511"/>
                </a:cubicBezTo>
                <a:cubicBezTo>
                  <a:pt x="4023049" y="249748"/>
                  <a:pt x="4000351" y="308665"/>
                  <a:pt x="4000351" y="379959"/>
                </a:cubicBezTo>
                <a:cubicBezTo>
                  <a:pt x="4000351" y="459590"/>
                  <a:pt x="4028865" y="522524"/>
                  <a:pt x="4085960" y="568738"/>
                </a:cubicBezTo>
                <a:cubicBezTo>
                  <a:pt x="4130376" y="604980"/>
                  <a:pt x="4181120" y="623008"/>
                  <a:pt x="4238520" y="623008"/>
                </a:cubicBezTo>
                <a:cubicBezTo>
                  <a:pt x="4303485" y="623008"/>
                  <a:pt x="4358737" y="599632"/>
                  <a:pt x="4404297" y="552718"/>
                </a:cubicBezTo>
                <a:cubicBezTo>
                  <a:pt x="4450067" y="505640"/>
                  <a:pt x="4472905" y="447891"/>
                  <a:pt x="4472905" y="379119"/>
                </a:cubicBezTo>
                <a:cubicBezTo>
                  <a:pt x="4472905" y="310534"/>
                  <a:pt x="4449880" y="252574"/>
                  <a:pt x="4403807" y="205169"/>
                </a:cubicBezTo>
                <a:cubicBezTo>
                  <a:pt x="4357919" y="157788"/>
                  <a:pt x="4301991" y="134062"/>
                  <a:pt x="4236208" y="134062"/>
                </a:cubicBezTo>
                <a:close/>
                <a:moveTo>
                  <a:pt x="1315696" y="134062"/>
                </a:moveTo>
                <a:cubicBezTo>
                  <a:pt x="1249073" y="134062"/>
                  <a:pt x="1193167" y="157110"/>
                  <a:pt x="1147934" y="203511"/>
                </a:cubicBezTo>
                <a:cubicBezTo>
                  <a:pt x="1102537" y="249748"/>
                  <a:pt x="1079839" y="308665"/>
                  <a:pt x="1079839" y="379959"/>
                </a:cubicBezTo>
                <a:cubicBezTo>
                  <a:pt x="1079839" y="459590"/>
                  <a:pt x="1108353" y="522524"/>
                  <a:pt x="1165448" y="568738"/>
                </a:cubicBezTo>
                <a:cubicBezTo>
                  <a:pt x="1209864" y="604980"/>
                  <a:pt x="1260608" y="623008"/>
                  <a:pt x="1318008" y="623008"/>
                </a:cubicBezTo>
                <a:cubicBezTo>
                  <a:pt x="1382973" y="623008"/>
                  <a:pt x="1438224" y="599632"/>
                  <a:pt x="1483785" y="552718"/>
                </a:cubicBezTo>
                <a:cubicBezTo>
                  <a:pt x="1529555" y="505640"/>
                  <a:pt x="1552393" y="447891"/>
                  <a:pt x="1552393" y="379119"/>
                </a:cubicBezTo>
                <a:cubicBezTo>
                  <a:pt x="1552393" y="310534"/>
                  <a:pt x="1529368" y="252574"/>
                  <a:pt x="1483295" y="205169"/>
                </a:cubicBezTo>
                <a:cubicBezTo>
                  <a:pt x="1437407" y="157788"/>
                  <a:pt x="1381479" y="134062"/>
                  <a:pt x="1315696" y="134062"/>
                </a:cubicBezTo>
                <a:close/>
                <a:moveTo>
                  <a:pt x="3205131" y="184"/>
                </a:moveTo>
                <a:lnTo>
                  <a:pt x="3469687" y="184"/>
                </a:lnTo>
                <a:cubicBezTo>
                  <a:pt x="3553265" y="184"/>
                  <a:pt x="3612673" y="7703"/>
                  <a:pt x="3648075" y="22602"/>
                </a:cubicBezTo>
                <a:cubicBezTo>
                  <a:pt x="3683453" y="37501"/>
                  <a:pt x="3712013" y="62207"/>
                  <a:pt x="3733567" y="96721"/>
                </a:cubicBezTo>
                <a:cubicBezTo>
                  <a:pt x="3755144" y="131236"/>
                  <a:pt x="3765816" y="172242"/>
                  <a:pt x="3765816" y="219390"/>
                </a:cubicBezTo>
                <a:cubicBezTo>
                  <a:pt x="3765816" y="269130"/>
                  <a:pt x="3754070" y="310510"/>
                  <a:pt x="3730228" y="343973"/>
                </a:cubicBezTo>
                <a:cubicBezTo>
                  <a:pt x="3706408" y="377250"/>
                  <a:pt x="3670492" y="402470"/>
                  <a:pt x="3622644" y="419657"/>
                </a:cubicBezTo>
                <a:lnTo>
                  <a:pt x="3801382" y="755390"/>
                </a:lnTo>
                <a:lnTo>
                  <a:pt x="3644221" y="755390"/>
                </a:lnTo>
                <a:lnTo>
                  <a:pt x="3474218" y="435607"/>
                </a:lnTo>
                <a:lnTo>
                  <a:pt x="3348817" y="435607"/>
                </a:lnTo>
                <a:lnTo>
                  <a:pt x="3348817" y="755390"/>
                </a:lnTo>
                <a:lnTo>
                  <a:pt x="3205131" y="755390"/>
                </a:lnTo>
                <a:close/>
                <a:moveTo>
                  <a:pt x="4237539" y="21"/>
                </a:moveTo>
                <a:cubicBezTo>
                  <a:pt x="4339378" y="21"/>
                  <a:pt x="4426832" y="36917"/>
                  <a:pt x="4499970" y="110500"/>
                </a:cubicBezTo>
                <a:cubicBezTo>
                  <a:pt x="4573226" y="184316"/>
                  <a:pt x="4609796" y="274104"/>
                  <a:pt x="4609796" y="379959"/>
                </a:cubicBezTo>
                <a:cubicBezTo>
                  <a:pt x="4609796" y="484974"/>
                  <a:pt x="4573740" y="573922"/>
                  <a:pt x="4501465" y="646547"/>
                </a:cubicBezTo>
                <a:cubicBezTo>
                  <a:pt x="4429190" y="719335"/>
                  <a:pt x="4341526" y="755554"/>
                  <a:pt x="4238520" y="755554"/>
                </a:cubicBezTo>
                <a:cubicBezTo>
                  <a:pt x="4130727" y="755554"/>
                  <a:pt x="4041054" y="718331"/>
                  <a:pt x="3969643" y="643558"/>
                </a:cubicBezTo>
                <a:cubicBezTo>
                  <a:pt x="3898162" y="568901"/>
                  <a:pt x="3862457" y="480280"/>
                  <a:pt x="3862457" y="377601"/>
                </a:cubicBezTo>
                <a:cubicBezTo>
                  <a:pt x="3862457" y="308852"/>
                  <a:pt x="3879130" y="245568"/>
                  <a:pt x="3912360" y="187818"/>
                </a:cubicBezTo>
                <a:cubicBezTo>
                  <a:pt x="3945567" y="130045"/>
                  <a:pt x="3991314" y="84322"/>
                  <a:pt x="4049601" y="50602"/>
                </a:cubicBezTo>
                <a:cubicBezTo>
                  <a:pt x="4107678" y="16905"/>
                  <a:pt x="4170425" y="21"/>
                  <a:pt x="4237539" y="21"/>
                </a:cubicBezTo>
                <a:close/>
                <a:moveTo>
                  <a:pt x="2561028" y="21"/>
                </a:moveTo>
                <a:lnTo>
                  <a:pt x="3050676" y="21"/>
                </a:lnTo>
                <a:lnTo>
                  <a:pt x="3050676" y="140717"/>
                </a:lnTo>
                <a:lnTo>
                  <a:pt x="2703850" y="140717"/>
                </a:lnTo>
                <a:lnTo>
                  <a:pt x="2703850" y="295285"/>
                </a:lnTo>
                <a:lnTo>
                  <a:pt x="3050676" y="295285"/>
                </a:lnTo>
                <a:lnTo>
                  <a:pt x="3050676" y="433529"/>
                </a:lnTo>
                <a:lnTo>
                  <a:pt x="2703850" y="433529"/>
                </a:lnTo>
                <a:lnTo>
                  <a:pt x="2703850" y="613994"/>
                </a:lnTo>
                <a:lnTo>
                  <a:pt x="3050676" y="613994"/>
                </a:lnTo>
                <a:lnTo>
                  <a:pt x="3050676" y="755251"/>
                </a:lnTo>
                <a:lnTo>
                  <a:pt x="2561028" y="755251"/>
                </a:lnTo>
                <a:close/>
                <a:moveTo>
                  <a:pt x="1802356" y="21"/>
                </a:moveTo>
                <a:lnTo>
                  <a:pt x="1939923" y="21"/>
                </a:lnTo>
                <a:lnTo>
                  <a:pt x="2263911" y="496953"/>
                </a:lnTo>
                <a:lnTo>
                  <a:pt x="2263911" y="21"/>
                </a:lnTo>
                <a:lnTo>
                  <a:pt x="2407597" y="21"/>
                </a:lnTo>
                <a:lnTo>
                  <a:pt x="2407597" y="755227"/>
                </a:lnTo>
                <a:lnTo>
                  <a:pt x="2269516" y="755227"/>
                </a:lnTo>
                <a:lnTo>
                  <a:pt x="1946042" y="259883"/>
                </a:lnTo>
                <a:lnTo>
                  <a:pt x="1946042" y="755227"/>
                </a:lnTo>
                <a:lnTo>
                  <a:pt x="1802356" y="755227"/>
                </a:lnTo>
                <a:close/>
                <a:moveTo>
                  <a:pt x="1317027" y="21"/>
                </a:moveTo>
                <a:cubicBezTo>
                  <a:pt x="1418866" y="21"/>
                  <a:pt x="1506320" y="36917"/>
                  <a:pt x="1579458" y="110500"/>
                </a:cubicBezTo>
                <a:cubicBezTo>
                  <a:pt x="1652714" y="184316"/>
                  <a:pt x="1689284" y="274104"/>
                  <a:pt x="1689284" y="379959"/>
                </a:cubicBezTo>
                <a:cubicBezTo>
                  <a:pt x="1689284" y="484974"/>
                  <a:pt x="1653228" y="573922"/>
                  <a:pt x="1580953" y="646547"/>
                </a:cubicBezTo>
                <a:cubicBezTo>
                  <a:pt x="1508678" y="719335"/>
                  <a:pt x="1421014" y="755554"/>
                  <a:pt x="1318008" y="755554"/>
                </a:cubicBezTo>
                <a:cubicBezTo>
                  <a:pt x="1210215" y="755554"/>
                  <a:pt x="1120542" y="718331"/>
                  <a:pt x="1049131" y="643558"/>
                </a:cubicBezTo>
                <a:cubicBezTo>
                  <a:pt x="977650" y="568901"/>
                  <a:pt x="941945" y="480280"/>
                  <a:pt x="941945" y="377601"/>
                </a:cubicBezTo>
                <a:cubicBezTo>
                  <a:pt x="941945" y="308852"/>
                  <a:pt x="958618" y="245568"/>
                  <a:pt x="991848" y="187818"/>
                </a:cubicBezTo>
                <a:cubicBezTo>
                  <a:pt x="1025055" y="130045"/>
                  <a:pt x="1070802" y="84322"/>
                  <a:pt x="1129089" y="50602"/>
                </a:cubicBezTo>
                <a:cubicBezTo>
                  <a:pt x="1187166" y="16905"/>
                  <a:pt x="1249913" y="21"/>
                  <a:pt x="1317027" y="21"/>
                </a:cubicBezTo>
                <a:close/>
                <a:moveTo>
                  <a:pt x="130375" y="0"/>
                </a:moveTo>
                <a:lnTo>
                  <a:pt x="271072" y="0"/>
                </a:lnTo>
                <a:lnTo>
                  <a:pt x="445582" y="526753"/>
                </a:lnTo>
                <a:lnTo>
                  <a:pt x="622755" y="0"/>
                </a:lnTo>
                <a:lnTo>
                  <a:pt x="761350" y="0"/>
                </a:lnTo>
                <a:lnTo>
                  <a:pt x="888596" y="755230"/>
                </a:lnTo>
                <a:lnTo>
                  <a:pt x="749978" y="755230"/>
                </a:lnTo>
                <a:lnTo>
                  <a:pt x="668852" y="278263"/>
                </a:lnTo>
                <a:lnTo>
                  <a:pt x="508166" y="755230"/>
                </a:lnTo>
                <a:lnTo>
                  <a:pt x="381457" y="755230"/>
                </a:lnTo>
                <a:lnTo>
                  <a:pt x="222896" y="278263"/>
                </a:lnTo>
                <a:lnTo>
                  <a:pt x="140183" y="755230"/>
                </a:lnTo>
                <a:lnTo>
                  <a:pt x="0" y="755230"/>
                </a:lnTo>
                <a:close/>
              </a:path>
            </a:pathLst>
          </a:custGeom>
          <a:solidFill>
            <a:schemeClr val="bg1"/>
          </a:solidFill>
          <a:ln w="163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Lune 44">
            <a:extLst>
              <a:ext uri="{FF2B5EF4-FFF2-40B4-BE49-F238E27FC236}">
                <a16:creationId xmlns:a16="http://schemas.microsoft.com/office/drawing/2014/main" id="{0B55B277-49DB-17DA-3845-7816625A8A02}"/>
              </a:ext>
            </a:extLst>
          </p:cNvPr>
          <p:cNvSpPr/>
          <p:nvPr/>
        </p:nvSpPr>
        <p:spPr>
          <a:xfrm rot="18552987">
            <a:off x="12082138" y="10248974"/>
            <a:ext cx="2872815" cy="5508335"/>
          </a:xfrm>
          <a:prstGeom prst="mo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92BF833-7C8E-9153-D1E6-E41ADB9ED89F}"/>
              </a:ext>
            </a:extLst>
          </p:cNvPr>
          <p:cNvSpPr txBox="1"/>
          <p:nvPr/>
        </p:nvSpPr>
        <p:spPr>
          <a:xfrm>
            <a:off x="13211623" y="2636911"/>
            <a:ext cx="7436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dirty="0">
                <a:solidFill>
                  <a:schemeClr val="bg1"/>
                </a:solidFill>
              </a:rPr>
              <a:t>&amp;</a:t>
            </a:r>
            <a:endParaRPr lang="en-US" sz="4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390959-716A-5B11-D1EA-116F0ECC393E}"/>
              </a:ext>
            </a:extLst>
          </p:cNvPr>
          <p:cNvSpPr/>
          <p:nvPr/>
        </p:nvSpPr>
        <p:spPr>
          <a:xfrm>
            <a:off x="18333791" y="-1664676"/>
            <a:ext cx="2751724" cy="154002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E56C3A-2A95-6162-5CBD-54C43EA7D3AF}"/>
              </a:ext>
            </a:extLst>
          </p:cNvPr>
          <p:cNvSpPr/>
          <p:nvPr/>
        </p:nvSpPr>
        <p:spPr>
          <a:xfrm>
            <a:off x="11470425" y="-2334638"/>
            <a:ext cx="8239029" cy="22885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748A05-5F6B-D067-E5E1-616E1A6408EA}"/>
              </a:ext>
            </a:extLst>
          </p:cNvPr>
          <p:cNvSpPr/>
          <p:nvPr/>
        </p:nvSpPr>
        <p:spPr>
          <a:xfrm>
            <a:off x="10473465" y="13735546"/>
            <a:ext cx="8239029" cy="22885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A0979B4-B59B-9965-65EF-CF8B586C94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0703" y="11268007"/>
            <a:ext cx="609330" cy="609330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A302F88B-F87A-B794-3A4F-01505C308E50}"/>
              </a:ext>
            </a:extLst>
          </p:cNvPr>
          <p:cNvSpPr txBox="1"/>
          <p:nvPr/>
        </p:nvSpPr>
        <p:spPr>
          <a:xfrm>
            <a:off x="13382522" y="12631789"/>
            <a:ext cx="3108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i="1" dirty="0">
                <a:solidFill>
                  <a:schemeClr val="bg1">
                    <a:lumMod val="95000"/>
                  </a:schemeClr>
                </a:solidFill>
              </a:rPr>
              <a:t>Ce flyer peut sauver votre entreprise</a:t>
            </a:r>
            <a:endParaRPr lang="en-US" sz="24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1B0CDA0E-E0AF-B146-7547-048733D4E36F}"/>
              </a:ext>
            </a:extLst>
          </p:cNvPr>
          <p:cNvSpPr txBox="1"/>
          <p:nvPr/>
        </p:nvSpPr>
        <p:spPr>
          <a:xfrm>
            <a:off x="7025542" y="12972808"/>
            <a:ext cx="4298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i="1" dirty="0"/>
              <a:t>Pas un conseil en investissement, </a:t>
            </a:r>
            <a:br>
              <a:rPr lang="fr-FR" sz="1600" i="1" dirty="0"/>
            </a:br>
            <a:r>
              <a:rPr lang="fr-FR" sz="1600" i="1" dirty="0"/>
              <a:t>uniquement moyen d'échange résilient</a:t>
            </a:r>
            <a:endParaRPr lang="en-US" sz="1600" i="1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8B3CDF2-1F62-1360-7F89-3B9985C4975D}"/>
              </a:ext>
            </a:extLst>
          </p:cNvPr>
          <p:cNvSpPr txBox="1"/>
          <p:nvPr/>
        </p:nvSpPr>
        <p:spPr>
          <a:xfrm>
            <a:off x="6704913" y="3577091"/>
            <a:ext cx="53418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devanture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caisse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vu.fr/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rfxnL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C2FD6283-66BD-BB3A-E5F9-B395C1D5C27A}"/>
              </a:ext>
            </a:extLst>
          </p:cNvPr>
          <p:cNvSpPr txBox="1"/>
          <p:nvPr/>
        </p:nvSpPr>
        <p:spPr>
          <a:xfrm>
            <a:off x="6328453" y="2081227"/>
            <a:ext cx="3339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Faites-le savoir !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9FBCFA20-F586-68A8-1213-F713651AD053}"/>
              </a:ext>
            </a:extLst>
          </p:cNvPr>
          <p:cNvSpPr/>
          <p:nvPr/>
        </p:nvSpPr>
        <p:spPr>
          <a:xfrm>
            <a:off x="6864108" y="6117657"/>
            <a:ext cx="4960195" cy="8586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prstClr val="black"/>
                </a:solidFill>
                <a:latin typeface="Calibri" panose="020F0502020204030204"/>
              </a:rPr>
              <a:t>    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ajoutez-vous sur la 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carte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BTCMap.org/</a:t>
            </a:r>
            <a:r>
              <a:rPr kumimoji="0" lang="fr-FR" sz="2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map</a:t>
            </a:r>
            <a:endParaRPr kumimoji="0" lang="fr-FR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fr-FR" sz="800" u="sng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en-US" sz="800" b="1" u="sng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ACD8F24-E0B3-F549-0C12-BAF568C056F2}"/>
              </a:ext>
            </a:extLst>
          </p:cNvPr>
          <p:cNvSpPr txBox="1"/>
          <p:nvPr/>
        </p:nvSpPr>
        <p:spPr>
          <a:xfrm>
            <a:off x="6342832" y="7056773"/>
            <a:ext cx="5609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Demandez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lien 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btcmap.org/add-location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207C468B-18FD-2AE7-5C82-1D25A00528C7}"/>
              </a:ext>
            </a:extLst>
          </p:cNvPr>
          <p:cNvSpPr/>
          <p:nvPr/>
        </p:nvSpPr>
        <p:spPr>
          <a:xfrm>
            <a:off x="6939029" y="7728535"/>
            <a:ext cx="4827111" cy="1167079"/>
          </a:xfrm>
          <a:prstGeom prst="roundRect">
            <a:avLst>
              <a:gd name="adj" fmla="val 38449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Prévenez les collectifs   </a:t>
            </a:r>
            <a:r>
              <a:rPr kumimoji="0" lang="fr-FR" sz="2400" i="0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@SortieDeBanque</a:t>
            </a:r>
            <a:r>
              <a:rPr kumimoji="0" lang="fr-FR" sz="2400" i="0" strike="noStrike" kern="1200" cap="none" spc="0" normalizeH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br>
              <a:rPr kumimoji="0" lang="fr-FR" sz="240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</a:br>
            <a:r>
              <a:rPr kumimoji="0" lang="fr-FR" sz="240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 &amp;  </a:t>
            </a:r>
            <a:r>
              <a:rPr kumimoji="0" lang="fr-FR" sz="2400" i="0" strike="noStrike" kern="1200" cap="none" spc="0" normalizeH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Arial" panose="020B0604020202020204" pitchFamily="34" charset="0"/>
              </a:rPr>
              <a:t>@DecouvreBitcoin</a:t>
            </a:r>
            <a:r>
              <a:rPr kumimoji="0" lang="fr-FR" sz="240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fr-FR" sz="240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600" i="0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E76F65A-656A-8ADA-2DA5-8505A9B1A8AE}"/>
              </a:ext>
            </a:extLst>
          </p:cNvPr>
          <p:cNvSpPr/>
          <p:nvPr/>
        </p:nvSpPr>
        <p:spPr>
          <a:xfrm>
            <a:off x="6396880" y="6137585"/>
            <a:ext cx="852762" cy="8527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rial Black" panose="020B0A04020102020204" pitchFamily="34" charset="0"/>
                <a:cs typeface="Arabic Typesetting" panose="020B0604020202020204" pitchFamily="66" charset="-78"/>
              </a:rPr>
              <a:t>3</a:t>
            </a:r>
            <a:endParaRPr lang="en-US" sz="6400" b="1" dirty="0">
              <a:solidFill>
                <a:schemeClr val="bg1"/>
              </a:solidFill>
              <a:latin typeface="Arial Black" panose="020B0A04020102020204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CE71B136-EFC8-9289-B7DE-E1E55679EDC7}"/>
              </a:ext>
            </a:extLst>
          </p:cNvPr>
          <p:cNvSpPr/>
          <p:nvPr/>
        </p:nvSpPr>
        <p:spPr>
          <a:xfrm>
            <a:off x="6863022" y="4192389"/>
            <a:ext cx="4937483" cy="1282642"/>
          </a:xfrm>
          <a:prstGeom prst="roundRect">
            <a:avLst>
              <a:gd name="adj" fmla="val 36633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lang="fr-FR" sz="2400" dirty="0">
                <a:solidFill>
                  <a:prstClr val="black"/>
                </a:solidFill>
              </a:rPr>
              <a:t>Fournissez 1 fois/mois à </a:t>
            </a:r>
            <a:br>
              <a:rPr lang="fr-FR" sz="2400" dirty="0">
                <a:solidFill>
                  <a:prstClr val="black"/>
                </a:solidFill>
              </a:rPr>
            </a:br>
            <a:r>
              <a:rPr lang="fr-FR" sz="2400" dirty="0">
                <a:solidFill>
                  <a:prstClr val="black"/>
                </a:solidFill>
              </a:rPr>
              <a:t>votre </a:t>
            </a:r>
            <a:r>
              <a:rPr lang="fr-FR" sz="2400" b="1" dirty="0">
                <a:solidFill>
                  <a:prstClr val="black"/>
                </a:solidFill>
              </a:rPr>
              <a:t>comptable</a:t>
            </a:r>
            <a:r>
              <a:rPr lang="fr-FR" sz="2400" dirty="0">
                <a:solidFill>
                  <a:prstClr val="black"/>
                </a:solidFill>
              </a:rPr>
              <a:t> la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liste des </a:t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transactions en Bitcoin/Monero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C06DFEC4-F9FC-4EF9-35D4-0475C08C977D}"/>
              </a:ext>
            </a:extLst>
          </p:cNvPr>
          <p:cNvSpPr/>
          <p:nvPr/>
        </p:nvSpPr>
        <p:spPr>
          <a:xfrm>
            <a:off x="6396625" y="7780694"/>
            <a:ext cx="852762" cy="8527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rial Black" panose="020B0A04020102020204" pitchFamily="34" charset="0"/>
                <a:cs typeface="Arabic Typesetting" panose="020B0604020202020204" pitchFamily="66" charset="-78"/>
              </a:rPr>
              <a:t>4</a:t>
            </a:r>
            <a:endParaRPr lang="en-US" sz="6400" b="1" dirty="0">
              <a:solidFill>
                <a:schemeClr val="bg1"/>
              </a:solidFill>
              <a:latin typeface="Arial Black" panose="020B0A04020102020204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2DC7B4EB-D25A-DAA2-7A08-74804344B415}"/>
              </a:ext>
            </a:extLst>
          </p:cNvPr>
          <p:cNvSpPr/>
          <p:nvPr/>
        </p:nvSpPr>
        <p:spPr>
          <a:xfrm>
            <a:off x="6383735" y="4243609"/>
            <a:ext cx="852762" cy="8527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rial Black" panose="020B0A04020102020204" pitchFamily="34" charset="0"/>
                <a:cs typeface="Arabic Typesetting" panose="020B0604020202020204" pitchFamily="66" charset="-78"/>
              </a:rPr>
              <a:t>2</a:t>
            </a:r>
            <a:endParaRPr lang="en-US" sz="6400" b="1" dirty="0">
              <a:solidFill>
                <a:schemeClr val="bg1"/>
              </a:solidFill>
              <a:latin typeface="Arial Black" panose="020B0A04020102020204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0F6B282-63B9-A365-64FF-428533F4DEDD}"/>
              </a:ext>
            </a:extLst>
          </p:cNvPr>
          <p:cNvSpPr txBox="1"/>
          <p:nvPr/>
        </p:nvSpPr>
        <p:spPr>
          <a:xfrm>
            <a:off x="7165197" y="5540399"/>
            <a:ext cx="4955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il se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débrouille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5202 "jetons" 😉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FA948F1E-F425-4368-A926-CAA181E84ABE}"/>
              </a:ext>
            </a:extLst>
          </p:cNvPr>
          <p:cNvSpPr/>
          <p:nvPr/>
        </p:nvSpPr>
        <p:spPr>
          <a:xfrm>
            <a:off x="6770370" y="9214526"/>
            <a:ext cx="5037857" cy="85945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On reste dispos pour vous aider </a:t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relayer votre activité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6F696D2B-1B98-7236-7652-534B2EBE5B51}"/>
              </a:ext>
            </a:extLst>
          </p:cNvPr>
          <p:cNvSpPr/>
          <p:nvPr/>
        </p:nvSpPr>
        <p:spPr>
          <a:xfrm>
            <a:off x="6387059" y="9229487"/>
            <a:ext cx="852762" cy="85276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bg1"/>
                </a:solidFill>
                <a:latin typeface="Arial Black" panose="020B0A04020102020204" pitchFamily="34" charset="0"/>
                <a:cs typeface="Arabic Typesetting" panose="020B0604020202020204" pitchFamily="66" charset="-78"/>
              </a:rPr>
              <a:t>5</a:t>
            </a:r>
            <a:endParaRPr lang="en-US" sz="6400" b="1" dirty="0">
              <a:solidFill>
                <a:schemeClr val="bg1"/>
              </a:solidFill>
              <a:latin typeface="Arial Black" panose="020B0A04020102020204" pitchFamily="34" charset="0"/>
              <a:cs typeface="Arabic Typesetting" panose="020B0604020202020204" pitchFamily="66" charset="-78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88685F4-7421-DB49-795B-6915DE04AA30}"/>
              </a:ext>
            </a:extLst>
          </p:cNvPr>
          <p:cNvSpPr txBox="1"/>
          <p:nvPr/>
        </p:nvSpPr>
        <p:spPr>
          <a:xfrm>
            <a:off x="6478299" y="12354317"/>
            <a:ext cx="539296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Collectif citoyen bénévole et apartisan</a:t>
            </a:r>
          </a:p>
          <a:p>
            <a:pPr algn="ctr"/>
            <a:r>
              <a:rPr kumimoji="0" lang="fr-F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SortieDeBanque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02/2024 – </a:t>
            </a:r>
            <a:r>
              <a:rPr kumimoji="0" lang="fr-F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V3.2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6FA8994B-5FAF-DABC-1C95-1D40C6581F0A}"/>
              </a:ext>
            </a:extLst>
          </p:cNvPr>
          <p:cNvSpPr txBox="1"/>
          <p:nvPr/>
        </p:nvSpPr>
        <p:spPr>
          <a:xfrm>
            <a:off x="6587763" y="10237109"/>
            <a:ext cx="231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Nous suivre :</a:t>
            </a:r>
            <a:endParaRPr lang="en-US" sz="2400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941E418-CE3B-C4EA-19D3-8B89774344A3}"/>
              </a:ext>
            </a:extLst>
          </p:cNvPr>
          <p:cNvGrpSpPr/>
          <p:nvPr/>
        </p:nvGrpSpPr>
        <p:grpSpPr>
          <a:xfrm>
            <a:off x="535229" y="2176605"/>
            <a:ext cx="5077743" cy="11307547"/>
            <a:chOff x="574392" y="2249571"/>
            <a:chExt cx="5077743" cy="11307547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84AFCA5-5BDD-86C9-ED6E-986F253E9A93}"/>
                </a:ext>
              </a:extLst>
            </p:cNvPr>
            <p:cNvSpPr txBox="1"/>
            <p:nvPr/>
          </p:nvSpPr>
          <p:spPr>
            <a:xfrm>
              <a:off x="691063" y="2721343"/>
              <a:ext cx="4627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accent6">
                      <a:lumMod val="75000"/>
                    </a:schemeClr>
                  </a:solidFill>
                </a:rPr>
                <a:t>&gt;  </a:t>
              </a:r>
              <a:r>
                <a:rPr lang="fr-FR" sz="2800" b="1" u="sng" dirty="0">
                  <a:solidFill>
                    <a:schemeClr val="accent6">
                      <a:lumMod val="75000"/>
                    </a:schemeClr>
                  </a:solidFill>
                </a:rPr>
                <a:t>Swiss-Bitcoin-Pay.ch</a:t>
              </a:r>
              <a:endParaRPr lang="en-US" sz="2800" b="1" u="sng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A22023C-7765-76E3-50B4-0C5099840A78}"/>
                </a:ext>
              </a:extLst>
            </p:cNvPr>
            <p:cNvGrpSpPr/>
            <p:nvPr/>
          </p:nvGrpSpPr>
          <p:grpSpPr>
            <a:xfrm>
              <a:off x="574392" y="2249571"/>
              <a:ext cx="5077743" cy="11307547"/>
              <a:chOff x="6520732" y="2331943"/>
              <a:chExt cx="5077743" cy="11307547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A7A3DE3-763C-4FD8-6FB9-782B6DD3BBD0}"/>
                  </a:ext>
                </a:extLst>
              </p:cNvPr>
              <p:cNvGrpSpPr/>
              <p:nvPr/>
            </p:nvGrpSpPr>
            <p:grpSpPr>
              <a:xfrm>
                <a:off x="6520732" y="2331943"/>
                <a:ext cx="5077743" cy="11307547"/>
                <a:chOff x="6520732" y="2331943"/>
                <a:chExt cx="5077743" cy="11307547"/>
              </a:xfrm>
            </p:grpSpPr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53562621-9885-5094-9983-7F9B11A7B230}"/>
                    </a:ext>
                  </a:extLst>
                </p:cNvPr>
                <p:cNvSpPr txBox="1"/>
                <p:nvPr/>
              </p:nvSpPr>
              <p:spPr>
                <a:xfrm>
                  <a:off x="7151195" y="2331943"/>
                  <a:ext cx="40008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dirty="0"/>
                    <a:t>1</a:t>
                  </a:r>
                  <a:r>
                    <a:rPr lang="fr-FR" sz="2200" b="1" dirty="0"/>
                    <a:t>. Téléchargez une app Bitcoin</a:t>
                  </a:r>
                  <a:endParaRPr lang="en-US" sz="2200" b="1" dirty="0"/>
                </a:p>
              </p:txBody>
            </p:sp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C36EFAB7-67A7-1672-E907-D1C1834C828C}"/>
                    </a:ext>
                  </a:extLst>
                </p:cNvPr>
                <p:cNvSpPr txBox="1"/>
                <p:nvPr/>
              </p:nvSpPr>
              <p:spPr>
                <a:xfrm>
                  <a:off x="6520732" y="3359079"/>
                  <a:ext cx="507774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 err="1"/>
                    <a:t>Cette</a:t>
                  </a:r>
                  <a:r>
                    <a:rPr lang="en-US" sz="2000" dirty="0"/>
                    <a:t> app </a:t>
                  </a:r>
                  <a:r>
                    <a:rPr lang="en-US" sz="2000" dirty="0" err="1"/>
                    <a:t>est</a:t>
                  </a:r>
                  <a:r>
                    <a:rPr lang="en-US" sz="2000" dirty="0"/>
                    <a:t> </a:t>
                  </a:r>
                  <a:r>
                    <a:rPr lang="en-US" sz="2000" dirty="0" err="1"/>
                    <a:t>parfaite</a:t>
                  </a:r>
                  <a:r>
                    <a:rPr lang="en-US" sz="2000" dirty="0"/>
                    <a:t> pour les </a:t>
                  </a:r>
                  <a:r>
                    <a:rPr lang="en-US" sz="2000" dirty="0" err="1"/>
                    <a:t>commerçants</a:t>
                  </a:r>
                  <a:r>
                    <a:rPr lang="en-US" sz="2000" dirty="0"/>
                    <a:t> pour </a:t>
                  </a:r>
                  <a:r>
                    <a:rPr lang="fr-FR" sz="2000" dirty="0"/>
                    <a:t>recevoir, envoyer et stocker des bitcoins de manière souveraine 🙂</a:t>
                  </a:r>
                </a:p>
              </p:txBody>
            </p:sp>
            <p:pic>
              <p:nvPicPr>
                <p:cNvPr id="55" name="Image 54">
                  <a:extLst>
                    <a:ext uri="{FF2B5EF4-FFF2-40B4-BE49-F238E27FC236}">
                      <a16:creationId xmlns:a16="http://schemas.microsoft.com/office/drawing/2014/main" id="{374E5857-BAFE-07AA-5513-BDA789133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27920" y="4517497"/>
                  <a:ext cx="1569302" cy="1596014"/>
                </a:xfrm>
                <a:prstGeom prst="rect">
                  <a:avLst/>
                </a:prstGeom>
              </p:spPr>
            </p:pic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3E4A7DBB-AB0B-C012-7D00-4F2E683CC0A1}"/>
                    </a:ext>
                  </a:extLst>
                </p:cNvPr>
                <p:cNvGrpSpPr/>
                <p:nvPr/>
              </p:nvGrpSpPr>
              <p:grpSpPr>
                <a:xfrm>
                  <a:off x="7527264" y="6315178"/>
                  <a:ext cx="4024592" cy="7324312"/>
                  <a:chOff x="7527264" y="6315178"/>
                  <a:chExt cx="4024592" cy="7324312"/>
                </a:xfrm>
              </p:grpSpPr>
              <p:sp>
                <p:nvSpPr>
                  <p:cNvPr id="42" name="ZoneTexte 41">
                    <a:extLst>
                      <a:ext uri="{FF2B5EF4-FFF2-40B4-BE49-F238E27FC236}">
                        <a16:creationId xmlns:a16="http://schemas.microsoft.com/office/drawing/2014/main" id="{EAF29569-A357-B6C8-79FD-BE398AEF56B1}"/>
                      </a:ext>
                    </a:extLst>
                  </p:cNvPr>
                  <p:cNvSpPr txBox="1"/>
                  <p:nvPr/>
                </p:nvSpPr>
                <p:spPr>
                  <a:xfrm>
                    <a:off x="7527264" y="6315178"/>
                    <a:ext cx="360171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200" b="1" dirty="0"/>
                      <a:t>2. Créez un compte</a:t>
                    </a:r>
                    <a:endParaRPr lang="en-US" sz="2200" b="1" dirty="0"/>
                  </a:p>
                </p:txBody>
              </p:sp>
              <p:sp>
                <p:nvSpPr>
                  <p:cNvPr id="44" name="ZoneTexte 43">
                    <a:extLst>
                      <a:ext uri="{FF2B5EF4-FFF2-40B4-BE49-F238E27FC236}">
                        <a16:creationId xmlns:a16="http://schemas.microsoft.com/office/drawing/2014/main" id="{4D5BD98B-F005-0389-07AC-82A657DC24DB}"/>
                      </a:ext>
                    </a:extLst>
                  </p:cNvPr>
                  <p:cNvSpPr txBox="1"/>
                  <p:nvPr/>
                </p:nvSpPr>
                <p:spPr>
                  <a:xfrm>
                    <a:off x="7543438" y="6731461"/>
                    <a:ext cx="3601719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/>
                      <a:t>Sur </a:t>
                    </a:r>
                    <a:r>
                      <a:rPr lang="en-US" sz="2000" dirty="0">
                        <a:hlinkClick r:id="rId12"/>
                      </a:rPr>
                      <a:t>https://swiss-bitcoin-pay.ch</a:t>
                    </a:r>
                    <a:r>
                      <a:rPr lang="en-US" sz="2000" dirty="0"/>
                      <a:t> </a:t>
                    </a:r>
                    <a:r>
                      <a:rPr lang="en-US" sz="2000" dirty="0" err="1"/>
                      <a:t>ou</a:t>
                    </a:r>
                    <a:r>
                      <a:rPr lang="en-US" sz="2000" dirty="0"/>
                      <a:t> sur </a:t>
                    </a:r>
                    <a:r>
                      <a:rPr lang="en-US" sz="2000" dirty="0" err="1"/>
                      <a:t>l'app</a:t>
                    </a:r>
                    <a:r>
                      <a:rPr lang="en-US" sz="2000" dirty="0"/>
                      <a:t>, </a:t>
                    </a:r>
                    <a:r>
                      <a:rPr lang="en-US" sz="2000" dirty="0" err="1"/>
                      <a:t>créez</a:t>
                    </a:r>
                    <a:r>
                      <a:rPr lang="en-US" sz="2000" dirty="0"/>
                      <a:t> </a:t>
                    </a:r>
                    <a:r>
                      <a:rPr lang="en-US" sz="2000" dirty="0" err="1"/>
                      <a:t>votre</a:t>
                    </a:r>
                    <a:r>
                      <a:rPr lang="en-US" sz="2000" dirty="0"/>
                      <a:t> </a:t>
                    </a:r>
                    <a:r>
                      <a:rPr lang="en-US" sz="2000" dirty="0" err="1"/>
                      <a:t>compte</a:t>
                    </a:r>
                    <a:r>
                      <a:rPr lang="en-US" sz="2000" dirty="0"/>
                      <a:t> et </a:t>
                    </a:r>
                    <a:r>
                      <a:rPr lang="en-US" sz="2000" dirty="0" err="1"/>
                      <a:t>choisissez</a:t>
                    </a:r>
                    <a:r>
                      <a:rPr lang="en-US" sz="2000" dirty="0"/>
                      <a:t> </a:t>
                    </a:r>
                    <a:r>
                      <a:rPr lang="en-US" sz="2000" dirty="0" err="1"/>
                      <a:t>vos</a:t>
                    </a:r>
                    <a:r>
                      <a:rPr lang="en-US" sz="2000" dirty="0"/>
                      <a:t> options.</a:t>
                    </a:r>
                    <a:br>
                      <a:rPr lang="en-US" sz="2000" dirty="0"/>
                    </a:br>
                    <a:r>
                      <a:rPr lang="en-US" sz="2000" dirty="0" err="1"/>
                      <a:t>Notamment</a:t>
                    </a:r>
                    <a:r>
                      <a:rPr lang="en-US" sz="2000" dirty="0"/>
                      <a:t> le </a:t>
                    </a:r>
                    <a:r>
                      <a:rPr lang="en-US" sz="2000" b="1" dirty="0"/>
                      <a:t>% à reverser </a:t>
                    </a:r>
                    <a:r>
                      <a:rPr lang="en-US" sz="2000" b="1" dirty="0" err="1"/>
                      <a:t>en</a:t>
                    </a:r>
                    <a:r>
                      <a:rPr lang="en-US" sz="2000" b="1" dirty="0"/>
                      <a:t> €</a:t>
                    </a:r>
                  </a:p>
                </p:txBody>
              </p:sp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B726C6F8-3328-C505-C1A4-88C3FBECCFAC}"/>
                      </a:ext>
                    </a:extLst>
                  </p:cNvPr>
                  <p:cNvSpPr txBox="1"/>
                  <p:nvPr/>
                </p:nvSpPr>
                <p:spPr>
                  <a:xfrm>
                    <a:off x="7543438" y="8159101"/>
                    <a:ext cx="360171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200" b="1" dirty="0"/>
                      <a:t>3. Connectez l'application</a:t>
                    </a:r>
                    <a:endParaRPr lang="en-US" sz="2200" b="1" dirty="0"/>
                  </a:p>
                </p:txBody>
              </p:sp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7354C76C-6801-74FC-FD34-03DE4F20A1AF}"/>
                      </a:ext>
                    </a:extLst>
                  </p:cNvPr>
                  <p:cNvSpPr txBox="1"/>
                  <p:nvPr/>
                </p:nvSpPr>
                <p:spPr>
                  <a:xfrm>
                    <a:off x="7543438" y="8574991"/>
                    <a:ext cx="3601719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/>
                      <a:t>Ouvrez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l'application</a:t>
                    </a:r>
                    <a:r>
                      <a:rPr lang="en-US" dirty="0"/>
                      <a:t> et </a:t>
                    </a:r>
                    <a:r>
                      <a:rPr lang="en-US" dirty="0" err="1"/>
                      <a:t>scannez</a:t>
                    </a:r>
                    <a:r>
                      <a:rPr lang="en-US" dirty="0"/>
                      <a:t> le QR code qui </a:t>
                    </a:r>
                    <a:r>
                      <a:rPr lang="en-US" dirty="0" err="1"/>
                      <a:t>est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affiché</a:t>
                    </a:r>
                    <a:r>
                      <a:rPr lang="en-US" dirty="0"/>
                      <a:t> sur </a:t>
                    </a:r>
                    <a:r>
                      <a:rPr lang="en-US" dirty="0" err="1"/>
                      <a:t>votre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compte</a:t>
                    </a:r>
                    <a:r>
                      <a:rPr lang="en-US" dirty="0"/>
                      <a:t> sur le site.</a:t>
                    </a:r>
                    <a:br>
                      <a:rPr lang="en-US" dirty="0"/>
                    </a:br>
                    <a:r>
                      <a:rPr lang="en-US" dirty="0"/>
                      <a:t>Ou bien </a:t>
                    </a:r>
                    <a:r>
                      <a:rPr lang="en-US" dirty="0" err="1"/>
                      <a:t>depuis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l'app</a:t>
                    </a:r>
                    <a:r>
                      <a:rPr lang="en-US" dirty="0"/>
                      <a:t>, bouton "Magic connect" de </a:t>
                    </a:r>
                    <a:r>
                      <a:rPr lang="en-US" dirty="0" err="1"/>
                      <a:t>votre</a:t>
                    </a:r>
                    <a:r>
                      <a:rPr lang="en-US" dirty="0"/>
                      <a:t> tableau de bord</a:t>
                    </a:r>
                  </a:p>
                </p:txBody>
              </p:sp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A9E6DD8A-157E-3326-666C-A80DA36DF60A}"/>
                      </a:ext>
                    </a:extLst>
                  </p:cNvPr>
                  <p:cNvSpPr txBox="1"/>
                  <p:nvPr/>
                </p:nvSpPr>
                <p:spPr>
                  <a:xfrm>
                    <a:off x="7543438" y="10232830"/>
                    <a:ext cx="360171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200" b="1" dirty="0"/>
                      <a:t>4. Facturez</a:t>
                    </a:r>
                    <a:endParaRPr lang="en-US" sz="2200" b="1" dirty="0"/>
                  </a:p>
                </p:txBody>
              </p:sp>
              <p:sp>
                <p:nvSpPr>
                  <p:cNvPr id="53" name="ZoneTexte 52">
                    <a:extLst>
                      <a:ext uri="{FF2B5EF4-FFF2-40B4-BE49-F238E27FC236}">
                        <a16:creationId xmlns:a16="http://schemas.microsoft.com/office/drawing/2014/main" id="{72AC4D85-87F9-6039-638C-2C61B012E9A3}"/>
                      </a:ext>
                    </a:extLst>
                  </p:cNvPr>
                  <p:cNvSpPr txBox="1"/>
                  <p:nvPr/>
                </p:nvSpPr>
                <p:spPr>
                  <a:xfrm>
                    <a:off x="7543437" y="10623280"/>
                    <a:ext cx="4008419" cy="30162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/>
                      <a:t>Tapez</a:t>
                    </a:r>
                    <a:r>
                      <a:rPr lang="en-US" sz="2000" dirty="0"/>
                      <a:t> le </a:t>
                    </a:r>
                    <a:r>
                      <a:rPr lang="en-US" sz="2000" dirty="0" err="1"/>
                      <a:t>montant</a:t>
                    </a:r>
                    <a:r>
                      <a:rPr lang="en-US" sz="2000" dirty="0"/>
                      <a:t> de la vente, OK, </a:t>
                    </a:r>
                    <a:r>
                      <a:rPr lang="en-US" sz="2000" dirty="0" err="1"/>
                      <a:t>puis</a:t>
                    </a:r>
                    <a:r>
                      <a:rPr lang="en-US" sz="2000" dirty="0"/>
                      <a:t> </a:t>
                    </a:r>
                    <a:r>
                      <a:rPr lang="en-US" sz="2000" dirty="0" err="1"/>
                      <a:t>présentez</a:t>
                    </a:r>
                    <a:r>
                      <a:rPr lang="en-US" sz="2000" dirty="0"/>
                      <a:t> le QR code </a:t>
                    </a:r>
                    <a:r>
                      <a:rPr lang="en-US" sz="2000" dirty="0" err="1"/>
                      <a:t>généré</a:t>
                    </a:r>
                    <a:r>
                      <a:rPr lang="en-US" sz="2000" dirty="0"/>
                      <a:t> au client </a:t>
                    </a:r>
                    <a:r>
                      <a:rPr lang="en-US" sz="2000" dirty="0" err="1"/>
                      <a:t>afin</a:t>
                    </a:r>
                    <a:r>
                      <a:rPr lang="en-US" sz="2000" dirty="0"/>
                      <a:t> </a:t>
                    </a:r>
                    <a:r>
                      <a:rPr lang="en-US" sz="2000" dirty="0" err="1"/>
                      <a:t>qu'il</a:t>
                    </a:r>
                    <a:r>
                      <a:rPr lang="en-US" sz="2000" dirty="0"/>
                      <a:t> le </a:t>
                    </a:r>
                    <a:r>
                      <a:rPr lang="en-US" sz="2000" dirty="0" err="1"/>
                      <a:t>scanne</a:t>
                    </a:r>
                    <a:r>
                      <a:rPr lang="en-US" sz="2000" dirty="0"/>
                      <a:t>. </a:t>
                    </a:r>
                    <a:br>
                      <a:rPr lang="en-US" dirty="0"/>
                    </a:br>
                    <a:r>
                      <a:rPr lang="en-US" sz="2200" b="1" dirty="0" err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C'est</a:t>
                    </a:r>
                    <a:r>
                      <a:rPr lang="en-US" sz="2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en-US" sz="2200" b="1" dirty="0" err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payé</a:t>
                    </a:r>
                    <a:r>
                      <a:rPr lang="en-US" sz="22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 ! 🎉</a:t>
                    </a:r>
                    <a:br>
                      <a:rPr lang="en-US" dirty="0"/>
                    </a:br>
                    <a:r>
                      <a:rPr lang="en-US" dirty="0"/>
                      <a:t>Tout </a:t>
                    </a:r>
                    <a:r>
                      <a:rPr lang="en-US" dirty="0" err="1"/>
                      <a:t>ou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partie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en</a:t>
                    </a:r>
                    <a:r>
                      <a:rPr lang="en-US" dirty="0"/>
                      <a:t> € </a:t>
                    </a:r>
                    <a:r>
                      <a:rPr lang="en-US" dirty="0" err="1"/>
                      <a:t>dès</a:t>
                    </a:r>
                    <a:r>
                      <a:rPr lang="en-US" dirty="0"/>
                      <a:t> le </a:t>
                    </a:r>
                    <a:r>
                      <a:rPr lang="en-US" dirty="0" err="1"/>
                      <a:t>lendemain</a:t>
                    </a:r>
                    <a:r>
                      <a:rPr lang="en-US" dirty="0"/>
                      <a:t> sur </a:t>
                    </a:r>
                    <a:r>
                      <a:rPr lang="en-US" dirty="0" err="1"/>
                      <a:t>votre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compte</a:t>
                    </a:r>
                    <a:r>
                      <a:rPr lang="en-US" dirty="0"/>
                      <a:t> pro (</a:t>
                    </a:r>
                    <a:r>
                      <a:rPr lang="en-US" dirty="0" err="1"/>
                      <a:t>voir</a:t>
                    </a:r>
                    <a:r>
                      <a:rPr lang="en-US" dirty="0"/>
                      <a:t> les options) ✔️</a:t>
                    </a:r>
                  </a:p>
                  <a:p>
                    <a:endParaRPr lang="en-US" dirty="0"/>
                  </a:p>
                  <a:p>
                    <a:r>
                      <a:rPr lang="en-US" dirty="0"/>
                      <a:t>Les </a:t>
                    </a:r>
                    <a:r>
                      <a:rPr lang="en-US" dirty="0" err="1"/>
                      <a:t>paiements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en</a:t>
                    </a:r>
                    <a:r>
                      <a:rPr lang="en-US" dirty="0"/>
                      <a:t> "Lightning" </a:t>
                    </a:r>
                    <a:r>
                      <a:rPr lang="en-US" dirty="0" err="1"/>
                      <a:t>sont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instantanés</a:t>
                    </a:r>
                    <a:r>
                      <a:rPr lang="en-US" dirty="0"/>
                      <a:t>, </a:t>
                    </a:r>
                    <a:r>
                      <a:rPr lang="en-US" dirty="0" err="1"/>
                      <a:t>ceux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en</a:t>
                    </a:r>
                    <a:r>
                      <a:rPr lang="en-US" dirty="0"/>
                      <a:t> Bitcoin '</a:t>
                    </a:r>
                    <a:r>
                      <a:rPr lang="en-US" dirty="0" err="1"/>
                      <a:t>pur</a:t>
                    </a:r>
                    <a:r>
                      <a:rPr lang="en-US" dirty="0"/>
                      <a:t>' </a:t>
                    </a:r>
                    <a:r>
                      <a:rPr lang="en-US" dirty="0" err="1"/>
                      <a:t>prennent</a:t>
                    </a:r>
                    <a:r>
                      <a:rPr lang="en-US" dirty="0"/>
                      <a:t> </a:t>
                    </a:r>
                    <a:r>
                      <a:rPr lang="en-US" sz="1600" dirty="0"/>
                      <a:t>~</a:t>
                    </a:r>
                    <a:r>
                      <a:rPr lang="en-US" dirty="0"/>
                      <a:t>1min pour </a:t>
                    </a:r>
                    <a:r>
                      <a:rPr lang="en-US" dirty="0" err="1"/>
                      <a:t>être</a:t>
                    </a:r>
                    <a:r>
                      <a:rPr lang="en-US" dirty="0"/>
                      <a:t> </a:t>
                    </a:r>
                    <a:r>
                      <a:rPr lang="en-US" dirty="0" err="1"/>
                      <a:t>pré-validés</a:t>
                    </a:r>
                    <a:endParaRPr lang="en-US" dirty="0"/>
                  </a:p>
                </p:txBody>
              </p:sp>
            </p:grpSp>
          </p:grpSp>
          <p:pic>
            <p:nvPicPr>
              <p:cNvPr id="29" name="Image 28">
                <a:extLst>
                  <a:ext uri="{FF2B5EF4-FFF2-40B4-BE49-F238E27FC236}">
                    <a16:creationId xmlns:a16="http://schemas.microsoft.com/office/drawing/2014/main" id="{2F6C614A-7967-BEC0-E4A2-941F90BBD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7941" y="8364692"/>
                <a:ext cx="844723" cy="1649411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21C40838-CB71-9BA8-C9E3-72013464E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7941" y="6435664"/>
                <a:ext cx="811914" cy="1611527"/>
              </a:xfrm>
              <a:prstGeom prst="rect">
                <a:avLst/>
              </a:prstGeom>
            </p:spPr>
          </p:pic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16D3F45D-37C2-3515-ABBC-8DCF08E8BE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77941" y="10632940"/>
                <a:ext cx="882889" cy="1673724"/>
              </a:xfrm>
              <a:prstGeom prst="rect">
                <a:avLst/>
              </a:prstGeom>
            </p:spPr>
          </p:pic>
        </p:grpSp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D09DE748-4680-8ABE-1E0D-A009AACCB85D}"/>
              </a:ext>
            </a:extLst>
          </p:cNvPr>
          <p:cNvSpPr txBox="1"/>
          <p:nvPr/>
        </p:nvSpPr>
        <p:spPr>
          <a:xfrm>
            <a:off x="8745267" y="10227106"/>
            <a:ext cx="290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Carte des commerces</a:t>
            </a:r>
            <a:endParaRPr lang="en-US" sz="2400" dirty="0"/>
          </a:p>
        </p:txBody>
      </p:sp>
      <p:pic>
        <p:nvPicPr>
          <p:cNvPr id="97" name="Image 96">
            <a:hlinkClick r:id="rId16"/>
            <a:extLst>
              <a:ext uri="{FF2B5EF4-FFF2-40B4-BE49-F238E27FC236}">
                <a16:creationId xmlns:a16="http://schemas.microsoft.com/office/drawing/2014/main" id="{378F2A44-40E3-8778-8CA1-A2E35CE1682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12972" y="10726623"/>
            <a:ext cx="1232817" cy="123281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97AC7E7-2F04-CA61-C8B9-7D2A5A15DD58}"/>
              </a:ext>
            </a:extLst>
          </p:cNvPr>
          <p:cNvCxnSpPr/>
          <p:nvPr/>
        </p:nvCxnSpPr>
        <p:spPr>
          <a:xfrm>
            <a:off x="12182618" y="0"/>
            <a:ext cx="0" cy="13716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Image 99">
            <a:extLst>
              <a:ext uri="{FF2B5EF4-FFF2-40B4-BE49-F238E27FC236}">
                <a16:creationId xmlns:a16="http://schemas.microsoft.com/office/drawing/2014/main" id="{8EF43A5F-21CA-3C2E-4CB5-85491D46C2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9330" y="4342089"/>
            <a:ext cx="1601961" cy="1581768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CAE8899D-34DD-01DA-8A91-028217F82FF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244" y="256979"/>
            <a:ext cx="572185" cy="572185"/>
          </a:xfrm>
          <a:prstGeom prst="rect">
            <a:avLst/>
          </a:prstGeom>
        </p:spPr>
      </p:pic>
      <p:pic>
        <p:nvPicPr>
          <p:cNvPr id="105" name="Image 104">
            <a:extLst>
              <a:ext uri="{FF2B5EF4-FFF2-40B4-BE49-F238E27FC236}">
                <a16:creationId xmlns:a16="http://schemas.microsoft.com/office/drawing/2014/main" id="{0DA8AB3B-39AE-5D7D-7D6B-08CE13EB40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01320" y="2988279"/>
            <a:ext cx="1172398" cy="453832"/>
          </a:xfrm>
          <a:prstGeom prst="rect">
            <a:avLst/>
          </a:prstGeom>
        </p:spPr>
      </p:pic>
      <p:sp>
        <p:nvSpPr>
          <p:cNvPr id="112" name="ZoneTexte 111">
            <a:extLst>
              <a:ext uri="{FF2B5EF4-FFF2-40B4-BE49-F238E27FC236}">
                <a16:creationId xmlns:a16="http://schemas.microsoft.com/office/drawing/2014/main" id="{49A4B8D6-EFBC-68DF-298B-2BA41C77C313}"/>
              </a:ext>
            </a:extLst>
          </p:cNvPr>
          <p:cNvSpPr txBox="1"/>
          <p:nvPr/>
        </p:nvSpPr>
        <p:spPr>
          <a:xfrm>
            <a:off x="435977" y="12250789"/>
            <a:ext cx="1421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Atelier vidéo</a:t>
            </a:r>
            <a:endParaRPr lang="en-US" sz="1600" dirty="0"/>
          </a:p>
        </p:txBody>
      </p:sp>
      <p:pic>
        <p:nvPicPr>
          <p:cNvPr id="113" name="Image 112">
            <a:extLst>
              <a:ext uri="{FF2B5EF4-FFF2-40B4-BE49-F238E27FC236}">
                <a16:creationId xmlns:a16="http://schemas.microsoft.com/office/drawing/2014/main" id="{A6C69E9D-8F99-61EB-774B-9EA422BCE3B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90793" y="12589342"/>
            <a:ext cx="779029" cy="779029"/>
          </a:xfrm>
          <a:prstGeom prst="rect">
            <a:avLst/>
          </a:prstGeom>
        </p:spPr>
      </p:pic>
      <p:pic>
        <p:nvPicPr>
          <p:cNvPr id="115" name="Image 114">
            <a:hlinkClick r:id="rId24"/>
            <a:extLst>
              <a:ext uri="{FF2B5EF4-FFF2-40B4-BE49-F238E27FC236}">
                <a16:creationId xmlns:a16="http://schemas.microsoft.com/office/drawing/2014/main" id="{D08A64AC-DF80-1E2C-20EE-351E628C989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44199" y="10706260"/>
            <a:ext cx="1282419" cy="1282419"/>
          </a:xfrm>
          <a:prstGeom prst="rect">
            <a:avLst/>
          </a:prstGeom>
        </p:spPr>
      </p:pic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75183959-C713-3503-2E98-CDC2C4AE8D47}"/>
              </a:ext>
            </a:extLst>
          </p:cNvPr>
          <p:cNvGrpSpPr/>
          <p:nvPr/>
        </p:nvGrpSpPr>
        <p:grpSpPr>
          <a:xfrm flipH="1">
            <a:off x="12182618" y="4240718"/>
            <a:ext cx="1879614" cy="1605807"/>
            <a:chOff x="9106206" y="2549309"/>
            <a:chExt cx="1625331" cy="1448579"/>
          </a:xfrm>
        </p:grpSpPr>
        <p:pic>
          <p:nvPicPr>
            <p:cNvPr id="119" name="Picture 16">
              <a:extLst>
                <a:ext uri="{FF2B5EF4-FFF2-40B4-BE49-F238E27FC236}">
                  <a16:creationId xmlns:a16="http://schemas.microsoft.com/office/drawing/2014/main" id="{501A5BAC-E794-F60C-C0AD-B0BF66CBB8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7556" b="89778" l="9778" r="91111">
                          <a14:foregroundMark x1="85333" y1="41778" x2="21333" y2="7556"/>
                          <a14:foregroundMark x1="21333" y1="7556" x2="17333" y2="7556"/>
                          <a14:foregroundMark x1="21778" y1="38222" x2="83556" y2="32000"/>
                          <a14:foregroundMark x1="83556" y1="32000" x2="65333" y2="19556"/>
                          <a14:foregroundMark x1="78222" y1="39556" x2="32444" y2="23556"/>
                          <a14:foregroundMark x1="85778" y1="33333" x2="52889" y2="18667"/>
                          <a14:foregroundMark x1="91111" y1="37333" x2="78222" y2="12444"/>
                          <a14:foregroundMark x1="14222" y1="36889" x2="23556" y2="9333"/>
                          <a14:foregroundMark x1="21778" y1="34222" x2="32000" y2="8889"/>
                          <a14:foregroundMark x1="21778" y1="59556" x2="65333" y2="66222"/>
                          <a14:foregroundMark x1="79556" y1="66667" x2="31556" y2="70222"/>
                          <a14:foregroundMark x1="67556" y1="72000" x2="35111" y2="55556"/>
                          <a14:foregroundMark x1="50222" y1="20444" x2="53778" y2="13778"/>
                          <a14:foregroundMark x1="78667" y1="68444" x2="56000" y2="59111"/>
                          <a14:foregroundMark x1="75111" y1="57333" x2="45333" y2="56444"/>
                          <a14:foregroundMark x1="81778" y1="59556" x2="15111" y2="59556"/>
                          <a14:foregroundMark x1="15556" y1="88000" x2="85333" y2="87556"/>
                        </a14:backgroundRemoval>
                      </a14:imgEffect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528"/>
            <a:stretch/>
          </p:blipFill>
          <p:spPr bwMode="auto">
            <a:xfrm>
              <a:off x="9974945" y="2549309"/>
              <a:ext cx="756592" cy="1029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18" descr="Brunette, caissier, vendeur. Beau, client, brunette, assister à ...">
              <a:extLst>
                <a:ext uri="{FF2B5EF4-FFF2-40B4-BE49-F238E27FC236}">
                  <a16:creationId xmlns:a16="http://schemas.microsoft.com/office/drawing/2014/main" id="{2DA95EEE-D9F0-DED2-FECD-BF27789F6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backgroundRemoval t="193" b="92871" l="1411" r="96976">
                          <a14:foregroundMark x1="74798" y1="90559" x2="5242" y2="82852"/>
                          <a14:foregroundMark x1="96976" y1="85164" x2="10282" y2="86320"/>
                          <a14:foregroundMark x1="10282" y1="86320" x2="10282" y2="86320"/>
                          <a14:foregroundMark x1="94556" y1="86898" x2="18952" y2="92871"/>
                          <a14:foregroundMark x1="18952" y1="92871" x2="18952" y2="92871"/>
                          <a14:foregroundMark x1="62298" y1="13487" x2="61694" y2="385"/>
                          <a14:foregroundMark x1="69153" y1="26397" x2="61089" y2="5010"/>
                          <a14:foregroundMark x1="84073" y1="83430" x2="18952" y2="79191"/>
                          <a14:foregroundMark x1="85887" y1="76301" x2="17540" y2="75723"/>
                          <a14:foregroundMark x1="23185" y1="78035" x2="2823" y2="76879"/>
                          <a14:foregroundMark x1="20766" y1="85164" x2="1411" y2="803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6206" y="2707484"/>
              <a:ext cx="1233217" cy="1290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2" name="Image 121">
            <a:extLst>
              <a:ext uri="{FF2B5EF4-FFF2-40B4-BE49-F238E27FC236}">
                <a16:creationId xmlns:a16="http://schemas.microsoft.com/office/drawing/2014/main" id="{7596E542-404F-ED6D-D90E-564A39561FE8}"/>
              </a:ext>
            </a:extLst>
          </p:cNvPr>
          <p:cNvPicPr>
            <a:picLocks noChangeAspect="1"/>
          </p:cNvPicPr>
          <p:nvPr/>
        </p:nvPicPr>
        <p:blipFill>
          <a:blip r:embed="rId30">
            <a:clrChange>
              <a:clrFrom>
                <a:srgbClr val="FEF2F2"/>
              </a:clrFrom>
              <a:clrTo>
                <a:srgbClr val="FEF2F2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4348" b="98137" l="3604" r="91892">
                        <a14:foregroundMark x1="57658" y1="78882" x2="49550" y2="63354"/>
                        <a14:foregroundMark x1="46847" y1="75776" x2="28829" y2="56522"/>
                        <a14:foregroundMark x1="43243" y1="83230" x2="51351" y2="88820"/>
                        <a14:foregroundMark x1="54054" y1="86957" x2="47748" y2="98137"/>
                        <a14:foregroundMark x1="88288" y1="47205" x2="90090" y2="36025"/>
                        <a14:foregroundMark x1="89189" y1="27329" x2="81081" y2="16149"/>
                        <a14:foregroundMark x1="67568" y1="11180" x2="41441" y2="8075"/>
                        <a14:foregroundMark x1="58559" y1="5590" x2="38739" y2="4348"/>
                        <a14:foregroundMark x1="10811" y1="27329" x2="3604" y2="39130"/>
                        <a14:foregroundMark x1="91892" y1="29814" x2="91892" y2="40994"/>
                        <a14:backgroundMark x1="44144" y1="36025" x2="44144" y2="360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39722" y="6131791"/>
            <a:ext cx="452798" cy="656761"/>
          </a:xfrm>
          <a:prstGeom prst="rect">
            <a:avLst/>
          </a:prstGeom>
        </p:spPr>
      </p:pic>
      <p:pic>
        <p:nvPicPr>
          <p:cNvPr id="131" name="Image 130">
            <a:extLst>
              <a:ext uri="{FF2B5EF4-FFF2-40B4-BE49-F238E27FC236}">
                <a16:creationId xmlns:a16="http://schemas.microsoft.com/office/drawing/2014/main" id="{1251A982-BAFE-1E45-EA67-9FAA5C3D76F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895461" y="2234838"/>
            <a:ext cx="790575" cy="762000"/>
          </a:xfrm>
          <a:prstGeom prst="rect">
            <a:avLst/>
          </a:prstGeom>
        </p:spPr>
      </p:pic>
      <p:pic>
        <p:nvPicPr>
          <p:cNvPr id="129" name="Image 128">
            <a:extLst>
              <a:ext uri="{FF2B5EF4-FFF2-40B4-BE49-F238E27FC236}">
                <a16:creationId xmlns:a16="http://schemas.microsoft.com/office/drawing/2014/main" id="{A0DE374A-2B0A-AD1C-97D9-DDC2C5DB9F0A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" r="48581"/>
          <a:stretch/>
        </p:blipFill>
        <p:spPr>
          <a:xfrm>
            <a:off x="11503939" y="1846133"/>
            <a:ext cx="617849" cy="1127191"/>
          </a:xfrm>
          <a:prstGeom prst="rect">
            <a:avLst/>
          </a:prstGeom>
        </p:spPr>
      </p:pic>
      <p:sp>
        <p:nvSpPr>
          <p:cNvPr id="133" name="ZoneTexte 132">
            <a:extLst>
              <a:ext uri="{FF2B5EF4-FFF2-40B4-BE49-F238E27FC236}">
                <a16:creationId xmlns:a16="http://schemas.microsoft.com/office/drawing/2014/main" id="{9CE5FCDA-00BE-F1FC-0B3A-9FAC82F6BACA}"/>
              </a:ext>
            </a:extLst>
          </p:cNvPr>
          <p:cNvSpPr txBox="1"/>
          <p:nvPr/>
        </p:nvSpPr>
        <p:spPr>
          <a:xfrm>
            <a:off x="9324419" y="11936468"/>
            <a:ext cx="1816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btcmap.org/</a:t>
            </a:r>
            <a:r>
              <a:rPr lang="fr-FR" sz="14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3778080B-690E-E6D3-F8D0-1CDC60863EBF}"/>
              </a:ext>
            </a:extLst>
          </p:cNvPr>
          <p:cNvGrpSpPr/>
          <p:nvPr/>
        </p:nvGrpSpPr>
        <p:grpSpPr>
          <a:xfrm>
            <a:off x="513232" y="4508967"/>
            <a:ext cx="710364" cy="1233089"/>
            <a:chOff x="379121" y="4427310"/>
            <a:chExt cx="710364" cy="1233089"/>
          </a:xfrm>
        </p:grpSpPr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42F61D65-17CB-FEF0-EE83-6BBF3DCBE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532" y="5281013"/>
              <a:ext cx="368953" cy="368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Image 135">
              <a:extLst>
                <a:ext uri="{FF2B5EF4-FFF2-40B4-BE49-F238E27FC236}">
                  <a16:creationId xmlns:a16="http://schemas.microsoft.com/office/drawing/2014/main" id="{6ECFADDA-2E07-5FF7-4297-BFDE64FD1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77" y="5232519"/>
              <a:ext cx="427880" cy="427880"/>
            </a:xfrm>
            <a:prstGeom prst="rect">
              <a:avLst/>
            </a:prstGeom>
          </p:spPr>
        </p:pic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56581F2C-BEDA-00A1-8461-E6AAF7CE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21" y="4427310"/>
              <a:ext cx="427880" cy="427880"/>
            </a:xfrm>
            <a:prstGeom prst="rect">
              <a:avLst/>
            </a:prstGeom>
          </p:spPr>
        </p:pic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3E1D3083-F7FA-1A22-F5D3-0382D93B8471}"/>
                </a:ext>
              </a:extLst>
            </p:cNvPr>
            <p:cNvSpPr txBox="1"/>
            <p:nvPr/>
          </p:nvSpPr>
          <p:spPr>
            <a:xfrm>
              <a:off x="397159" y="4825661"/>
              <a:ext cx="4067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endParaRPr lang="en-US" sz="2000" dirty="0"/>
            </a:p>
          </p:txBody>
        </p:sp>
      </p:grp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2402C25-DA5A-FB02-6C4C-F3602DB13221}"/>
              </a:ext>
            </a:extLst>
          </p:cNvPr>
          <p:cNvSpPr txBox="1"/>
          <p:nvPr/>
        </p:nvSpPr>
        <p:spPr>
          <a:xfrm>
            <a:off x="465334" y="5735652"/>
            <a:ext cx="9646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Lightning</a:t>
            </a:r>
          </a:p>
        </p:txBody>
      </p:sp>
    </p:spTree>
    <p:extLst>
      <p:ext uri="{BB962C8B-B14F-4D97-AF65-F5344CB8AC3E}">
        <p14:creationId xmlns:p14="http://schemas.microsoft.com/office/powerpoint/2010/main" val="27383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B4D-B2DB-EF57-2C2B-BB23039A1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50B4E35-BFED-9F79-6FB9-4C7D38AB3578}"/>
              </a:ext>
            </a:extLst>
          </p:cNvPr>
          <p:cNvCxnSpPr/>
          <p:nvPr/>
        </p:nvCxnSpPr>
        <p:spPr>
          <a:xfrm>
            <a:off x="6104272" y="0"/>
            <a:ext cx="0" cy="137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F94FADC-67EC-242C-3614-5E7A271FC26E}"/>
              </a:ext>
            </a:extLst>
          </p:cNvPr>
          <p:cNvCxnSpPr/>
          <p:nvPr/>
        </p:nvCxnSpPr>
        <p:spPr>
          <a:xfrm>
            <a:off x="12249524" y="0"/>
            <a:ext cx="0" cy="137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480102A-BAA0-4453-8EBC-BA090679E31F}"/>
              </a:ext>
            </a:extLst>
          </p:cNvPr>
          <p:cNvSpPr txBox="1"/>
          <p:nvPr/>
        </p:nvSpPr>
        <p:spPr>
          <a:xfrm>
            <a:off x="-85630" y="236511"/>
            <a:ext cx="641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</a:rPr>
              <a:t>Pourquoi Bitcoin ou Monero ? 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06BB27-3CEA-9651-05B0-A68736C9EB88}"/>
              </a:ext>
            </a:extLst>
          </p:cNvPr>
          <p:cNvSpPr txBox="1"/>
          <p:nvPr/>
        </p:nvSpPr>
        <p:spPr>
          <a:xfrm>
            <a:off x="7462406" y="12133980"/>
            <a:ext cx="3827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Apiculteur, fermier, </a:t>
            </a:r>
          </a:p>
          <a:p>
            <a:pPr algn="ctr"/>
            <a:r>
              <a:rPr lang="fr-FR" sz="2400" dirty="0"/>
              <a:t>médecin, bars, crêperies, restaurants ...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258B1F-D5D5-2138-AFD7-9B54E2962DD9}"/>
              </a:ext>
            </a:extLst>
          </p:cNvPr>
          <p:cNvSpPr txBox="1"/>
          <p:nvPr/>
        </p:nvSpPr>
        <p:spPr>
          <a:xfrm>
            <a:off x="-34712" y="13342109"/>
            <a:ext cx="798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p.1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29614D-81BC-75F5-0409-D2B5BA813EF5}"/>
              </a:ext>
            </a:extLst>
          </p:cNvPr>
          <p:cNvSpPr txBox="1"/>
          <p:nvPr/>
        </p:nvSpPr>
        <p:spPr>
          <a:xfrm>
            <a:off x="5945104" y="13337864"/>
            <a:ext cx="99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p.2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59BC7A-7308-590B-3E4D-A8AC634CE9A3}"/>
              </a:ext>
            </a:extLst>
          </p:cNvPr>
          <p:cNvSpPr txBox="1"/>
          <p:nvPr/>
        </p:nvSpPr>
        <p:spPr>
          <a:xfrm>
            <a:off x="12116119" y="13312249"/>
            <a:ext cx="99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>
                <a:solidFill>
                  <a:schemeClr val="bg1">
                    <a:lumMod val="50000"/>
                  </a:schemeClr>
                </a:solidFill>
              </a:rPr>
              <a:t>p.3</a:t>
            </a:r>
            <a:endParaRPr lang="en-US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506DCB-E7F8-866E-7868-DF4E4B54D327}"/>
              </a:ext>
            </a:extLst>
          </p:cNvPr>
          <p:cNvSpPr txBox="1"/>
          <p:nvPr/>
        </p:nvSpPr>
        <p:spPr>
          <a:xfrm>
            <a:off x="514833" y="6998852"/>
            <a:ext cx="506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</a:rPr>
              <a:t>Le cours est-il volatile ? 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04E352A-6B74-4E4B-D19A-61A88EA9B236}"/>
              </a:ext>
            </a:extLst>
          </p:cNvPr>
          <p:cNvSpPr txBox="1"/>
          <p:nvPr/>
        </p:nvSpPr>
        <p:spPr>
          <a:xfrm>
            <a:off x="6254927" y="253190"/>
            <a:ext cx="59732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400" b="1" dirty="0">
                <a:solidFill>
                  <a:schemeClr val="accent2"/>
                </a:solidFill>
              </a:rPr>
              <a:t>C'est du virtuel, non palpable ?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3778AF3-8FBB-5EA6-13AD-434ECB18A3D2}"/>
              </a:ext>
            </a:extLst>
          </p:cNvPr>
          <p:cNvSpPr txBox="1"/>
          <p:nvPr/>
        </p:nvSpPr>
        <p:spPr>
          <a:xfrm>
            <a:off x="6691665" y="4055057"/>
            <a:ext cx="5061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b="1" dirty="0">
                <a:solidFill>
                  <a:schemeClr val="accent2"/>
                </a:solidFill>
              </a:rPr>
              <a:t>Qui l'utilise déjà ?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C0418E4-44B5-770E-5548-0D1209F50B18}"/>
              </a:ext>
            </a:extLst>
          </p:cNvPr>
          <p:cNvSpPr txBox="1"/>
          <p:nvPr/>
        </p:nvSpPr>
        <p:spPr>
          <a:xfrm>
            <a:off x="6435165" y="904701"/>
            <a:ext cx="562270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700" dirty="0"/>
          </a:p>
          <a:p>
            <a:r>
              <a:rPr lang="fr-FR" sz="2400" dirty="0"/>
              <a:t>Notez vos mots-clés sur une plaque métal, votre portefeuille devient aussi</a:t>
            </a:r>
            <a:r>
              <a:rPr lang="fr-FR" sz="2400" b="1" dirty="0"/>
              <a:t> palpable </a:t>
            </a:r>
            <a:r>
              <a:rPr lang="fr-FR" sz="2400" dirty="0"/>
              <a:t>qu'un lingot d'or par ex. !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4135A5E-7D39-46E2-0979-AD12D6541B89}"/>
              </a:ext>
            </a:extLst>
          </p:cNvPr>
          <p:cNvSpPr txBox="1"/>
          <p:nvPr/>
        </p:nvSpPr>
        <p:spPr>
          <a:xfrm>
            <a:off x="344391" y="7603180"/>
            <a:ext cx="549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OUI, le cours de ces 2 crypto-monnaies est volatile, mais de - en - avec le temps,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F81E414-5791-0CFB-3AC4-44C29CF5D13A}"/>
              </a:ext>
            </a:extLst>
          </p:cNvPr>
          <p:cNvSpPr txBox="1"/>
          <p:nvPr/>
        </p:nvSpPr>
        <p:spPr>
          <a:xfrm>
            <a:off x="236339" y="4904499"/>
            <a:ext cx="604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On a besoin d'un </a:t>
            </a: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Moyen d'échange légal, convertible en €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Décentralisé, souverain, incensurable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Rapide, simple, collectif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>
                <a:solidFill>
                  <a:schemeClr val="accent6">
                    <a:lumMod val="75000"/>
                  </a:schemeClr>
                </a:solidFill>
              </a:rPr>
              <a:t>Si possible intraçable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0FD1204-8546-8BFB-C653-E39D614B3BB2}"/>
              </a:ext>
            </a:extLst>
          </p:cNvPr>
          <p:cNvSpPr txBox="1"/>
          <p:nvPr/>
        </p:nvSpPr>
        <p:spPr>
          <a:xfrm>
            <a:off x="248056" y="2308696"/>
            <a:ext cx="572478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L'inflation et la dette françaises s'envolent,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Les frais bancaires sont abusifs,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Ils retirent le cash : il n'y a plus que des billets de 50€ au distributeur...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Ils financent leurs guerres avec notre argent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200" dirty="0"/>
              <a:t>Ils veulent nous imposer un euro-numérique centralisé (CBDC)... </a:t>
            </a:r>
            <a:endParaRPr lang="fr-FR" sz="2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1698D0C-6C00-FC45-CD16-22ED99D2152B}"/>
              </a:ext>
            </a:extLst>
          </p:cNvPr>
          <p:cNvSpPr txBox="1"/>
          <p:nvPr/>
        </p:nvSpPr>
        <p:spPr>
          <a:xfrm>
            <a:off x="608909" y="12424141"/>
            <a:ext cx="53533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en moyenne,                  a augmenté de </a:t>
            </a:r>
            <a:r>
              <a:rPr kumimoji="0" lang="fr-FR" sz="2600" b="1" i="0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+90%/an </a:t>
            </a:r>
            <a:r>
              <a:rPr kumimoji="0" lang="fr-FR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pendant 10 ans !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49E1D0B-58FF-5870-FF8F-1D2035C236E1}"/>
              </a:ext>
            </a:extLst>
          </p:cNvPr>
          <p:cNvSpPr txBox="1"/>
          <p:nvPr/>
        </p:nvSpPr>
        <p:spPr>
          <a:xfrm>
            <a:off x="6228279" y="4801029"/>
            <a:ext cx="5923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6 % </a:t>
            </a:r>
            <a:r>
              <a:rPr lang="fr-FR" sz="2600" dirty="0"/>
              <a:t>des Français possèdent de la "crypto" et il existe de nombreuses communautés</a:t>
            </a:r>
            <a:endParaRPr lang="en-US" sz="26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C2E36E9-5463-2448-8883-84C268F60483}"/>
              </a:ext>
            </a:extLst>
          </p:cNvPr>
          <p:cNvSpPr txBox="1"/>
          <p:nvPr/>
        </p:nvSpPr>
        <p:spPr>
          <a:xfrm>
            <a:off x="12278674" y="7568416"/>
            <a:ext cx="61398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400" b="1" dirty="0">
                <a:solidFill>
                  <a:schemeClr val="accent2"/>
                </a:solidFill>
              </a:rPr>
              <a:t>Comment accepter                     </a:t>
            </a:r>
            <a:r>
              <a:rPr lang="fr-FR" sz="3400" b="1" dirty="0">
                <a:solidFill>
                  <a:schemeClr val="bg1"/>
                </a:solidFill>
              </a:rPr>
              <a:t>.</a:t>
            </a:r>
            <a:endParaRPr lang="en-US" sz="3400" b="1" dirty="0">
              <a:solidFill>
                <a:schemeClr val="bg1"/>
              </a:solidFill>
            </a:endParaRPr>
          </a:p>
        </p:txBody>
      </p:sp>
      <p:pic>
        <p:nvPicPr>
          <p:cNvPr id="61" name="Graphique 60">
            <a:extLst>
              <a:ext uri="{FF2B5EF4-FFF2-40B4-BE49-F238E27FC236}">
                <a16:creationId xmlns:a16="http://schemas.microsoft.com/office/drawing/2014/main" id="{0D457C40-0D70-52B3-F723-829A6DA1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11192" y="7636986"/>
            <a:ext cx="1782506" cy="47407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B839945-3BEE-6388-AF36-C41F13E60255}"/>
              </a:ext>
            </a:extLst>
          </p:cNvPr>
          <p:cNvSpPr txBox="1"/>
          <p:nvPr/>
        </p:nvSpPr>
        <p:spPr>
          <a:xfrm>
            <a:off x="12926696" y="12170274"/>
            <a:ext cx="34513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prstClr val="black"/>
                </a:solidFill>
                <a:latin typeface="Calibri" panose="020F0502020204030204"/>
              </a:rPr>
              <a:t>Et cachez-les bien </a:t>
            </a:r>
            <a:r>
              <a:rPr lang="fr-FR" sz="1900" dirty="0">
                <a:solidFill>
                  <a:prstClr val="black"/>
                </a:solidFill>
                <a:latin typeface="Calibri" panose="020F0502020204030204"/>
              </a:rPr>
              <a:t>😉</a:t>
            </a:r>
          </a:p>
        </p:txBody>
      </p:sp>
      <p:pic>
        <p:nvPicPr>
          <p:cNvPr id="32" name="Image 31">
            <a:hlinkClick r:id="rId4"/>
            <a:extLst>
              <a:ext uri="{FF2B5EF4-FFF2-40B4-BE49-F238E27FC236}">
                <a16:creationId xmlns:a16="http://schemas.microsoft.com/office/drawing/2014/main" id="{7976A794-34FE-035C-713D-E295BD722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0649" y="7795217"/>
            <a:ext cx="1064648" cy="1064648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A110B72-8C6D-FE4D-923E-E1EFAD74F21A}"/>
              </a:ext>
            </a:extLst>
          </p:cNvPr>
          <p:cNvSpPr txBox="1"/>
          <p:nvPr/>
        </p:nvSpPr>
        <p:spPr>
          <a:xfrm>
            <a:off x="9944963" y="6992522"/>
            <a:ext cx="182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/>
              <a:t>Vidéo de la ferme Bitcoin </a:t>
            </a:r>
            <a:endParaRPr lang="en-US" sz="2000" i="1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ABB52CC-6E4E-2E6B-A3FB-4A8FC6AE6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181" y="6005495"/>
            <a:ext cx="3015132" cy="295411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BF59047D-7712-CF3A-5EF0-57ED239D63CD}"/>
              </a:ext>
            </a:extLst>
          </p:cNvPr>
          <p:cNvSpPr txBox="1"/>
          <p:nvPr/>
        </p:nvSpPr>
        <p:spPr>
          <a:xfrm>
            <a:off x="452425" y="1050853"/>
            <a:ext cx="53160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200" dirty="0"/>
              <a:t>Il s'agit de 2 crypto-monnaies indépendantes et décentralisées. Bitcoin (BTC) est traçable, alors que Monero (XMR) est intraçable.</a:t>
            </a:r>
            <a:endParaRPr lang="en-US" sz="2200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CE9AE2-7C1C-9DF3-464A-8AAA9958C317}"/>
              </a:ext>
            </a:extLst>
          </p:cNvPr>
          <p:cNvSpPr txBox="1"/>
          <p:nvPr/>
        </p:nvSpPr>
        <p:spPr>
          <a:xfrm>
            <a:off x="13109273" y="174582"/>
            <a:ext cx="4279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accent2"/>
                </a:solidFill>
              </a:rPr>
              <a:t>Quels sont les frais de transaction ? 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6162DBF4-4A9C-9D70-CCAD-30DB0D0919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0078" b="18091"/>
          <a:stretch/>
        </p:blipFill>
        <p:spPr>
          <a:xfrm>
            <a:off x="6822569" y="9336609"/>
            <a:ext cx="2408058" cy="25956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sx="101000" sy="101000" algn="tl" rotWithShape="0">
              <a:srgbClr val="000000">
                <a:alpha val="11000"/>
              </a:srgbClr>
            </a:outerShdw>
          </a:effec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A2222AC6-6393-2AD1-CE7C-16BB4E391746}"/>
              </a:ext>
            </a:extLst>
          </p:cNvPr>
          <p:cNvSpPr txBox="1"/>
          <p:nvPr/>
        </p:nvSpPr>
        <p:spPr>
          <a:xfrm>
            <a:off x="12336109" y="4533622"/>
            <a:ext cx="5750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Non, si vous suivez le tuto ci-après vous devenez 100% souverains sur votre argent !</a:t>
            </a:r>
          </a:p>
          <a:p>
            <a:pPr algn="ctr"/>
            <a:r>
              <a:rPr lang="fr-FR" sz="400" dirty="0"/>
              <a:t> </a:t>
            </a:r>
            <a:endParaRPr lang="en-US" sz="2600" dirty="0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12B0BAF-4409-638B-D8B2-DB5B096ABC01}"/>
              </a:ext>
            </a:extLst>
          </p:cNvPr>
          <p:cNvSpPr txBox="1"/>
          <p:nvPr/>
        </p:nvSpPr>
        <p:spPr>
          <a:xfrm>
            <a:off x="12160316" y="3869996"/>
            <a:ext cx="628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2"/>
                </a:solidFill>
              </a:rPr>
              <a:t>Peut-on me les voler ? 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F3F2AC4-D303-6B35-109E-AA19C86117DD}"/>
              </a:ext>
            </a:extLst>
          </p:cNvPr>
          <p:cNvSpPr txBox="1"/>
          <p:nvPr/>
        </p:nvSpPr>
        <p:spPr>
          <a:xfrm>
            <a:off x="12482881" y="5412603"/>
            <a:ext cx="540711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Monero</a:t>
            </a:r>
            <a:r>
              <a:rPr lang="fr-FR" sz="2400" dirty="0"/>
              <a:t> est </a:t>
            </a:r>
            <a:r>
              <a:rPr lang="fr-FR" sz="2400" b="1" dirty="0"/>
              <a:t>intraçable, </a:t>
            </a:r>
            <a:r>
              <a:rPr lang="fr-FR" sz="2400" dirty="0"/>
              <a:t>les paiements sont comparables à du cash mais non-manipulé par la BCE</a:t>
            </a:r>
          </a:p>
          <a:p>
            <a:pPr algn="ctr"/>
            <a:r>
              <a:rPr lang="fr-FR" sz="1200" dirty="0"/>
              <a:t> </a:t>
            </a:r>
          </a:p>
          <a:p>
            <a:pPr algn="ctr"/>
            <a:r>
              <a:rPr lang="fr-FR" dirty="0"/>
              <a:t>💡</a:t>
            </a:r>
            <a:r>
              <a:rPr lang="fr-FR" sz="2000" dirty="0"/>
              <a:t>  Le fisc US offre 625 000$ à celui qui réussirait à craquer 1 adresse XMR !</a:t>
            </a:r>
            <a:endParaRPr lang="en-US" sz="2400" dirty="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DF0EB30F-D888-92E2-2743-59E380A360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7446"/>
          <a:stretch/>
        </p:blipFill>
        <p:spPr>
          <a:xfrm>
            <a:off x="9684884" y="9336609"/>
            <a:ext cx="2068359" cy="24956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sx="101000" sy="101000" algn="tl" rotWithShape="0">
              <a:srgbClr val="000000">
                <a:alpha val="11000"/>
              </a:srgbClr>
            </a:outerShdw>
          </a:effec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05BCC808-D339-D3E4-77EC-77AD4C5BB2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22762" y="8788303"/>
            <a:ext cx="956939" cy="948830"/>
          </a:xfrm>
          <a:prstGeom prst="rect">
            <a:avLst/>
          </a:prstGeom>
        </p:spPr>
      </p:pic>
      <p:pic>
        <p:nvPicPr>
          <p:cNvPr id="77" name="Image 76">
            <a:extLst>
              <a:ext uri="{FF2B5EF4-FFF2-40B4-BE49-F238E27FC236}">
                <a16:creationId xmlns:a16="http://schemas.microsoft.com/office/drawing/2014/main" id="{F2CD749E-6634-29C8-7E27-6856AD77314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r="47280"/>
          <a:stretch/>
        </p:blipFill>
        <p:spPr>
          <a:xfrm>
            <a:off x="8040123" y="2347931"/>
            <a:ext cx="1585784" cy="1319814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93D29B2B-4C8B-2075-A79D-223EF9ABE52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942881" y="2244813"/>
            <a:ext cx="1438275" cy="1333500"/>
          </a:xfrm>
          <a:prstGeom prst="rect">
            <a:avLst/>
          </a:prstGeom>
        </p:spPr>
      </p:pic>
      <p:graphicFrame>
        <p:nvGraphicFramePr>
          <p:cNvPr id="81" name="Tableau 18">
            <a:extLst>
              <a:ext uri="{FF2B5EF4-FFF2-40B4-BE49-F238E27FC236}">
                <a16:creationId xmlns:a16="http://schemas.microsoft.com/office/drawing/2014/main" id="{70992D06-5106-BCE8-6EA6-FB71053AE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55381"/>
              </p:ext>
            </p:extLst>
          </p:nvPr>
        </p:nvGraphicFramePr>
        <p:xfrm>
          <a:off x="12477274" y="1368855"/>
          <a:ext cx="4846871" cy="23011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9020">
                  <a:extLst>
                    <a:ext uri="{9D8B030D-6E8A-4147-A177-3AD203B41FA5}">
                      <a16:colId xmlns:a16="http://schemas.microsoft.com/office/drawing/2014/main" val="2615779802"/>
                    </a:ext>
                  </a:extLst>
                </a:gridCol>
                <a:gridCol w="3117851">
                  <a:extLst>
                    <a:ext uri="{9D8B030D-6E8A-4147-A177-3AD203B41FA5}">
                      <a16:colId xmlns:a16="http://schemas.microsoft.com/office/drawing/2014/main" val="2393583084"/>
                    </a:ext>
                  </a:extLst>
                </a:gridCol>
              </a:tblGrid>
              <a:tr h="742556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ysClr val="windowText" lastClr="000000"/>
                          </a:solidFill>
                        </a:rPr>
                        <a:t>Bitcoin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solidFill>
                            <a:sysClr val="windowText" lastClr="000000"/>
                          </a:solidFill>
                        </a:rPr>
                        <a:t>0,20€ à 15€  </a:t>
                      </a:r>
                      <a:r>
                        <a:rPr lang="fr-FR" sz="1800" b="0" dirty="0">
                          <a:solidFill>
                            <a:sysClr val="windowText" lastClr="000000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(lien)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99143"/>
                  </a:ext>
                </a:extLst>
              </a:tr>
              <a:tr h="392614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ysClr val="windowText" lastClr="000000"/>
                          </a:solidFill>
                        </a:rPr>
                        <a:t>Bitcoin</a:t>
                      </a:r>
                    </a:p>
                    <a:p>
                      <a:r>
                        <a:rPr lang="fr-FR" sz="2400" b="0" dirty="0">
                          <a:solidFill>
                            <a:sysClr val="windowText" lastClr="000000"/>
                          </a:solidFill>
                        </a:rPr>
                        <a:t>Lightning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3€ la 1</a:t>
                      </a:r>
                      <a:r>
                        <a:rPr kumimoji="0" lang="fr-FR" sz="20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ère</a:t>
                      </a: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fois puis 0,01€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90814"/>
                  </a:ext>
                </a:extLst>
              </a:tr>
              <a:tr h="735621">
                <a:tc>
                  <a:txBody>
                    <a:bodyPr/>
                    <a:lstStyle/>
                    <a:p>
                      <a:r>
                        <a:rPr lang="fr-FR" sz="2400" b="0" dirty="0">
                          <a:solidFill>
                            <a:sysClr val="windowText" lastClr="000000"/>
                          </a:solidFill>
                        </a:rPr>
                        <a:t>Monero</a:t>
                      </a:r>
                      <a:endParaRPr lang="en-US" sz="2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dirty="0">
                          <a:solidFill>
                            <a:sysClr val="windowText" lastClr="000000"/>
                          </a:solidFill>
                        </a:rPr>
                        <a:t>0,01€ à 0,10€ </a:t>
                      </a: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(lien)</a:t>
                      </a:r>
                      <a:endParaRPr lang="en-US" sz="2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294861"/>
                  </a:ext>
                </a:extLst>
              </a:tr>
            </a:tbl>
          </a:graphicData>
        </a:graphic>
      </p:graphicFrame>
      <p:grpSp>
        <p:nvGrpSpPr>
          <p:cNvPr id="86" name="Groupe 85">
            <a:extLst>
              <a:ext uri="{FF2B5EF4-FFF2-40B4-BE49-F238E27FC236}">
                <a16:creationId xmlns:a16="http://schemas.microsoft.com/office/drawing/2014/main" id="{939E93D7-38D5-4450-434D-7B9FA95906A1}"/>
              </a:ext>
            </a:extLst>
          </p:cNvPr>
          <p:cNvGrpSpPr/>
          <p:nvPr/>
        </p:nvGrpSpPr>
        <p:grpSpPr>
          <a:xfrm>
            <a:off x="14681298" y="1695498"/>
            <a:ext cx="2701816" cy="378000"/>
            <a:chOff x="9205043" y="4390497"/>
            <a:chExt cx="3244246" cy="53424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B1AB25-9FA9-7161-B8C6-D33A30795865}"/>
                </a:ext>
              </a:extLst>
            </p:cNvPr>
            <p:cNvSpPr/>
            <p:nvPr/>
          </p:nvSpPr>
          <p:spPr>
            <a:xfrm>
              <a:off x="9271473" y="4521699"/>
              <a:ext cx="2349602" cy="28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3EF15FB2-17E9-2F39-9B2D-51CF1663E3B0}"/>
                </a:ext>
              </a:extLst>
            </p:cNvPr>
            <p:cNvSpPr txBox="1"/>
            <p:nvPr/>
          </p:nvSpPr>
          <p:spPr>
            <a:xfrm>
              <a:off x="11642789" y="4390497"/>
              <a:ext cx="806500" cy="53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/>
                <a:t>20€ </a:t>
              </a:r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967538-13A0-ACE8-E0E7-AC68D9DCAA02}"/>
                </a:ext>
              </a:extLst>
            </p:cNvPr>
            <p:cNvSpPr/>
            <p:nvPr/>
          </p:nvSpPr>
          <p:spPr>
            <a:xfrm>
              <a:off x="9205043" y="4520334"/>
              <a:ext cx="1984771" cy="2844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8D0426DD-770A-3219-7A4A-6E8E98D23A03}"/>
              </a:ext>
            </a:extLst>
          </p:cNvPr>
          <p:cNvGrpSpPr/>
          <p:nvPr/>
        </p:nvGrpSpPr>
        <p:grpSpPr>
          <a:xfrm>
            <a:off x="14684533" y="2507890"/>
            <a:ext cx="2578664" cy="369332"/>
            <a:chOff x="9206918" y="4494851"/>
            <a:chExt cx="3096370" cy="53424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6227471-2BFB-AE01-F001-D69A2253472A}"/>
                </a:ext>
              </a:extLst>
            </p:cNvPr>
            <p:cNvSpPr/>
            <p:nvPr/>
          </p:nvSpPr>
          <p:spPr>
            <a:xfrm>
              <a:off x="9210513" y="4620780"/>
              <a:ext cx="2399972" cy="28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4891FC21-4DF0-C358-D118-D4A3322859BB}"/>
                </a:ext>
              </a:extLst>
            </p:cNvPr>
            <p:cNvSpPr txBox="1"/>
            <p:nvPr/>
          </p:nvSpPr>
          <p:spPr>
            <a:xfrm>
              <a:off x="11625703" y="4494851"/>
              <a:ext cx="677585" cy="53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/>
                <a:t>20€ </a:t>
              </a:r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0D0FE8D-FB5A-E0C3-C260-B012A9325D2E}"/>
                </a:ext>
              </a:extLst>
            </p:cNvPr>
            <p:cNvSpPr/>
            <p:nvPr/>
          </p:nvSpPr>
          <p:spPr>
            <a:xfrm>
              <a:off x="9206918" y="4620661"/>
              <a:ext cx="224633" cy="288000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E1DD7299-FC7A-0F90-8796-6F606510892E}"/>
              </a:ext>
            </a:extLst>
          </p:cNvPr>
          <p:cNvGrpSpPr/>
          <p:nvPr/>
        </p:nvGrpSpPr>
        <p:grpSpPr>
          <a:xfrm>
            <a:off x="14684534" y="3292407"/>
            <a:ext cx="2671261" cy="369332"/>
            <a:chOff x="9197986" y="4320461"/>
            <a:chExt cx="3207557" cy="534243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A66354-36A9-5B4F-E6CA-DFE7E7B8CAD2}"/>
                </a:ext>
              </a:extLst>
            </p:cNvPr>
            <p:cNvSpPr/>
            <p:nvPr/>
          </p:nvSpPr>
          <p:spPr>
            <a:xfrm>
              <a:off x="9201583" y="4444462"/>
              <a:ext cx="2399971" cy="28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AA3E9ED3-B4B1-D5CE-1D30-44799196B063}"/>
                </a:ext>
              </a:extLst>
            </p:cNvPr>
            <p:cNvSpPr txBox="1"/>
            <p:nvPr/>
          </p:nvSpPr>
          <p:spPr>
            <a:xfrm>
              <a:off x="11614431" y="4320461"/>
              <a:ext cx="791112" cy="534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/>
                <a:t>20€ </a:t>
              </a:r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931DDF-4C8C-E5A2-BD7F-E594B2DF9C56}"/>
                </a:ext>
              </a:extLst>
            </p:cNvPr>
            <p:cNvSpPr/>
            <p:nvPr/>
          </p:nvSpPr>
          <p:spPr>
            <a:xfrm>
              <a:off x="9197986" y="4444420"/>
              <a:ext cx="224634" cy="296991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0D5E6B5A-538D-48F6-7A14-04484CBB0ACF}"/>
              </a:ext>
            </a:extLst>
          </p:cNvPr>
          <p:cNvGrpSpPr/>
          <p:nvPr/>
        </p:nvGrpSpPr>
        <p:grpSpPr>
          <a:xfrm>
            <a:off x="3740581" y="6030698"/>
            <a:ext cx="1156324" cy="741062"/>
            <a:chOff x="3644320" y="5752082"/>
            <a:chExt cx="1296654" cy="830997"/>
          </a:xfrm>
        </p:grpSpPr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0B65C066-0AE5-4F84-DB0A-CF87F1E1BE54}"/>
                </a:ext>
              </a:extLst>
            </p:cNvPr>
            <p:cNvSpPr txBox="1"/>
            <p:nvPr/>
          </p:nvSpPr>
          <p:spPr>
            <a:xfrm>
              <a:off x="3644320" y="5752082"/>
              <a:ext cx="50299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4800" b="1" dirty="0">
                  <a:solidFill>
                    <a:schemeClr val="accent6"/>
                  </a:solidFill>
                </a:rPr>
                <a:t>=</a:t>
              </a:r>
              <a:endParaRPr lang="en-US" sz="4800" b="1" dirty="0">
                <a:solidFill>
                  <a:schemeClr val="accent6"/>
                </a:solidFill>
              </a:endParaRPr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E1A46052-0D29-63E8-6470-CC2B49297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3651" y="5865649"/>
              <a:ext cx="677323" cy="677323"/>
            </a:xfrm>
            <a:prstGeom prst="rect">
              <a:avLst/>
            </a:prstGeom>
          </p:spPr>
        </p:pic>
      </p:grpSp>
      <p:pic>
        <p:nvPicPr>
          <p:cNvPr id="103" name="Image 102">
            <a:extLst>
              <a:ext uri="{FF2B5EF4-FFF2-40B4-BE49-F238E27FC236}">
                <a16:creationId xmlns:a16="http://schemas.microsoft.com/office/drawing/2014/main" id="{4AE0973D-AF37-125A-0E29-FD65F43D23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660" y="1571651"/>
            <a:ext cx="323654" cy="323654"/>
          </a:xfrm>
          <a:prstGeom prst="rect">
            <a:avLst/>
          </a:prstGeom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013423A-F3BC-C86A-0443-FD3B9F6FE68C}"/>
              </a:ext>
            </a:extLst>
          </p:cNvPr>
          <p:cNvGrpSpPr/>
          <p:nvPr/>
        </p:nvGrpSpPr>
        <p:grpSpPr>
          <a:xfrm>
            <a:off x="5035557" y="6086688"/>
            <a:ext cx="688557" cy="664610"/>
            <a:chOff x="7757577" y="1262252"/>
            <a:chExt cx="1090015" cy="1090015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1D91C372-1A33-83E0-3669-83929C07FAD9}"/>
                </a:ext>
              </a:extLst>
            </p:cNvPr>
            <p:cNvSpPr/>
            <p:nvPr/>
          </p:nvSpPr>
          <p:spPr>
            <a:xfrm>
              <a:off x="7840611" y="1347511"/>
              <a:ext cx="923948" cy="9360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Picture 2" descr="Logo, logos, monero icon - Free download on Iconfinder">
              <a:extLst>
                <a:ext uri="{FF2B5EF4-FFF2-40B4-BE49-F238E27FC236}">
                  <a16:creationId xmlns:a16="http://schemas.microsoft.com/office/drawing/2014/main" id="{902213E1-3959-6742-26AE-684E9EE4F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577" y="1262252"/>
              <a:ext cx="1090015" cy="109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4D335517-458F-5D2A-5573-F584A54F6BAD}"/>
              </a:ext>
            </a:extLst>
          </p:cNvPr>
          <p:cNvGrpSpPr/>
          <p:nvPr/>
        </p:nvGrpSpPr>
        <p:grpSpPr>
          <a:xfrm>
            <a:off x="13627368" y="3122942"/>
            <a:ext cx="361997" cy="349408"/>
            <a:chOff x="7757577" y="1262252"/>
            <a:chExt cx="1090015" cy="1090015"/>
          </a:xfrm>
        </p:grpSpPr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EB58FFE5-5B6E-DD64-BE44-2063725BB01D}"/>
                </a:ext>
              </a:extLst>
            </p:cNvPr>
            <p:cNvSpPr/>
            <p:nvPr/>
          </p:nvSpPr>
          <p:spPr>
            <a:xfrm>
              <a:off x="7840611" y="1347511"/>
              <a:ext cx="923948" cy="9360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0" name="Picture 2" descr="Logo, logos, monero icon - Free download on Iconfinder">
              <a:extLst>
                <a:ext uri="{FF2B5EF4-FFF2-40B4-BE49-F238E27FC236}">
                  <a16:creationId xmlns:a16="http://schemas.microsoft.com/office/drawing/2014/main" id="{C472588C-A6CC-4492-E8E1-4B4548EAE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7577" y="1262252"/>
              <a:ext cx="1090015" cy="109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1" name="Picture 2">
            <a:extLst>
              <a:ext uri="{FF2B5EF4-FFF2-40B4-BE49-F238E27FC236}">
                <a16:creationId xmlns:a16="http://schemas.microsoft.com/office/drawing/2014/main" id="{487C48AC-C341-960E-BEFB-D30ECE4F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5862" y="2310611"/>
            <a:ext cx="228139" cy="2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Image 111">
            <a:extLst>
              <a:ext uri="{FF2B5EF4-FFF2-40B4-BE49-F238E27FC236}">
                <a16:creationId xmlns:a16="http://schemas.microsoft.com/office/drawing/2014/main" id="{A2480714-7B27-D385-C3CF-4A424595F001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725" y="2232970"/>
            <a:ext cx="309765" cy="309765"/>
          </a:xfrm>
          <a:prstGeom prst="rect">
            <a:avLst/>
          </a:prstGeom>
        </p:spPr>
      </p:pic>
      <p:sp>
        <p:nvSpPr>
          <p:cNvPr id="113" name="ZoneTexte 112">
            <a:extLst>
              <a:ext uri="{FF2B5EF4-FFF2-40B4-BE49-F238E27FC236}">
                <a16:creationId xmlns:a16="http://schemas.microsoft.com/office/drawing/2014/main" id="{F70EED08-249E-8297-A63D-3A427E0BB83C}"/>
              </a:ext>
            </a:extLst>
          </p:cNvPr>
          <p:cNvSpPr txBox="1"/>
          <p:nvPr/>
        </p:nvSpPr>
        <p:spPr>
          <a:xfrm>
            <a:off x="14267342" y="1684498"/>
            <a:ext cx="45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0€ </a:t>
            </a:r>
            <a:endParaRPr lang="en-US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C30ED9DD-A7B9-B90B-1FF2-0EEA8B0E3F1E}"/>
              </a:ext>
            </a:extLst>
          </p:cNvPr>
          <p:cNvSpPr txBox="1"/>
          <p:nvPr/>
        </p:nvSpPr>
        <p:spPr>
          <a:xfrm>
            <a:off x="14259722" y="2491322"/>
            <a:ext cx="45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0€ </a:t>
            </a:r>
            <a:endParaRPr lang="en-US" dirty="0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A8AABE9-1AD6-E0C8-3336-E3305C322141}"/>
              </a:ext>
            </a:extLst>
          </p:cNvPr>
          <p:cNvSpPr txBox="1"/>
          <p:nvPr/>
        </p:nvSpPr>
        <p:spPr>
          <a:xfrm>
            <a:off x="14259722" y="3294779"/>
            <a:ext cx="45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0€ </a:t>
            </a:r>
            <a:endParaRPr lang="en-US" dirty="0"/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ABE0B40D-DDEE-27D1-0EB5-1EF2E95070B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37737" y="12478589"/>
            <a:ext cx="1204316" cy="386670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51C07CE3-88F6-1B8B-FDAF-9FF6A02F88B4}"/>
              </a:ext>
            </a:extLst>
          </p:cNvPr>
          <p:cNvSpPr txBox="1"/>
          <p:nvPr/>
        </p:nvSpPr>
        <p:spPr>
          <a:xfrm>
            <a:off x="14749512" y="8235790"/>
            <a:ext cx="30512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6">
                    <a:lumMod val="75000"/>
                  </a:schemeClr>
                </a:solidFill>
              </a:rPr>
              <a:t>&gt;  </a:t>
            </a:r>
            <a:r>
              <a:rPr lang="fr-FR" sz="2400" b="1" u="sng" dirty="0">
                <a:solidFill>
                  <a:schemeClr val="accent6">
                    <a:lumMod val="75000"/>
                  </a:schemeClr>
                </a:solidFill>
              </a:rPr>
              <a:t>CakeWallet.</a:t>
            </a:r>
            <a:r>
              <a:rPr lang="fr-FR" sz="2600" b="1" u="sng" dirty="0">
                <a:solidFill>
                  <a:schemeClr val="accent6">
                    <a:lumMod val="75000"/>
                  </a:schemeClr>
                </a:solidFill>
              </a:rPr>
              <a:t>com</a:t>
            </a:r>
            <a:endParaRPr lang="en-US" sz="2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3268EEB-AF60-D6DD-052B-B9B07815F240}"/>
              </a:ext>
            </a:extLst>
          </p:cNvPr>
          <p:cNvSpPr txBox="1"/>
          <p:nvPr/>
        </p:nvSpPr>
        <p:spPr>
          <a:xfrm>
            <a:off x="12581163" y="8261116"/>
            <a:ext cx="40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1</a:t>
            </a:r>
            <a:r>
              <a:rPr lang="fr-FR" sz="2200" b="1" dirty="0"/>
              <a:t>. Téléchargez l'app </a:t>
            </a:r>
            <a:endParaRPr lang="en-US" sz="2200" b="1" dirty="0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533FFF20-AEB7-B9EB-B80B-281E5D2F7FBF}"/>
              </a:ext>
            </a:extLst>
          </p:cNvPr>
          <p:cNvSpPr txBox="1"/>
          <p:nvPr/>
        </p:nvSpPr>
        <p:spPr>
          <a:xfrm>
            <a:off x="14068976" y="10365501"/>
            <a:ext cx="3694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ym typeface="Wingdings" panose="05000000000000000000" pitchFamily="2" charset="2"/>
              </a:rPr>
              <a:t></a:t>
            </a:r>
            <a:r>
              <a:rPr lang="fr-FR" sz="2000" b="1" dirty="0"/>
              <a:t> Tuto vidéo </a:t>
            </a:r>
            <a:br>
              <a:rPr lang="fr-FR" sz="2000" b="1" dirty="0"/>
            </a:br>
            <a:r>
              <a:rPr lang="fr-FR" sz="2000" dirty="0"/>
              <a:t>En choisissant Monero, "Héritage 25 </a:t>
            </a:r>
            <a:r>
              <a:rPr lang="fr-FR" sz="2000" dirty="0" err="1"/>
              <a:t>seed</a:t>
            </a:r>
            <a:r>
              <a:rPr lang="fr-FR" sz="2000" dirty="0"/>
              <a:t>" plutôt que </a:t>
            </a:r>
            <a:r>
              <a:rPr lang="fr-FR" sz="2000" dirty="0" err="1"/>
              <a:t>Polyseed</a:t>
            </a:r>
            <a:r>
              <a:rPr lang="fr-FR" sz="2000" dirty="0"/>
              <a:t> (16) </a:t>
            </a:r>
            <a:br>
              <a:rPr lang="fr-FR" sz="2000" dirty="0"/>
            </a:br>
            <a:endParaRPr lang="fr-FR" sz="2000" b="1" dirty="0"/>
          </a:p>
        </p:txBody>
      </p:sp>
      <p:pic>
        <p:nvPicPr>
          <p:cNvPr id="121" name="Image 120">
            <a:extLst>
              <a:ext uri="{FF2B5EF4-FFF2-40B4-BE49-F238E27FC236}">
                <a16:creationId xmlns:a16="http://schemas.microsoft.com/office/drawing/2014/main" id="{C8F3D9F3-1CB1-3636-4FE9-A5FFE65DD2B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016495" y="8828781"/>
            <a:ext cx="926621" cy="926621"/>
          </a:xfrm>
          <a:prstGeom prst="rect">
            <a:avLst/>
          </a:prstGeom>
        </p:spPr>
      </p:pic>
      <p:sp>
        <p:nvSpPr>
          <p:cNvPr id="122" name="ZoneTexte 121">
            <a:extLst>
              <a:ext uri="{FF2B5EF4-FFF2-40B4-BE49-F238E27FC236}">
                <a16:creationId xmlns:a16="http://schemas.microsoft.com/office/drawing/2014/main" id="{0F2296B8-E2E0-43CB-0776-B42A58E5D498}"/>
              </a:ext>
            </a:extLst>
          </p:cNvPr>
          <p:cNvSpPr txBox="1"/>
          <p:nvPr/>
        </p:nvSpPr>
        <p:spPr>
          <a:xfrm>
            <a:off x="12605349" y="9843970"/>
            <a:ext cx="40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2</a:t>
            </a:r>
            <a:r>
              <a:rPr lang="fr-FR" sz="2200" b="1" dirty="0"/>
              <a:t>. Créez un "</a:t>
            </a:r>
            <a:r>
              <a:rPr lang="fr-FR" sz="2200" b="1" dirty="0" err="1"/>
              <a:t>wallet</a:t>
            </a:r>
            <a:r>
              <a:rPr lang="fr-FR" sz="2200" b="1" dirty="0"/>
              <a:t>"</a:t>
            </a:r>
            <a:endParaRPr lang="en-US" sz="2200" b="1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2D3E61E-0A1C-0BE1-BCA4-C138BE31827C}"/>
              </a:ext>
            </a:extLst>
          </p:cNvPr>
          <p:cNvSpPr txBox="1"/>
          <p:nvPr/>
        </p:nvSpPr>
        <p:spPr>
          <a:xfrm>
            <a:off x="12623974" y="11392237"/>
            <a:ext cx="400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3</a:t>
            </a:r>
            <a:r>
              <a:rPr lang="fr-FR" sz="2200" b="1" dirty="0"/>
              <a:t>. Notez bien vos 25 mots-clés</a:t>
            </a:r>
            <a:endParaRPr lang="en-US" sz="2200" b="1" dirty="0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7A84D6A1-5B28-7001-0139-E60375727E23}"/>
              </a:ext>
            </a:extLst>
          </p:cNvPr>
          <p:cNvSpPr txBox="1"/>
          <p:nvPr/>
        </p:nvSpPr>
        <p:spPr>
          <a:xfrm>
            <a:off x="12931583" y="11814827"/>
            <a:ext cx="500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Sur du papier ou du métal, pas sur ordi ni tél. !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E594F18-41A7-337A-69AB-6D58890C7EE1}"/>
              </a:ext>
            </a:extLst>
          </p:cNvPr>
          <p:cNvSpPr txBox="1"/>
          <p:nvPr/>
        </p:nvSpPr>
        <p:spPr>
          <a:xfrm>
            <a:off x="12642992" y="12601949"/>
            <a:ext cx="551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(4</a:t>
            </a:r>
            <a:r>
              <a:rPr lang="fr-FR" sz="2200" b="1" dirty="0"/>
              <a:t>. Pour en acheter ? </a:t>
            </a:r>
            <a:r>
              <a:rPr lang="fr-FR" sz="2200" dirty="0"/>
              <a:t>Choisissez DFX </a:t>
            </a:r>
            <a:r>
              <a:rPr lang="fr-FR" sz="2200" dirty="0" err="1"/>
              <a:t>Connect</a:t>
            </a:r>
            <a:r>
              <a:rPr lang="fr-FR" sz="2200" dirty="0"/>
              <a:t>)</a:t>
            </a:r>
            <a:endParaRPr lang="en-US" sz="2200" dirty="0"/>
          </a:p>
        </p:txBody>
      </p:sp>
      <p:sp>
        <p:nvSpPr>
          <p:cNvPr id="126" name="Flèche : en arc 125">
            <a:extLst>
              <a:ext uri="{FF2B5EF4-FFF2-40B4-BE49-F238E27FC236}">
                <a16:creationId xmlns:a16="http://schemas.microsoft.com/office/drawing/2014/main" id="{4CDFD223-1DAF-74CA-E4EF-923140C5375B}"/>
              </a:ext>
            </a:extLst>
          </p:cNvPr>
          <p:cNvSpPr/>
          <p:nvPr/>
        </p:nvSpPr>
        <p:spPr>
          <a:xfrm rot="1871067" flipV="1">
            <a:off x="16969213" y="12221861"/>
            <a:ext cx="1347827" cy="1347663"/>
          </a:xfrm>
          <a:prstGeom prst="circularArrow">
            <a:avLst>
              <a:gd name="adj1" fmla="val 9322"/>
              <a:gd name="adj2" fmla="val 2057139"/>
              <a:gd name="adj3" fmla="val 19200058"/>
              <a:gd name="adj4" fmla="val 15608986"/>
              <a:gd name="adj5" fmla="val 16761"/>
            </a:avLst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33" name="Groupe 1032">
            <a:extLst>
              <a:ext uri="{FF2B5EF4-FFF2-40B4-BE49-F238E27FC236}">
                <a16:creationId xmlns:a16="http://schemas.microsoft.com/office/drawing/2014/main" id="{327E96F5-42CA-DAE9-2AE9-FCCC3C4F010A}"/>
              </a:ext>
            </a:extLst>
          </p:cNvPr>
          <p:cNvGrpSpPr/>
          <p:nvPr/>
        </p:nvGrpSpPr>
        <p:grpSpPr>
          <a:xfrm>
            <a:off x="369455" y="8504625"/>
            <a:ext cx="5731763" cy="3825454"/>
            <a:chOff x="369455" y="8504625"/>
            <a:chExt cx="5731763" cy="3825454"/>
          </a:xfrm>
        </p:grpSpPr>
        <p:pic>
          <p:nvPicPr>
            <p:cNvPr id="1024" name="Image 1023">
              <a:extLst>
                <a:ext uri="{FF2B5EF4-FFF2-40B4-BE49-F238E27FC236}">
                  <a16:creationId xmlns:a16="http://schemas.microsoft.com/office/drawing/2014/main" id="{6B5255D6-0A05-DCF4-2564-4ADCD9FD6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9455" y="8504625"/>
              <a:ext cx="5731763" cy="3825454"/>
            </a:xfrm>
            <a:prstGeom prst="rect">
              <a:avLst/>
            </a:prstGeom>
          </p:spPr>
        </p:pic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416E8B4B-69F7-55FB-A92B-B63BC90BD80C}"/>
                </a:ext>
              </a:extLst>
            </p:cNvPr>
            <p:cNvSpPr/>
            <p:nvPr/>
          </p:nvSpPr>
          <p:spPr>
            <a:xfrm>
              <a:off x="4555014" y="9124044"/>
              <a:ext cx="391462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Image 1027">
            <a:extLst>
              <a:ext uri="{FF2B5EF4-FFF2-40B4-BE49-F238E27FC236}">
                <a16:creationId xmlns:a16="http://schemas.microsoft.com/office/drawing/2014/main" id="{C14791C1-6049-78BE-77E9-95ABFCD096A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019160" y="10384551"/>
            <a:ext cx="888654" cy="888654"/>
          </a:xfrm>
          <a:prstGeom prst="rect">
            <a:avLst/>
          </a:prstGeom>
        </p:spPr>
      </p:pic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8D7D6E76-58CD-3681-5F31-DAB8B2FAC48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243396" y="0"/>
            <a:ext cx="0" cy="137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Image 1043">
            <a:extLst>
              <a:ext uri="{FF2B5EF4-FFF2-40B4-BE49-F238E27FC236}">
                <a16:creationId xmlns:a16="http://schemas.microsoft.com/office/drawing/2014/main" id="{2E9D6EF2-0835-324C-F5B9-53EE396F3A4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132013" y="3810904"/>
            <a:ext cx="1027205" cy="923330"/>
          </a:xfrm>
          <a:prstGeom prst="rect">
            <a:avLst/>
          </a:prstGeom>
        </p:spPr>
      </p:pic>
      <p:pic>
        <p:nvPicPr>
          <p:cNvPr id="1046" name="Image 1045">
            <a:extLst>
              <a:ext uri="{FF2B5EF4-FFF2-40B4-BE49-F238E27FC236}">
                <a16:creationId xmlns:a16="http://schemas.microsoft.com/office/drawing/2014/main" id="{7347A02B-D3C3-902E-0ECA-A9AFA15EA93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flipH="1">
            <a:off x="11093842" y="3789449"/>
            <a:ext cx="1105754" cy="1001000"/>
          </a:xfrm>
          <a:prstGeom prst="rect">
            <a:avLst/>
          </a:prstGeom>
        </p:spPr>
      </p:pic>
      <p:sp>
        <p:nvSpPr>
          <p:cNvPr id="1049" name="ZoneTexte 1048">
            <a:extLst>
              <a:ext uri="{FF2B5EF4-FFF2-40B4-BE49-F238E27FC236}">
                <a16:creationId xmlns:a16="http://schemas.microsoft.com/office/drawing/2014/main" id="{982CCB36-514D-9CCE-6D08-DCE100A92847}"/>
              </a:ext>
            </a:extLst>
          </p:cNvPr>
          <p:cNvSpPr txBox="1"/>
          <p:nvPr/>
        </p:nvSpPr>
        <p:spPr>
          <a:xfrm>
            <a:off x="17332131" y="1621263"/>
            <a:ext cx="101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&gt;1 min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0" name="ZoneTexte 1049">
            <a:extLst>
              <a:ext uri="{FF2B5EF4-FFF2-40B4-BE49-F238E27FC236}">
                <a16:creationId xmlns:a16="http://schemas.microsoft.com/office/drawing/2014/main" id="{D3F4CAE2-F066-75BE-56AD-A220C84C2B9E}"/>
              </a:ext>
            </a:extLst>
          </p:cNvPr>
          <p:cNvSpPr txBox="1"/>
          <p:nvPr/>
        </p:nvSpPr>
        <p:spPr>
          <a:xfrm>
            <a:off x="17399131" y="2350414"/>
            <a:ext cx="81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3 sec </a:t>
            </a:r>
            <a:endParaRPr lang="en-US" dirty="0"/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5D3E6BB6-869D-9B3D-909E-6731B8090975}"/>
              </a:ext>
            </a:extLst>
          </p:cNvPr>
          <p:cNvSpPr txBox="1"/>
          <p:nvPr/>
        </p:nvSpPr>
        <p:spPr>
          <a:xfrm>
            <a:off x="17369890" y="3082146"/>
            <a:ext cx="793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10 sec </a:t>
            </a:r>
            <a:endParaRPr lang="en-US" dirty="0"/>
          </a:p>
        </p:txBody>
      </p:sp>
      <p:sp>
        <p:nvSpPr>
          <p:cNvPr id="1052" name="ZoneTexte 1051">
            <a:extLst>
              <a:ext uri="{FF2B5EF4-FFF2-40B4-BE49-F238E27FC236}">
                <a16:creationId xmlns:a16="http://schemas.microsoft.com/office/drawing/2014/main" id="{C5E89E2F-1E0A-F677-A7FE-61BF53D8F82E}"/>
              </a:ext>
            </a:extLst>
          </p:cNvPr>
          <p:cNvSpPr txBox="1"/>
          <p:nvPr/>
        </p:nvSpPr>
        <p:spPr>
          <a:xfrm>
            <a:off x="17405258" y="835142"/>
            <a:ext cx="681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Délai info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53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12829</TotalTime>
  <Words>786</Words>
  <Application>Microsoft Office PowerPoint</Application>
  <PresentationFormat>Personnalisé</PresentationFormat>
  <Paragraphs>108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best best</dc:creator>
  <cp:lastModifiedBy>best best</cp:lastModifiedBy>
  <cp:revision>99</cp:revision>
  <dcterms:created xsi:type="dcterms:W3CDTF">2024-01-12T18:36:55Z</dcterms:created>
  <dcterms:modified xsi:type="dcterms:W3CDTF">2024-02-29T12:46:11Z</dcterms:modified>
</cp:coreProperties>
</file>