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81" r:id="rId4"/>
    <p:sldId id="271" r:id="rId5"/>
    <p:sldId id="283" r:id="rId6"/>
    <p:sldId id="258" r:id="rId7"/>
    <p:sldId id="262" r:id="rId8"/>
    <p:sldId id="263" r:id="rId9"/>
    <p:sldId id="264" r:id="rId10"/>
    <p:sldId id="266" r:id="rId11"/>
    <p:sldId id="268" r:id="rId12"/>
    <p:sldId id="270" r:id="rId13"/>
    <p:sldId id="269" r:id="rId14"/>
    <p:sldId id="277" r:id="rId15"/>
    <p:sldId id="279" r:id="rId16"/>
    <p:sldId id="278" r:id="rId17"/>
    <p:sldId id="284" r:id="rId18"/>
    <p:sldId id="272" r:id="rId19"/>
    <p:sldId id="274" r:id="rId20"/>
    <p:sldId id="276" r:id="rId21"/>
    <p:sldId id="275" r:id="rId22"/>
    <p:sldId id="265"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D5A1906-C710-4CC5-A5F9-FB74CE927571}">
          <p14:sldIdLst>
            <p14:sldId id="256"/>
            <p14:sldId id="280"/>
          </p14:sldIdLst>
        </p14:section>
        <p14:section name="Prophet" id="{0AEF5AE0-6442-4989-A125-5EE96F971762}">
          <p14:sldIdLst>
            <p14:sldId id="281"/>
            <p14:sldId id="271"/>
          </p14:sldIdLst>
        </p14:section>
        <p14:section name="LSTM" id="{8C88B193-0FEC-4058-8F11-886E292B887F}">
          <p14:sldIdLst>
            <p14:sldId id="283"/>
            <p14:sldId id="258"/>
            <p14:sldId id="262"/>
            <p14:sldId id="263"/>
            <p14:sldId id="264"/>
            <p14:sldId id="266"/>
            <p14:sldId id="268"/>
            <p14:sldId id="270"/>
            <p14:sldId id="269"/>
            <p14:sldId id="277"/>
            <p14:sldId id="279"/>
            <p14:sldId id="278"/>
          </p14:sldIdLst>
        </p14:section>
        <p14:section name="実験" id="{4A03D98B-48D2-464B-9293-AE0EB4AAA50B}">
          <p14:sldIdLst>
            <p14:sldId id="284"/>
            <p14:sldId id="272"/>
            <p14:sldId id="274"/>
            <p14:sldId id="276"/>
            <p14:sldId id="275"/>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0" autoAdjust="0"/>
    <p:restoredTop sz="94660"/>
  </p:normalViewPr>
  <p:slideViewPr>
    <p:cSldViewPr snapToGrid="0">
      <p:cViewPr varScale="1">
        <p:scale>
          <a:sx n="114" d="100"/>
          <a:sy n="114" d="100"/>
        </p:scale>
        <p:origin x="10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CCE4E9-ADCE-DE79-6654-2C42D12B2418}"/>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ja-JP" altLang="en-US"/>
          </a:p>
        </p:txBody>
      </p:sp>
      <p:sp>
        <p:nvSpPr>
          <p:cNvPr id="3" name="副标题 2">
            <a:extLst>
              <a:ext uri="{FF2B5EF4-FFF2-40B4-BE49-F238E27FC236}">
                <a16:creationId xmlns:a16="http://schemas.microsoft.com/office/drawing/2014/main" id="{B2BACC97-5D9E-FC9A-204E-A66C5A7AE0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ja-JP" altLang="en-US"/>
          </a:p>
        </p:txBody>
      </p:sp>
      <p:sp>
        <p:nvSpPr>
          <p:cNvPr id="4" name="日期占位符 3">
            <a:extLst>
              <a:ext uri="{FF2B5EF4-FFF2-40B4-BE49-F238E27FC236}">
                <a16:creationId xmlns:a16="http://schemas.microsoft.com/office/drawing/2014/main" id="{AB944D81-6BAE-CA65-0F24-EDCC42CE1736}"/>
              </a:ext>
            </a:extLst>
          </p:cNvPr>
          <p:cNvSpPr>
            <a:spLocks noGrp="1"/>
          </p:cNvSpPr>
          <p:nvPr>
            <p:ph type="dt" sz="half" idx="10"/>
          </p:nvPr>
        </p:nvSpPr>
        <p:spPr/>
        <p:txBody>
          <a:bodyPr/>
          <a:lstStyle/>
          <a:p>
            <a:fld id="{8FEBBC9E-6279-4D07-9FC8-4B825505CF12}" type="datetimeFigureOut">
              <a:rPr kumimoji="1" lang="ja-JP" altLang="en-US" smtClean="0"/>
              <a:t>2023/7/12</a:t>
            </a:fld>
            <a:endParaRPr kumimoji="1" lang="ja-JP" altLang="en-US"/>
          </a:p>
        </p:txBody>
      </p:sp>
      <p:sp>
        <p:nvSpPr>
          <p:cNvPr id="5" name="页脚占位符 4">
            <a:extLst>
              <a:ext uri="{FF2B5EF4-FFF2-40B4-BE49-F238E27FC236}">
                <a16:creationId xmlns:a16="http://schemas.microsoft.com/office/drawing/2014/main" id="{E93F4FF1-7099-CC6C-87A9-23BE76E438BC}"/>
              </a:ext>
            </a:extLst>
          </p:cNvPr>
          <p:cNvSpPr>
            <a:spLocks noGrp="1"/>
          </p:cNvSpPr>
          <p:nvPr>
            <p:ph type="ftr" sz="quarter" idx="11"/>
          </p:nvPr>
        </p:nvSpPr>
        <p:spPr/>
        <p:txBody>
          <a:bodyPr/>
          <a:lstStyle/>
          <a:p>
            <a:endParaRPr kumimoji="1" lang="ja-JP" altLang="en-US"/>
          </a:p>
        </p:txBody>
      </p:sp>
      <p:sp>
        <p:nvSpPr>
          <p:cNvPr id="6" name="灯片编号占位符 5">
            <a:extLst>
              <a:ext uri="{FF2B5EF4-FFF2-40B4-BE49-F238E27FC236}">
                <a16:creationId xmlns:a16="http://schemas.microsoft.com/office/drawing/2014/main" id="{77F1C0DE-0610-502B-5A6A-BCE4D651F9A9}"/>
              </a:ext>
            </a:extLst>
          </p:cNvPr>
          <p:cNvSpPr>
            <a:spLocks noGrp="1"/>
          </p:cNvSpPr>
          <p:nvPr>
            <p:ph type="sldNum" sz="quarter" idx="12"/>
          </p:nvPr>
        </p:nvSpPr>
        <p:spPr/>
        <p:txBody>
          <a:bodyPr/>
          <a:lstStyle/>
          <a:p>
            <a:fld id="{49F94D1B-F8B9-49FB-9FA0-95C965858BDF}" type="slidenum">
              <a:rPr kumimoji="1" lang="ja-JP" altLang="en-US" smtClean="0"/>
              <a:t>‹#›</a:t>
            </a:fld>
            <a:endParaRPr kumimoji="1" lang="ja-JP" altLang="en-US"/>
          </a:p>
        </p:txBody>
      </p:sp>
    </p:spTree>
    <p:extLst>
      <p:ext uri="{BB962C8B-B14F-4D97-AF65-F5344CB8AC3E}">
        <p14:creationId xmlns:p14="http://schemas.microsoft.com/office/powerpoint/2010/main" val="481257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F432E9-7D3B-FF48-E86D-BD0A54599497}"/>
              </a:ext>
            </a:extLst>
          </p:cNvPr>
          <p:cNvSpPr>
            <a:spLocks noGrp="1"/>
          </p:cNvSpPr>
          <p:nvPr>
            <p:ph type="title"/>
          </p:nvPr>
        </p:nvSpPr>
        <p:spPr/>
        <p:txBody>
          <a:bodyPr/>
          <a:lstStyle/>
          <a:p>
            <a:r>
              <a:rPr kumimoji="1" lang="zh-CN" altLang="en-US"/>
              <a:t>单击此处编辑母版标题样式</a:t>
            </a:r>
            <a:endParaRPr kumimoji="1" lang="ja-JP" altLang="en-US"/>
          </a:p>
        </p:txBody>
      </p:sp>
      <p:sp>
        <p:nvSpPr>
          <p:cNvPr id="3" name="竖排文字占位符 2">
            <a:extLst>
              <a:ext uri="{FF2B5EF4-FFF2-40B4-BE49-F238E27FC236}">
                <a16:creationId xmlns:a16="http://schemas.microsoft.com/office/drawing/2014/main" id="{0AD35642-C5FD-D4A5-A0BB-D6F3BD89E6E2}"/>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4" name="日期占位符 3">
            <a:extLst>
              <a:ext uri="{FF2B5EF4-FFF2-40B4-BE49-F238E27FC236}">
                <a16:creationId xmlns:a16="http://schemas.microsoft.com/office/drawing/2014/main" id="{8B78A9F7-B5B2-4817-EBD5-B9F29CFF9B5C}"/>
              </a:ext>
            </a:extLst>
          </p:cNvPr>
          <p:cNvSpPr>
            <a:spLocks noGrp="1"/>
          </p:cNvSpPr>
          <p:nvPr>
            <p:ph type="dt" sz="half" idx="10"/>
          </p:nvPr>
        </p:nvSpPr>
        <p:spPr/>
        <p:txBody>
          <a:bodyPr/>
          <a:lstStyle/>
          <a:p>
            <a:fld id="{8FEBBC9E-6279-4D07-9FC8-4B825505CF12}" type="datetimeFigureOut">
              <a:rPr kumimoji="1" lang="ja-JP" altLang="en-US" smtClean="0"/>
              <a:t>2023/7/12</a:t>
            </a:fld>
            <a:endParaRPr kumimoji="1" lang="ja-JP" altLang="en-US"/>
          </a:p>
        </p:txBody>
      </p:sp>
      <p:sp>
        <p:nvSpPr>
          <p:cNvPr id="5" name="页脚占位符 4">
            <a:extLst>
              <a:ext uri="{FF2B5EF4-FFF2-40B4-BE49-F238E27FC236}">
                <a16:creationId xmlns:a16="http://schemas.microsoft.com/office/drawing/2014/main" id="{02ED21C6-A60E-4733-7925-A68981DF917A}"/>
              </a:ext>
            </a:extLst>
          </p:cNvPr>
          <p:cNvSpPr>
            <a:spLocks noGrp="1"/>
          </p:cNvSpPr>
          <p:nvPr>
            <p:ph type="ftr" sz="quarter" idx="11"/>
          </p:nvPr>
        </p:nvSpPr>
        <p:spPr/>
        <p:txBody>
          <a:bodyPr/>
          <a:lstStyle/>
          <a:p>
            <a:endParaRPr kumimoji="1" lang="ja-JP" altLang="en-US"/>
          </a:p>
        </p:txBody>
      </p:sp>
      <p:sp>
        <p:nvSpPr>
          <p:cNvPr id="6" name="灯片编号占位符 5">
            <a:extLst>
              <a:ext uri="{FF2B5EF4-FFF2-40B4-BE49-F238E27FC236}">
                <a16:creationId xmlns:a16="http://schemas.microsoft.com/office/drawing/2014/main" id="{5FADD1A0-87A6-F103-AE2C-4A2BF921DD96}"/>
              </a:ext>
            </a:extLst>
          </p:cNvPr>
          <p:cNvSpPr>
            <a:spLocks noGrp="1"/>
          </p:cNvSpPr>
          <p:nvPr>
            <p:ph type="sldNum" sz="quarter" idx="12"/>
          </p:nvPr>
        </p:nvSpPr>
        <p:spPr/>
        <p:txBody>
          <a:bodyPr/>
          <a:lstStyle/>
          <a:p>
            <a:fld id="{49F94D1B-F8B9-49FB-9FA0-95C965858BDF}" type="slidenum">
              <a:rPr kumimoji="1" lang="ja-JP" altLang="en-US" smtClean="0"/>
              <a:t>‹#›</a:t>
            </a:fld>
            <a:endParaRPr kumimoji="1" lang="ja-JP" altLang="en-US"/>
          </a:p>
        </p:txBody>
      </p:sp>
    </p:spTree>
    <p:extLst>
      <p:ext uri="{BB962C8B-B14F-4D97-AF65-F5344CB8AC3E}">
        <p14:creationId xmlns:p14="http://schemas.microsoft.com/office/powerpoint/2010/main" val="1252515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959F1F0-83FD-8A8F-CF34-6B8D0483043E}"/>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ja-JP" altLang="en-US"/>
          </a:p>
        </p:txBody>
      </p:sp>
      <p:sp>
        <p:nvSpPr>
          <p:cNvPr id="3" name="竖排文字占位符 2">
            <a:extLst>
              <a:ext uri="{FF2B5EF4-FFF2-40B4-BE49-F238E27FC236}">
                <a16:creationId xmlns:a16="http://schemas.microsoft.com/office/drawing/2014/main" id="{DCBAA59B-78FE-C66A-9B57-BF8C4BFC15A4}"/>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4" name="日期占位符 3">
            <a:extLst>
              <a:ext uri="{FF2B5EF4-FFF2-40B4-BE49-F238E27FC236}">
                <a16:creationId xmlns:a16="http://schemas.microsoft.com/office/drawing/2014/main" id="{C0636BDA-9037-C076-165F-9DD75F9DDE20}"/>
              </a:ext>
            </a:extLst>
          </p:cNvPr>
          <p:cNvSpPr>
            <a:spLocks noGrp="1"/>
          </p:cNvSpPr>
          <p:nvPr>
            <p:ph type="dt" sz="half" idx="10"/>
          </p:nvPr>
        </p:nvSpPr>
        <p:spPr/>
        <p:txBody>
          <a:bodyPr/>
          <a:lstStyle/>
          <a:p>
            <a:fld id="{8FEBBC9E-6279-4D07-9FC8-4B825505CF12}" type="datetimeFigureOut">
              <a:rPr kumimoji="1" lang="ja-JP" altLang="en-US" smtClean="0"/>
              <a:t>2023/7/12</a:t>
            </a:fld>
            <a:endParaRPr kumimoji="1" lang="ja-JP" altLang="en-US"/>
          </a:p>
        </p:txBody>
      </p:sp>
      <p:sp>
        <p:nvSpPr>
          <p:cNvPr id="5" name="页脚占位符 4">
            <a:extLst>
              <a:ext uri="{FF2B5EF4-FFF2-40B4-BE49-F238E27FC236}">
                <a16:creationId xmlns:a16="http://schemas.microsoft.com/office/drawing/2014/main" id="{13A3A2C2-FAE1-24F3-6944-9E46132276E2}"/>
              </a:ext>
            </a:extLst>
          </p:cNvPr>
          <p:cNvSpPr>
            <a:spLocks noGrp="1"/>
          </p:cNvSpPr>
          <p:nvPr>
            <p:ph type="ftr" sz="quarter" idx="11"/>
          </p:nvPr>
        </p:nvSpPr>
        <p:spPr/>
        <p:txBody>
          <a:bodyPr/>
          <a:lstStyle/>
          <a:p>
            <a:endParaRPr kumimoji="1" lang="ja-JP" altLang="en-US"/>
          </a:p>
        </p:txBody>
      </p:sp>
      <p:sp>
        <p:nvSpPr>
          <p:cNvPr id="6" name="灯片编号占位符 5">
            <a:extLst>
              <a:ext uri="{FF2B5EF4-FFF2-40B4-BE49-F238E27FC236}">
                <a16:creationId xmlns:a16="http://schemas.microsoft.com/office/drawing/2014/main" id="{6D42200B-3B3D-3CFB-CABB-DAE92C5807D8}"/>
              </a:ext>
            </a:extLst>
          </p:cNvPr>
          <p:cNvSpPr>
            <a:spLocks noGrp="1"/>
          </p:cNvSpPr>
          <p:nvPr>
            <p:ph type="sldNum" sz="quarter" idx="12"/>
          </p:nvPr>
        </p:nvSpPr>
        <p:spPr/>
        <p:txBody>
          <a:bodyPr/>
          <a:lstStyle/>
          <a:p>
            <a:fld id="{49F94D1B-F8B9-49FB-9FA0-95C965858BDF}" type="slidenum">
              <a:rPr kumimoji="1" lang="ja-JP" altLang="en-US" smtClean="0"/>
              <a:t>‹#›</a:t>
            </a:fld>
            <a:endParaRPr kumimoji="1" lang="ja-JP" altLang="en-US"/>
          </a:p>
        </p:txBody>
      </p:sp>
    </p:spTree>
    <p:extLst>
      <p:ext uri="{BB962C8B-B14F-4D97-AF65-F5344CB8AC3E}">
        <p14:creationId xmlns:p14="http://schemas.microsoft.com/office/powerpoint/2010/main" val="1674130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07C0DD-C68E-6F55-AEA9-E133A0DBC077}"/>
              </a:ext>
            </a:extLst>
          </p:cNvPr>
          <p:cNvSpPr>
            <a:spLocks noGrp="1"/>
          </p:cNvSpPr>
          <p:nvPr>
            <p:ph type="title"/>
          </p:nvPr>
        </p:nvSpPr>
        <p:spPr/>
        <p:txBody>
          <a:bodyPr/>
          <a:lstStyle/>
          <a:p>
            <a:r>
              <a:rPr kumimoji="1" lang="zh-CN" altLang="en-US"/>
              <a:t>单击此处编辑母版标题样式</a:t>
            </a:r>
            <a:endParaRPr kumimoji="1" lang="ja-JP" altLang="en-US"/>
          </a:p>
        </p:txBody>
      </p:sp>
      <p:sp>
        <p:nvSpPr>
          <p:cNvPr id="3" name="内容占位符 2">
            <a:extLst>
              <a:ext uri="{FF2B5EF4-FFF2-40B4-BE49-F238E27FC236}">
                <a16:creationId xmlns:a16="http://schemas.microsoft.com/office/drawing/2014/main" id="{32214EDA-BCBD-6F5E-6851-67C92919EB56}"/>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4" name="日期占位符 3">
            <a:extLst>
              <a:ext uri="{FF2B5EF4-FFF2-40B4-BE49-F238E27FC236}">
                <a16:creationId xmlns:a16="http://schemas.microsoft.com/office/drawing/2014/main" id="{95D1410E-E9F1-8647-788A-A73FDDA0E233}"/>
              </a:ext>
            </a:extLst>
          </p:cNvPr>
          <p:cNvSpPr>
            <a:spLocks noGrp="1"/>
          </p:cNvSpPr>
          <p:nvPr>
            <p:ph type="dt" sz="half" idx="10"/>
          </p:nvPr>
        </p:nvSpPr>
        <p:spPr/>
        <p:txBody>
          <a:bodyPr/>
          <a:lstStyle/>
          <a:p>
            <a:fld id="{8FEBBC9E-6279-4D07-9FC8-4B825505CF12}" type="datetimeFigureOut">
              <a:rPr kumimoji="1" lang="ja-JP" altLang="en-US" smtClean="0"/>
              <a:t>2023/7/12</a:t>
            </a:fld>
            <a:endParaRPr kumimoji="1" lang="ja-JP" altLang="en-US"/>
          </a:p>
        </p:txBody>
      </p:sp>
      <p:sp>
        <p:nvSpPr>
          <p:cNvPr id="5" name="页脚占位符 4">
            <a:extLst>
              <a:ext uri="{FF2B5EF4-FFF2-40B4-BE49-F238E27FC236}">
                <a16:creationId xmlns:a16="http://schemas.microsoft.com/office/drawing/2014/main" id="{5C12AAD8-35B2-60BE-5ECF-3EB516EB665C}"/>
              </a:ext>
            </a:extLst>
          </p:cNvPr>
          <p:cNvSpPr>
            <a:spLocks noGrp="1"/>
          </p:cNvSpPr>
          <p:nvPr>
            <p:ph type="ftr" sz="quarter" idx="11"/>
          </p:nvPr>
        </p:nvSpPr>
        <p:spPr/>
        <p:txBody>
          <a:bodyPr/>
          <a:lstStyle/>
          <a:p>
            <a:endParaRPr kumimoji="1" lang="ja-JP" altLang="en-US"/>
          </a:p>
        </p:txBody>
      </p:sp>
      <p:sp>
        <p:nvSpPr>
          <p:cNvPr id="6" name="灯片编号占位符 5">
            <a:extLst>
              <a:ext uri="{FF2B5EF4-FFF2-40B4-BE49-F238E27FC236}">
                <a16:creationId xmlns:a16="http://schemas.microsoft.com/office/drawing/2014/main" id="{78483D19-9566-B726-C45A-B2A5A5C2615D}"/>
              </a:ext>
            </a:extLst>
          </p:cNvPr>
          <p:cNvSpPr>
            <a:spLocks noGrp="1"/>
          </p:cNvSpPr>
          <p:nvPr>
            <p:ph type="sldNum" sz="quarter" idx="12"/>
          </p:nvPr>
        </p:nvSpPr>
        <p:spPr/>
        <p:txBody>
          <a:bodyPr/>
          <a:lstStyle/>
          <a:p>
            <a:fld id="{49F94D1B-F8B9-49FB-9FA0-95C965858BDF}" type="slidenum">
              <a:rPr kumimoji="1" lang="ja-JP" altLang="en-US" smtClean="0"/>
              <a:t>‹#›</a:t>
            </a:fld>
            <a:endParaRPr kumimoji="1" lang="ja-JP" altLang="en-US"/>
          </a:p>
        </p:txBody>
      </p:sp>
    </p:spTree>
    <p:extLst>
      <p:ext uri="{BB962C8B-B14F-4D97-AF65-F5344CB8AC3E}">
        <p14:creationId xmlns:p14="http://schemas.microsoft.com/office/powerpoint/2010/main" val="3683065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4FE673-8970-C1A3-B58A-D5820A920757}"/>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ja-JP" altLang="en-US"/>
          </a:p>
        </p:txBody>
      </p:sp>
      <p:sp>
        <p:nvSpPr>
          <p:cNvPr id="3" name="文本占位符 2">
            <a:extLst>
              <a:ext uri="{FF2B5EF4-FFF2-40B4-BE49-F238E27FC236}">
                <a16:creationId xmlns:a16="http://schemas.microsoft.com/office/drawing/2014/main" id="{886D8653-22F7-F6DC-E9C5-38883E9788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7A94A969-91E5-3A99-21E8-9747613D6DA1}"/>
              </a:ext>
            </a:extLst>
          </p:cNvPr>
          <p:cNvSpPr>
            <a:spLocks noGrp="1"/>
          </p:cNvSpPr>
          <p:nvPr>
            <p:ph type="dt" sz="half" idx="10"/>
          </p:nvPr>
        </p:nvSpPr>
        <p:spPr/>
        <p:txBody>
          <a:bodyPr/>
          <a:lstStyle/>
          <a:p>
            <a:fld id="{8FEBBC9E-6279-4D07-9FC8-4B825505CF12}" type="datetimeFigureOut">
              <a:rPr kumimoji="1" lang="ja-JP" altLang="en-US" smtClean="0"/>
              <a:t>2023/7/12</a:t>
            </a:fld>
            <a:endParaRPr kumimoji="1" lang="ja-JP" altLang="en-US"/>
          </a:p>
        </p:txBody>
      </p:sp>
      <p:sp>
        <p:nvSpPr>
          <p:cNvPr id="5" name="页脚占位符 4">
            <a:extLst>
              <a:ext uri="{FF2B5EF4-FFF2-40B4-BE49-F238E27FC236}">
                <a16:creationId xmlns:a16="http://schemas.microsoft.com/office/drawing/2014/main" id="{06964B84-38C6-8834-4C3A-8D5158B8D552}"/>
              </a:ext>
            </a:extLst>
          </p:cNvPr>
          <p:cNvSpPr>
            <a:spLocks noGrp="1"/>
          </p:cNvSpPr>
          <p:nvPr>
            <p:ph type="ftr" sz="quarter" idx="11"/>
          </p:nvPr>
        </p:nvSpPr>
        <p:spPr/>
        <p:txBody>
          <a:bodyPr/>
          <a:lstStyle/>
          <a:p>
            <a:endParaRPr kumimoji="1" lang="ja-JP" altLang="en-US"/>
          </a:p>
        </p:txBody>
      </p:sp>
      <p:sp>
        <p:nvSpPr>
          <p:cNvPr id="6" name="灯片编号占位符 5">
            <a:extLst>
              <a:ext uri="{FF2B5EF4-FFF2-40B4-BE49-F238E27FC236}">
                <a16:creationId xmlns:a16="http://schemas.microsoft.com/office/drawing/2014/main" id="{7528FA38-8759-43CD-8673-69B51CDC314A}"/>
              </a:ext>
            </a:extLst>
          </p:cNvPr>
          <p:cNvSpPr>
            <a:spLocks noGrp="1"/>
          </p:cNvSpPr>
          <p:nvPr>
            <p:ph type="sldNum" sz="quarter" idx="12"/>
          </p:nvPr>
        </p:nvSpPr>
        <p:spPr/>
        <p:txBody>
          <a:bodyPr/>
          <a:lstStyle/>
          <a:p>
            <a:fld id="{49F94D1B-F8B9-49FB-9FA0-95C965858BDF}" type="slidenum">
              <a:rPr kumimoji="1" lang="ja-JP" altLang="en-US" smtClean="0"/>
              <a:t>‹#›</a:t>
            </a:fld>
            <a:endParaRPr kumimoji="1" lang="ja-JP" altLang="en-US"/>
          </a:p>
        </p:txBody>
      </p:sp>
    </p:spTree>
    <p:extLst>
      <p:ext uri="{BB962C8B-B14F-4D97-AF65-F5344CB8AC3E}">
        <p14:creationId xmlns:p14="http://schemas.microsoft.com/office/powerpoint/2010/main" val="748643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B1949-F136-74B1-2DD3-7C5ACE39C86E}"/>
              </a:ext>
            </a:extLst>
          </p:cNvPr>
          <p:cNvSpPr>
            <a:spLocks noGrp="1"/>
          </p:cNvSpPr>
          <p:nvPr>
            <p:ph type="title"/>
          </p:nvPr>
        </p:nvSpPr>
        <p:spPr/>
        <p:txBody>
          <a:bodyPr/>
          <a:lstStyle/>
          <a:p>
            <a:r>
              <a:rPr kumimoji="1" lang="zh-CN" altLang="en-US"/>
              <a:t>单击此处编辑母版标题样式</a:t>
            </a:r>
            <a:endParaRPr kumimoji="1" lang="ja-JP" altLang="en-US"/>
          </a:p>
        </p:txBody>
      </p:sp>
      <p:sp>
        <p:nvSpPr>
          <p:cNvPr id="3" name="内容占位符 2">
            <a:extLst>
              <a:ext uri="{FF2B5EF4-FFF2-40B4-BE49-F238E27FC236}">
                <a16:creationId xmlns:a16="http://schemas.microsoft.com/office/drawing/2014/main" id="{E91A22D5-C6DD-5F3B-F291-7341DFFD1D90}"/>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4" name="内容占位符 3">
            <a:extLst>
              <a:ext uri="{FF2B5EF4-FFF2-40B4-BE49-F238E27FC236}">
                <a16:creationId xmlns:a16="http://schemas.microsoft.com/office/drawing/2014/main" id="{5EEFAB9C-A583-5EA4-52C2-4CDDDA66EEB2}"/>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5" name="日期占位符 4">
            <a:extLst>
              <a:ext uri="{FF2B5EF4-FFF2-40B4-BE49-F238E27FC236}">
                <a16:creationId xmlns:a16="http://schemas.microsoft.com/office/drawing/2014/main" id="{00588B5F-C667-8793-2B8A-1545029CF199}"/>
              </a:ext>
            </a:extLst>
          </p:cNvPr>
          <p:cNvSpPr>
            <a:spLocks noGrp="1"/>
          </p:cNvSpPr>
          <p:nvPr>
            <p:ph type="dt" sz="half" idx="10"/>
          </p:nvPr>
        </p:nvSpPr>
        <p:spPr/>
        <p:txBody>
          <a:bodyPr/>
          <a:lstStyle/>
          <a:p>
            <a:fld id="{8FEBBC9E-6279-4D07-9FC8-4B825505CF12}" type="datetimeFigureOut">
              <a:rPr kumimoji="1" lang="ja-JP" altLang="en-US" smtClean="0"/>
              <a:t>2023/7/12</a:t>
            </a:fld>
            <a:endParaRPr kumimoji="1" lang="ja-JP" altLang="en-US"/>
          </a:p>
        </p:txBody>
      </p:sp>
      <p:sp>
        <p:nvSpPr>
          <p:cNvPr id="6" name="页脚占位符 5">
            <a:extLst>
              <a:ext uri="{FF2B5EF4-FFF2-40B4-BE49-F238E27FC236}">
                <a16:creationId xmlns:a16="http://schemas.microsoft.com/office/drawing/2014/main" id="{E91E04DA-B8F9-6418-D5B9-F636617F386F}"/>
              </a:ext>
            </a:extLst>
          </p:cNvPr>
          <p:cNvSpPr>
            <a:spLocks noGrp="1"/>
          </p:cNvSpPr>
          <p:nvPr>
            <p:ph type="ftr" sz="quarter" idx="11"/>
          </p:nvPr>
        </p:nvSpPr>
        <p:spPr/>
        <p:txBody>
          <a:bodyPr/>
          <a:lstStyle/>
          <a:p>
            <a:endParaRPr kumimoji="1" lang="ja-JP" altLang="en-US"/>
          </a:p>
        </p:txBody>
      </p:sp>
      <p:sp>
        <p:nvSpPr>
          <p:cNvPr id="7" name="灯片编号占位符 6">
            <a:extLst>
              <a:ext uri="{FF2B5EF4-FFF2-40B4-BE49-F238E27FC236}">
                <a16:creationId xmlns:a16="http://schemas.microsoft.com/office/drawing/2014/main" id="{7B363A01-7F2E-FDA7-8782-1548F478E342}"/>
              </a:ext>
            </a:extLst>
          </p:cNvPr>
          <p:cNvSpPr>
            <a:spLocks noGrp="1"/>
          </p:cNvSpPr>
          <p:nvPr>
            <p:ph type="sldNum" sz="quarter" idx="12"/>
          </p:nvPr>
        </p:nvSpPr>
        <p:spPr/>
        <p:txBody>
          <a:bodyPr/>
          <a:lstStyle/>
          <a:p>
            <a:fld id="{49F94D1B-F8B9-49FB-9FA0-95C965858BDF}" type="slidenum">
              <a:rPr kumimoji="1" lang="ja-JP" altLang="en-US" smtClean="0"/>
              <a:t>‹#›</a:t>
            </a:fld>
            <a:endParaRPr kumimoji="1" lang="ja-JP" altLang="en-US"/>
          </a:p>
        </p:txBody>
      </p:sp>
    </p:spTree>
    <p:extLst>
      <p:ext uri="{BB962C8B-B14F-4D97-AF65-F5344CB8AC3E}">
        <p14:creationId xmlns:p14="http://schemas.microsoft.com/office/powerpoint/2010/main" val="1218594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50AED7-3455-71AA-5E4C-54231A16C13D}"/>
              </a:ext>
            </a:extLst>
          </p:cNvPr>
          <p:cNvSpPr>
            <a:spLocks noGrp="1"/>
          </p:cNvSpPr>
          <p:nvPr>
            <p:ph type="title"/>
          </p:nvPr>
        </p:nvSpPr>
        <p:spPr>
          <a:xfrm>
            <a:off x="839788" y="365125"/>
            <a:ext cx="10515600" cy="1325563"/>
          </a:xfrm>
        </p:spPr>
        <p:txBody>
          <a:bodyPr/>
          <a:lstStyle/>
          <a:p>
            <a:r>
              <a:rPr kumimoji="1" lang="zh-CN" altLang="en-US"/>
              <a:t>单击此处编辑母版标题样式</a:t>
            </a:r>
            <a:endParaRPr kumimoji="1" lang="ja-JP" altLang="en-US"/>
          </a:p>
        </p:txBody>
      </p:sp>
      <p:sp>
        <p:nvSpPr>
          <p:cNvPr id="3" name="文本占位符 2">
            <a:extLst>
              <a:ext uri="{FF2B5EF4-FFF2-40B4-BE49-F238E27FC236}">
                <a16:creationId xmlns:a16="http://schemas.microsoft.com/office/drawing/2014/main" id="{D7EB93C3-3053-5C9C-8593-6AD1C46184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F6F872AC-9FDA-C3E6-246B-1865E863C670}"/>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5" name="文本占位符 4">
            <a:extLst>
              <a:ext uri="{FF2B5EF4-FFF2-40B4-BE49-F238E27FC236}">
                <a16:creationId xmlns:a16="http://schemas.microsoft.com/office/drawing/2014/main" id="{F64EE7F3-EC71-A6CC-1FB6-F658E208B2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B35044B2-B8A2-232E-2B91-B9D206DE4A24}"/>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7" name="日期占位符 6">
            <a:extLst>
              <a:ext uri="{FF2B5EF4-FFF2-40B4-BE49-F238E27FC236}">
                <a16:creationId xmlns:a16="http://schemas.microsoft.com/office/drawing/2014/main" id="{1ADB174C-50F4-D0DA-3879-6D7B8292209F}"/>
              </a:ext>
            </a:extLst>
          </p:cNvPr>
          <p:cNvSpPr>
            <a:spLocks noGrp="1"/>
          </p:cNvSpPr>
          <p:nvPr>
            <p:ph type="dt" sz="half" idx="10"/>
          </p:nvPr>
        </p:nvSpPr>
        <p:spPr/>
        <p:txBody>
          <a:bodyPr/>
          <a:lstStyle/>
          <a:p>
            <a:fld id="{8FEBBC9E-6279-4D07-9FC8-4B825505CF12}" type="datetimeFigureOut">
              <a:rPr kumimoji="1" lang="ja-JP" altLang="en-US" smtClean="0"/>
              <a:t>2023/7/12</a:t>
            </a:fld>
            <a:endParaRPr kumimoji="1" lang="ja-JP" altLang="en-US"/>
          </a:p>
        </p:txBody>
      </p:sp>
      <p:sp>
        <p:nvSpPr>
          <p:cNvPr id="8" name="页脚占位符 7">
            <a:extLst>
              <a:ext uri="{FF2B5EF4-FFF2-40B4-BE49-F238E27FC236}">
                <a16:creationId xmlns:a16="http://schemas.microsoft.com/office/drawing/2014/main" id="{E1C3698C-2234-2C17-36E0-C79755269935}"/>
              </a:ext>
            </a:extLst>
          </p:cNvPr>
          <p:cNvSpPr>
            <a:spLocks noGrp="1"/>
          </p:cNvSpPr>
          <p:nvPr>
            <p:ph type="ftr" sz="quarter" idx="11"/>
          </p:nvPr>
        </p:nvSpPr>
        <p:spPr/>
        <p:txBody>
          <a:bodyPr/>
          <a:lstStyle/>
          <a:p>
            <a:endParaRPr kumimoji="1" lang="ja-JP" altLang="en-US"/>
          </a:p>
        </p:txBody>
      </p:sp>
      <p:sp>
        <p:nvSpPr>
          <p:cNvPr id="9" name="灯片编号占位符 8">
            <a:extLst>
              <a:ext uri="{FF2B5EF4-FFF2-40B4-BE49-F238E27FC236}">
                <a16:creationId xmlns:a16="http://schemas.microsoft.com/office/drawing/2014/main" id="{4D2FD662-E3A9-E0A2-BB46-5410E3D5C903}"/>
              </a:ext>
            </a:extLst>
          </p:cNvPr>
          <p:cNvSpPr>
            <a:spLocks noGrp="1"/>
          </p:cNvSpPr>
          <p:nvPr>
            <p:ph type="sldNum" sz="quarter" idx="12"/>
          </p:nvPr>
        </p:nvSpPr>
        <p:spPr/>
        <p:txBody>
          <a:bodyPr/>
          <a:lstStyle/>
          <a:p>
            <a:fld id="{49F94D1B-F8B9-49FB-9FA0-95C965858BDF}" type="slidenum">
              <a:rPr kumimoji="1" lang="ja-JP" altLang="en-US" smtClean="0"/>
              <a:t>‹#›</a:t>
            </a:fld>
            <a:endParaRPr kumimoji="1" lang="ja-JP" altLang="en-US"/>
          </a:p>
        </p:txBody>
      </p:sp>
    </p:spTree>
    <p:extLst>
      <p:ext uri="{BB962C8B-B14F-4D97-AF65-F5344CB8AC3E}">
        <p14:creationId xmlns:p14="http://schemas.microsoft.com/office/powerpoint/2010/main" val="500650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165EC3-079A-6514-D768-ED44A8058F69}"/>
              </a:ext>
            </a:extLst>
          </p:cNvPr>
          <p:cNvSpPr>
            <a:spLocks noGrp="1"/>
          </p:cNvSpPr>
          <p:nvPr>
            <p:ph type="title"/>
          </p:nvPr>
        </p:nvSpPr>
        <p:spPr/>
        <p:txBody>
          <a:bodyPr/>
          <a:lstStyle/>
          <a:p>
            <a:r>
              <a:rPr kumimoji="1" lang="zh-CN" altLang="en-US"/>
              <a:t>单击此处编辑母版标题样式</a:t>
            </a:r>
            <a:endParaRPr kumimoji="1" lang="ja-JP" altLang="en-US"/>
          </a:p>
        </p:txBody>
      </p:sp>
      <p:sp>
        <p:nvSpPr>
          <p:cNvPr id="3" name="日期占位符 2">
            <a:extLst>
              <a:ext uri="{FF2B5EF4-FFF2-40B4-BE49-F238E27FC236}">
                <a16:creationId xmlns:a16="http://schemas.microsoft.com/office/drawing/2014/main" id="{E0590880-B862-96B5-C098-13B071D59125}"/>
              </a:ext>
            </a:extLst>
          </p:cNvPr>
          <p:cNvSpPr>
            <a:spLocks noGrp="1"/>
          </p:cNvSpPr>
          <p:nvPr>
            <p:ph type="dt" sz="half" idx="10"/>
          </p:nvPr>
        </p:nvSpPr>
        <p:spPr/>
        <p:txBody>
          <a:bodyPr/>
          <a:lstStyle/>
          <a:p>
            <a:fld id="{8FEBBC9E-6279-4D07-9FC8-4B825505CF12}" type="datetimeFigureOut">
              <a:rPr kumimoji="1" lang="ja-JP" altLang="en-US" smtClean="0"/>
              <a:t>2023/7/12</a:t>
            </a:fld>
            <a:endParaRPr kumimoji="1" lang="ja-JP" altLang="en-US"/>
          </a:p>
        </p:txBody>
      </p:sp>
      <p:sp>
        <p:nvSpPr>
          <p:cNvPr id="4" name="页脚占位符 3">
            <a:extLst>
              <a:ext uri="{FF2B5EF4-FFF2-40B4-BE49-F238E27FC236}">
                <a16:creationId xmlns:a16="http://schemas.microsoft.com/office/drawing/2014/main" id="{0A08E893-0ED4-946C-3B0D-9C6DC0FFD1D8}"/>
              </a:ext>
            </a:extLst>
          </p:cNvPr>
          <p:cNvSpPr>
            <a:spLocks noGrp="1"/>
          </p:cNvSpPr>
          <p:nvPr>
            <p:ph type="ftr" sz="quarter" idx="11"/>
          </p:nvPr>
        </p:nvSpPr>
        <p:spPr/>
        <p:txBody>
          <a:bodyPr/>
          <a:lstStyle/>
          <a:p>
            <a:endParaRPr kumimoji="1" lang="ja-JP" altLang="en-US"/>
          </a:p>
        </p:txBody>
      </p:sp>
      <p:sp>
        <p:nvSpPr>
          <p:cNvPr id="5" name="灯片编号占位符 4">
            <a:extLst>
              <a:ext uri="{FF2B5EF4-FFF2-40B4-BE49-F238E27FC236}">
                <a16:creationId xmlns:a16="http://schemas.microsoft.com/office/drawing/2014/main" id="{59FF5121-8CA7-02E5-D858-4BFA248AD07E}"/>
              </a:ext>
            </a:extLst>
          </p:cNvPr>
          <p:cNvSpPr>
            <a:spLocks noGrp="1"/>
          </p:cNvSpPr>
          <p:nvPr>
            <p:ph type="sldNum" sz="quarter" idx="12"/>
          </p:nvPr>
        </p:nvSpPr>
        <p:spPr/>
        <p:txBody>
          <a:bodyPr/>
          <a:lstStyle/>
          <a:p>
            <a:fld id="{49F94D1B-F8B9-49FB-9FA0-95C965858BDF}" type="slidenum">
              <a:rPr kumimoji="1" lang="ja-JP" altLang="en-US" smtClean="0"/>
              <a:t>‹#›</a:t>
            </a:fld>
            <a:endParaRPr kumimoji="1" lang="ja-JP" altLang="en-US"/>
          </a:p>
        </p:txBody>
      </p:sp>
    </p:spTree>
    <p:extLst>
      <p:ext uri="{BB962C8B-B14F-4D97-AF65-F5344CB8AC3E}">
        <p14:creationId xmlns:p14="http://schemas.microsoft.com/office/powerpoint/2010/main" val="2071974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1212C8-85F2-1DAA-8218-056065067D43}"/>
              </a:ext>
            </a:extLst>
          </p:cNvPr>
          <p:cNvSpPr>
            <a:spLocks noGrp="1"/>
          </p:cNvSpPr>
          <p:nvPr>
            <p:ph type="dt" sz="half" idx="10"/>
          </p:nvPr>
        </p:nvSpPr>
        <p:spPr/>
        <p:txBody>
          <a:bodyPr/>
          <a:lstStyle/>
          <a:p>
            <a:fld id="{8FEBBC9E-6279-4D07-9FC8-4B825505CF12}" type="datetimeFigureOut">
              <a:rPr kumimoji="1" lang="ja-JP" altLang="en-US" smtClean="0"/>
              <a:t>2023/7/12</a:t>
            </a:fld>
            <a:endParaRPr kumimoji="1" lang="ja-JP" altLang="en-US"/>
          </a:p>
        </p:txBody>
      </p:sp>
      <p:sp>
        <p:nvSpPr>
          <p:cNvPr id="3" name="页脚占位符 2">
            <a:extLst>
              <a:ext uri="{FF2B5EF4-FFF2-40B4-BE49-F238E27FC236}">
                <a16:creationId xmlns:a16="http://schemas.microsoft.com/office/drawing/2014/main" id="{91CD5917-A0CD-602C-5AF7-88C5E4FB6700}"/>
              </a:ext>
            </a:extLst>
          </p:cNvPr>
          <p:cNvSpPr>
            <a:spLocks noGrp="1"/>
          </p:cNvSpPr>
          <p:nvPr>
            <p:ph type="ftr" sz="quarter" idx="11"/>
          </p:nvPr>
        </p:nvSpPr>
        <p:spPr/>
        <p:txBody>
          <a:bodyPr/>
          <a:lstStyle/>
          <a:p>
            <a:endParaRPr kumimoji="1" lang="ja-JP" altLang="en-US"/>
          </a:p>
        </p:txBody>
      </p:sp>
      <p:sp>
        <p:nvSpPr>
          <p:cNvPr id="4" name="灯片编号占位符 3">
            <a:extLst>
              <a:ext uri="{FF2B5EF4-FFF2-40B4-BE49-F238E27FC236}">
                <a16:creationId xmlns:a16="http://schemas.microsoft.com/office/drawing/2014/main" id="{A554944A-CA33-A581-D202-79A0A985B13E}"/>
              </a:ext>
            </a:extLst>
          </p:cNvPr>
          <p:cNvSpPr>
            <a:spLocks noGrp="1"/>
          </p:cNvSpPr>
          <p:nvPr>
            <p:ph type="sldNum" sz="quarter" idx="12"/>
          </p:nvPr>
        </p:nvSpPr>
        <p:spPr/>
        <p:txBody>
          <a:bodyPr/>
          <a:lstStyle/>
          <a:p>
            <a:fld id="{49F94D1B-F8B9-49FB-9FA0-95C965858BDF}" type="slidenum">
              <a:rPr kumimoji="1" lang="ja-JP" altLang="en-US" smtClean="0"/>
              <a:t>‹#›</a:t>
            </a:fld>
            <a:endParaRPr kumimoji="1" lang="ja-JP" altLang="en-US"/>
          </a:p>
        </p:txBody>
      </p:sp>
    </p:spTree>
    <p:extLst>
      <p:ext uri="{BB962C8B-B14F-4D97-AF65-F5344CB8AC3E}">
        <p14:creationId xmlns:p14="http://schemas.microsoft.com/office/powerpoint/2010/main" val="4048162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A99F4-AF0C-3CC2-BF05-C2C28A25F44D}"/>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ja-JP" altLang="en-US"/>
          </a:p>
        </p:txBody>
      </p:sp>
      <p:sp>
        <p:nvSpPr>
          <p:cNvPr id="3" name="内容占位符 2">
            <a:extLst>
              <a:ext uri="{FF2B5EF4-FFF2-40B4-BE49-F238E27FC236}">
                <a16:creationId xmlns:a16="http://schemas.microsoft.com/office/drawing/2014/main" id="{DCFC7D74-EBAF-D84A-8EC9-D5E700CB46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4" name="文本占位符 3">
            <a:extLst>
              <a:ext uri="{FF2B5EF4-FFF2-40B4-BE49-F238E27FC236}">
                <a16:creationId xmlns:a16="http://schemas.microsoft.com/office/drawing/2014/main" id="{118964F2-CEAC-116D-7EE9-42FD8CD1A5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C015CE7D-F3BF-1955-02C3-499C374CE3C6}"/>
              </a:ext>
            </a:extLst>
          </p:cNvPr>
          <p:cNvSpPr>
            <a:spLocks noGrp="1"/>
          </p:cNvSpPr>
          <p:nvPr>
            <p:ph type="dt" sz="half" idx="10"/>
          </p:nvPr>
        </p:nvSpPr>
        <p:spPr/>
        <p:txBody>
          <a:bodyPr/>
          <a:lstStyle/>
          <a:p>
            <a:fld id="{8FEBBC9E-6279-4D07-9FC8-4B825505CF12}" type="datetimeFigureOut">
              <a:rPr kumimoji="1" lang="ja-JP" altLang="en-US" smtClean="0"/>
              <a:t>2023/7/12</a:t>
            </a:fld>
            <a:endParaRPr kumimoji="1" lang="ja-JP" altLang="en-US"/>
          </a:p>
        </p:txBody>
      </p:sp>
      <p:sp>
        <p:nvSpPr>
          <p:cNvPr id="6" name="页脚占位符 5">
            <a:extLst>
              <a:ext uri="{FF2B5EF4-FFF2-40B4-BE49-F238E27FC236}">
                <a16:creationId xmlns:a16="http://schemas.microsoft.com/office/drawing/2014/main" id="{0E7B18C7-C3D2-D934-AD3A-068FA2B1B115}"/>
              </a:ext>
            </a:extLst>
          </p:cNvPr>
          <p:cNvSpPr>
            <a:spLocks noGrp="1"/>
          </p:cNvSpPr>
          <p:nvPr>
            <p:ph type="ftr" sz="quarter" idx="11"/>
          </p:nvPr>
        </p:nvSpPr>
        <p:spPr/>
        <p:txBody>
          <a:bodyPr/>
          <a:lstStyle/>
          <a:p>
            <a:endParaRPr kumimoji="1" lang="ja-JP" altLang="en-US"/>
          </a:p>
        </p:txBody>
      </p:sp>
      <p:sp>
        <p:nvSpPr>
          <p:cNvPr id="7" name="灯片编号占位符 6">
            <a:extLst>
              <a:ext uri="{FF2B5EF4-FFF2-40B4-BE49-F238E27FC236}">
                <a16:creationId xmlns:a16="http://schemas.microsoft.com/office/drawing/2014/main" id="{55AA7A04-93C5-0B68-B90F-FE7DD90F386D}"/>
              </a:ext>
            </a:extLst>
          </p:cNvPr>
          <p:cNvSpPr>
            <a:spLocks noGrp="1"/>
          </p:cNvSpPr>
          <p:nvPr>
            <p:ph type="sldNum" sz="quarter" idx="12"/>
          </p:nvPr>
        </p:nvSpPr>
        <p:spPr/>
        <p:txBody>
          <a:bodyPr/>
          <a:lstStyle/>
          <a:p>
            <a:fld id="{49F94D1B-F8B9-49FB-9FA0-95C965858BDF}" type="slidenum">
              <a:rPr kumimoji="1" lang="ja-JP" altLang="en-US" smtClean="0"/>
              <a:t>‹#›</a:t>
            </a:fld>
            <a:endParaRPr kumimoji="1" lang="ja-JP" altLang="en-US"/>
          </a:p>
        </p:txBody>
      </p:sp>
    </p:spTree>
    <p:extLst>
      <p:ext uri="{BB962C8B-B14F-4D97-AF65-F5344CB8AC3E}">
        <p14:creationId xmlns:p14="http://schemas.microsoft.com/office/powerpoint/2010/main" val="2996712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C04662-9A27-6800-009D-CB2C76749F29}"/>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ja-JP" altLang="en-US"/>
          </a:p>
        </p:txBody>
      </p:sp>
      <p:sp>
        <p:nvSpPr>
          <p:cNvPr id="3" name="图片占位符 2">
            <a:extLst>
              <a:ext uri="{FF2B5EF4-FFF2-40B4-BE49-F238E27FC236}">
                <a16:creationId xmlns:a16="http://schemas.microsoft.com/office/drawing/2014/main" id="{0B9C8F36-C25E-533D-5E11-F27BA12FD3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文本占位符 3">
            <a:extLst>
              <a:ext uri="{FF2B5EF4-FFF2-40B4-BE49-F238E27FC236}">
                <a16:creationId xmlns:a16="http://schemas.microsoft.com/office/drawing/2014/main" id="{5A5AF9AD-174E-F3AA-7607-3FE1A7CD21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CD671CA-2C79-264B-B0B3-F0D5C8063B01}"/>
              </a:ext>
            </a:extLst>
          </p:cNvPr>
          <p:cNvSpPr>
            <a:spLocks noGrp="1"/>
          </p:cNvSpPr>
          <p:nvPr>
            <p:ph type="dt" sz="half" idx="10"/>
          </p:nvPr>
        </p:nvSpPr>
        <p:spPr/>
        <p:txBody>
          <a:bodyPr/>
          <a:lstStyle/>
          <a:p>
            <a:fld id="{8FEBBC9E-6279-4D07-9FC8-4B825505CF12}" type="datetimeFigureOut">
              <a:rPr kumimoji="1" lang="ja-JP" altLang="en-US" smtClean="0"/>
              <a:t>2023/7/12</a:t>
            </a:fld>
            <a:endParaRPr kumimoji="1" lang="ja-JP" altLang="en-US"/>
          </a:p>
        </p:txBody>
      </p:sp>
      <p:sp>
        <p:nvSpPr>
          <p:cNvPr id="6" name="页脚占位符 5">
            <a:extLst>
              <a:ext uri="{FF2B5EF4-FFF2-40B4-BE49-F238E27FC236}">
                <a16:creationId xmlns:a16="http://schemas.microsoft.com/office/drawing/2014/main" id="{42DB65DA-59C6-97B1-3FF9-EDCADC02EB21}"/>
              </a:ext>
            </a:extLst>
          </p:cNvPr>
          <p:cNvSpPr>
            <a:spLocks noGrp="1"/>
          </p:cNvSpPr>
          <p:nvPr>
            <p:ph type="ftr" sz="quarter" idx="11"/>
          </p:nvPr>
        </p:nvSpPr>
        <p:spPr/>
        <p:txBody>
          <a:bodyPr/>
          <a:lstStyle/>
          <a:p>
            <a:endParaRPr kumimoji="1" lang="ja-JP" altLang="en-US"/>
          </a:p>
        </p:txBody>
      </p:sp>
      <p:sp>
        <p:nvSpPr>
          <p:cNvPr id="7" name="灯片编号占位符 6">
            <a:extLst>
              <a:ext uri="{FF2B5EF4-FFF2-40B4-BE49-F238E27FC236}">
                <a16:creationId xmlns:a16="http://schemas.microsoft.com/office/drawing/2014/main" id="{C214CFA4-96D4-8CA9-B896-B78B39001894}"/>
              </a:ext>
            </a:extLst>
          </p:cNvPr>
          <p:cNvSpPr>
            <a:spLocks noGrp="1"/>
          </p:cNvSpPr>
          <p:nvPr>
            <p:ph type="sldNum" sz="quarter" idx="12"/>
          </p:nvPr>
        </p:nvSpPr>
        <p:spPr/>
        <p:txBody>
          <a:bodyPr/>
          <a:lstStyle/>
          <a:p>
            <a:fld id="{49F94D1B-F8B9-49FB-9FA0-95C965858BDF}" type="slidenum">
              <a:rPr kumimoji="1" lang="ja-JP" altLang="en-US" smtClean="0"/>
              <a:t>‹#›</a:t>
            </a:fld>
            <a:endParaRPr kumimoji="1" lang="ja-JP" altLang="en-US"/>
          </a:p>
        </p:txBody>
      </p:sp>
    </p:spTree>
    <p:extLst>
      <p:ext uri="{BB962C8B-B14F-4D97-AF65-F5344CB8AC3E}">
        <p14:creationId xmlns:p14="http://schemas.microsoft.com/office/powerpoint/2010/main" val="2812687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8E596F0-3904-F431-593D-D79E0899C1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ja-JP" altLang="en-US"/>
          </a:p>
        </p:txBody>
      </p:sp>
      <p:sp>
        <p:nvSpPr>
          <p:cNvPr id="3" name="文本占位符 2">
            <a:extLst>
              <a:ext uri="{FF2B5EF4-FFF2-40B4-BE49-F238E27FC236}">
                <a16:creationId xmlns:a16="http://schemas.microsoft.com/office/drawing/2014/main" id="{4EE3BF02-624D-CC34-79C6-1B3E744F56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4" name="日期占位符 3">
            <a:extLst>
              <a:ext uri="{FF2B5EF4-FFF2-40B4-BE49-F238E27FC236}">
                <a16:creationId xmlns:a16="http://schemas.microsoft.com/office/drawing/2014/main" id="{546494B5-33D7-50C6-8D99-98B9FDC07F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EBBC9E-6279-4D07-9FC8-4B825505CF12}" type="datetimeFigureOut">
              <a:rPr kumimoji="1" lang="ja-JP" altLang="en-US" smtClean="0"/>
              <a:t>2023/7/12</a:t>
            </a:fld>
            <a:endParaRPr kumimoji="1" lang="ja-JP" altLang="en-US"/>
          </a:p>
        </p:txBody>
      </p:sp>
      <p:sp>
        <p:nvSpPr>
          <p:cNvPr id="5" name="页脚占位符 4">
            <a:extLst>
              <a:ext uri="{FF2B5EF4-FFF2-40B4-BE49-F238E27FC236}">
                <a16:creationId xmlns:a16="http://schemas.microsoft.com/office/drawing/2014/main" id="{73A97D52-AFC6-57E9-93EF-99CE5B1318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灯片编号占位符 5">
            <a:extLst>
              <a:ext uri="{FF2B5EF4-FFF2-40B4-BE49-F238E27FC236}">
                <a16:creationId xmlns:a16="http://schemas.microsoft.com/office/drawing/2014/main" id="{E018C70A-FDE4-0623-2A7B-299A121D99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F94D1B-F8B9-49FB-9FA0-95C965858BDF}" type="slidenum">
              <a:rPr kumimoji="1" lang="ja-JP" altLang="en-US" smtClean="0"/>
              <a:t>‹#›</a:t>
            </a:fld>
            <a:endParaRPr kumimoji="1" lang="ja-JP" altLang="en-US"/>
          </a:p>
        </p:txBody>
      </p:sp>
    </p:spTree>
    <p:extLst>
      <p:ext uri="{BB962C8B-B14F-4D97-AF65-F5344CB8AC3E}">
        <p14:creationId xmlns:p14="http://schemas.microsoft.com/office/powerpoint/2010/main" val="2778914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cs.utexas.edu/~mooney/cs388/slides/lstm.pptx" TargetMode="External"/><Relationship Id="rId2" Type="http://schemas.openxmlformats.org/officeDocument/2006/relationships/hyperlink" Target="https://www.skillupai.com/blog/tech/proph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D230DC-1EB4-8633-4DE7-57E69E8DE56A}"/>
              </a:ext>
            </a:extLst>
          </p:cNvPr>
          <p:cNvSpPr>
            <a:spLocks noGrp="1"/>
          </p:cNvSpPr>
          <p:nvPr>
            <p:ph type="ctrTitle"/>
          </p:nvPr>
        </p:nvSpPr>
        <p:spPr/>
        <p:txBody>
          <a:bodyPr/>
          <a:lstStyle/>
          <a:p>
            <a:r>
              <a:rPr kumimoji="1" lang="en-US" altLang="zh-CN" dirty="0"/>
              <a:t>Prophet,</a:t>
            </a:r>
            <a:r>
              <a:rPr kumimoji="1" lang="ja-JP" altLang="en-US"/>
              <a:t> </a:t>
            </a:r>
            <a:r>
              <a:rPr kumimoji="1" lang="en-US" altLang="ja-JP"/>
              <a:t>LSTM</a:t>
            </a:r>
            <a:r>
              <a:rPr kumimoji="1" lang="ja-JP" altLang="en-US" dirty="0"/>
              <a:t>時系列予測</a:t>
            </a:r>
          </a:p>
        </p:txBody>
      </p:sp>
      <p:sp>
        <p:nvSpPr>
          <p:cNvPr id="3" name="副标题 2">
            <a:extLst>
              <a:ext uri="{FF2B5EF4-FFF2-40B4-BE49-F238E27FC236}">
                <a16:creationId xmlns:a16="http://schemas.microsoft.com/office/drawing/2014/main" id="{BEA02B23-F9A5-FFE2-1549-496EBA807E04}"/>
              </a:ext>
            </a:extLst>
          </p:cNvPr>
          <p:cNvSpPr>
            <a:spLocks noGrp="1"/>
          </p:cNvSpPr>
          <p:nvPr>
            <p:ph type="subTitle" idx="1"/>
          </p:nvPr>
        </p:nvSpPr>
        <p:spPr/>
        <p:txBody>
          <a:bodyPr/>
          <a:lstStyle/>
          <a:p>
            <a:r>
              <a:rPr kumimoji="1" lang="ja-JP" altLang="en-US" dirty="0"/>
              <a:t>王亦</a:t>
            </a:r>
          </a:p>
        </p:txBody>
      </p:sp>
    </p:spTree>
    <p:extLst>
      <p:ext uri="{BB962C8B-B14F-4D97-AF65-F5344CB8AC3E}">
        <p14:creationId xmlns:p14="http://schemas.microsoft.com/office/powerpoint/2010/main" val="2879826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AF7EA9-27C5-12BD-58DC-980AC9C3B6CC}"/>
              </a:ext>
            </a:extLst>
          </p:cNvPr>
          <p:cNvSpPr>
            <a:spLocks noGrp="1"/>
          </p:cNvSpPr>
          <p:nvPr>
            <p:ph type="title"/>
          </p:nvPr>
        </p:nvSpPr>
        <p:spPr/>
        <p:txBody>
          <a:bodyPr/>
          <a:lstStyle/>
          <a:p>
            <a:r>
              <a:rPr kumimoji="1" lang="ja-JP" altLang="en-US" dirty="0"/>
              <a:t>入力ゲート</a:t>
            </a:r>
          </a:p>
        </p:txBody>
      </p:sp>
      <p:sp>
        <p:nvSpPr>
          <p:cNvPr id="3" name="内容占位符 2">
            <a:extLst>
              <a:ext uri="{FF2B5EF4-FFF2-40B4-BE49-F238E27FC236}">
                <a16:creationId xmlns:a16="http://schemas.microsoft.com/office/drawing/2014/main" id="{C97C08C3-2FA3-0ED2-461F-ED417DC5B874}"/>
              </a:ext>
            </a:extLst>
          </p:cNvPr>
          <p:cNvSpPr>
            <a:spLocks noGrp="1"/>
          </p:cNvSpPr>
          <p:nvPr>
            <p:ph idx="1"/>
          </p:nvPr>
        </p:nvSpPr>
        <p:spPr/>
        <p:txBody>
          <a:bodyPr>
            <a:normAutofit/>
          </a:bodyPr>
          <a:lstStyle/>
          <a:p>
            <a:r>
              <a:rPr kumimoji="1" lang="ja-JP" altLang="en-US" sz="1800" dirty="0"/>
              <a:t>まず、入力と隠れ状態連結して、</a:t>
            </a:r>
            <a:r>
              <a:rPr kumimoji="1" lang="en-US" altLang="ja-JP" sz="1800" dirty="0"/>
              <a:t>tanh</a:t>
            </a:r>
            <a:r>
              <a:rPr kumimoji="1" lang="ja-JP" altLang="en-US" sz="1800" dirty="0"/>
              <a:t>通して出力を計算することで、ユニット状態の更新するエントリを決定する。</a:t>
            </a:r>
          </a:p>
          <a:p>
            <a:r>
              <a:rPr kumimoji="1" lang="ja-JP" altLang="en-US" sz="1800" dirty="0"/>
              <a:t>次に、</a:t>
            </a:r>
            <a:r>
              <a:rPr kumimoji="1" lang="en-US" altLang="ja-JP" sz="1800" dirty="0"/>
              <a:t>0</a:t>
            </a:r>
            <a:r>
              <a:rPr kumimoji="1" lang="ja-JP" altLang="en-US" sz="1800" dirty="0"/>
              <a:t>から</a:t>
            </a:r>
            <a:r>
              <a:rPr kumimoji="1" lang="en-US" altLang="ja-JP" sz="1800" dirty="0"/>
              <a:t>1</a:t>
            </a:r>
            <a:r>
              <a:rPr kumimoji="1" lang="ja-JP" altLang="en-US" sz="1800" dirty="0"/>
              <a:t>の</a:t>
            </a:r>
            <a:r>
              <a:rPr kumimoji="1" lang="en-US" altLang="ja-JP" sz="1800" dirty="0"/>
              <a:t>sigmoid</a:t>
            </a:r>
            <a:r>
              <a:rPr kumimoji="1" lang="ja-JP" altLang="en-US" sz="1800" dirty="0"/>
              <a:t>出力を計算することで、これらのエントリに加算または減算する量を決定する。</a:t>
            </a:r>
          </a:p>
        </p:txBody>
      </p:sp>
      <p:pic>
        <p:nvPicPr>
          <p:cNvPr id="4" name="图片 3">
            <a:extLst>
              <a:ext uri="{FF2B5EF4-FFF2-40B4-BE49-F238E27FC236}">
                <a16:creationId xmlns:a16="http://schemas.microsoft.com/office/drawing/2014/main" id="{BA217892-0C86-74F9-3DF7-6F5C88C4B33C}"/>
              </a:ext>
            </a:extLst>
          </p:cNvPr>
          <p:cNvPicPr>
            <a:picLocks noChangeAspect="1"/>
          </p:cNvPicPr>
          <p:nvPr/>
        </p:nvPicPr>
        <p:blipFill>
          <a:blip r:embed="rId2"/>
          <a:stretch>
            <a:fillRect/>
          </a:stretch>
        </p:blipFill>
        <p:spPr>
          <a:xfrm>
            <a:off x="2523434" y="3494904"/>
            <a:ext cx="7145131" cy="2206943"/>
          </a:xfrm>
          <a:prstGeom prst="rect">
            <a:avLst/>
          </a:prstGeom>
        </p:spPr>
      </p:pic>
    </p:spTree>
    <p:extLst>
      <p:ext uri="{BB962C8B-B14F-4D97-AF65-F5344CB8AC3E}">
        <p14:creationId xmlns:p14="http://schemas.microsoft.com/office/powerpoint/2010/main" val="765635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AF7EA9-27C5-12BD-58DC-980AC9C3B6CC}"/>
              </a:ext>
            </a:extLst>
          </p:cNvPr>
          <p:cNvSpPr>
            <a:spLocks noGrp="1"/>
          </p:cNvSpPr>
          <p:nvPr>
            <p:ph type="title"/>
          </p:nvPr>
        </p:nvSpPr>
        <p:spPr/>
        <p:txBody>
          <a:bodyPr/>
          <a:lstStyle/>
          <a:p>
            <a:r>
              <a:rPr lang="ja-JP" altLang="en-US" dirty="0"/>
              <a:t>ユニット状態の更新</a:t>
            </a:r>
            <a:endParaRPr kumimoji="1" lang="ja-JP" altLang="en-US" dirty="0"/>
          </a:p>
        </p:txBody>
      </p:sp>
      <p:sp>
        <p:nvSpPr>
          <p:cNvPr id="3" name="内容占位符 2">
            <a:extLst>
              <a:ext uri="{FF2B5EF4-FFF2-40B4-BE49-F238E27FC236}">
                <a16:creationId xmlns:a16="http://schemas.microsoft.com/office/drawing/2014/main" id="{C97C08C3-2FA3-0ED2-461F-ED417DC5B874}"/>
              </a:ext>
            </a:extLst>
          </p:cNvPr>
          <p:cNvSpPr>
            <a:spLocks noGrp="1"/>
          </p:cNvSpPr>
          <p:nvPr>
            <p:ph idx="1"/>
          </p:nvPr>
        </p:nvSpPr>
        <p:spPr/>
        <p:txBody>
          <a:bodyPr>
            <a:normAutofit/>
          </a:bodyPr>
          <a:lstStyle/>
          <a:p>
            <a:r>
              <a:rPr kumimoji="1" lang="ja-JP" altLang="en-US" sz="1800" dirty="0"/>
              <a:t>ユニット状態は、コンポーネントごとのベクトルの乗算を使用して「忘却」し、ベクトルの加算を使用して新しい情報を「入力」することによって更新されます。</a:t>
            </a:r>
          </a:p>
        </p:txBody>
      </p:sp>
      <p:pic>
        <p:nvPicPr>
          <p:cNvPr id="5" name="Picture 4">
            <a:extLst>
              <a:ext uri="{FF2B5EF4-FFF2-40B4-BE49-F238E27FC236}">
                <a16:creationId xmlns:a16="http://schemas.microsoft.com/office/drawing/2014/main" id="{0001AF94-AEA1-2A3E-F531-E0EFBE1B6072}"/>
              </a:ext>
            </a:extLst>
          </p:cNvPr>
          <p:cNvPicPr>
            <a:picLocks noChangeAspect="1"/>
          </p:cNvPicPr>
          <p:nvPr/>
        </p:nvPicPr>
        <p:blipFill>
          <a:blip r:embed="rId2" cstate="print"/>
          <a:stretch>
            <a:fillRect/>
          </a:stretch>
        </p:blipFill>
        <p:spPr>
          <a:xfrm>
            <a:off x="2225694" y="3282461"/>
            <a:ext cx="7740611" cy="2389838"/>
          </a:xfrm>
          <a:prstGeom prst="rect">
            <a:avLst/>
          </a:prstGeom>
        </p:spPr>
      </p:pic>
      <p:cxnSp>
        <p:nvCxnSpPr>
          <p:cNvPr id="9" name="直接箭头连接符 8">
            <a:extLst>
              <a:ext uri="{FF2B5EF4-FFF2-40B4-BE49-F238E27FC236}">
                <a16:creationId xmlns:a16="http://schemas.microsoft.com/office/drawing/2014/main" id="{A48846BE-E186-50D2-53C3-FB021DCAEA52}"/>
              </a:ext>
            </a:extLst>
          </p:cNvPr>
          <p:cNvCxnSpPr>
            <a:cxnSpLocks/>
          </p:cNvCxnSpPr>
          <p:nvPr/>
        </p:nvCxnSpPr>
        <p:spPr>
          <a:xfrm flipH="1" flipV="1">
            <a:off x="3217985" y="4246685"/>
            <a:ext cx="852853" cy="17936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A224FB3C-ACFD-DD6B-5AC5-B91E0D8D34E1}"/>
              </a:ext>
            </a:extLst>
          </p:cNvPr>
          <p:cNvCxnSpPr>
            <a:cxnSpLocks/>
          </p:cNvCxnSpPr>
          <p:nvPr/>
        </p:nvCxnSpPr>
        <p:spPr>
          <a:xfrm flipV="1">
            <a:off x="4070838" y="4633546"/>
            <a:ext cx="0" cy="14067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AC14EC3D-8BF8-6098-4EB9-08B250ADE423}"/>
                  </a:ext>
                </a:extLst>
              </p:cNvPr>
              <p:cNvSpPr txBox="1"/>
              <p:nvPr/>
            </p:nvSpPr>
            <p:spPr>
              <a:xfrm>
                <a:off x="3661111" y="5980879"/>
                <a:ext cx="819455" cy="369332"/>
              </a:xfrm>
              <a:prstGeom prst="rect">
                <a:avLst/>
              </a:prstGeom>
              <a:noFill/>
            </p:spPr>
            <p:txBody>
              <a:bodyPr wrap="none" rtlCol="0">
                <a:spAutoFit/>
              </a:bodyPr>
              <a:lstStyle/>
              <a:p>
                <a14:m>
                  <m:oMath xmlns:m="http://schemas.openxmlformats.org/officeDocument/2006/math">
                    <m:r>
                      <a:rPr kumimoji="1" lang="en-US" altLang="ja-JP" b="0" i="1" smtClean="0">
                        <a:latin typeface="Cambria Math" panose="02040503050406030204" pitchFamily="18" charset="0"/>
                      </a:rPr>
                      <m:t>∗:</m:t>
                    </m:r>
                  </m:oMath>
                </a14:m>
                <a:r>
                  <a:rPr lang="ja-JP" altLang="en-US" b="0" dirty="0"/>
                  <a:t>点乗</a:t>
                </a:r>
                <a:endParaRPr kumimoji="1" lang="en-US" altLang="ja-JP" b="0" dirty="0"/>
              </a:p>
            </p:txBody>
          </p:sp>
        </mc:Choice>
        <mc:Fallback xmlns="">
          <p:sp>
            <p:nvSpPr>
              <p:cNvPr id="19" name="文本框 18">
                <a:extLst>
                  <a:ext uri="{FF2B5EF4-FFF2-40B4-BE49-F238E27FC236}">
                    <a16:creationId xmlns:a16="http://schemas.microsoft.com/office/drawing/2014/main" id="{AC14EC3D-8BF8-6098-4EB9-08B250ADE423}"/>
                  </a:ext>
                </a:extLst>
              </p:cNvPr>
              <p:cNvSpPr txBox="1">
                <a:spLocks noRot="1" noChangeAspect="1" noMove="1" noResize="1" noEditPoints="1" noAdjustHandles="1" noChangeArrowheads="1" noChangeShapeType="1" noTextEdit="1"/>
              </p:cNvSpPr>
              <p:nvPr/>
            </p:nvSpPr>
            <p:spPr>
              <a:xfrm>
                <a:off x="3661111" y="5980879"/>
                <a:ext cx="819455" cy="369332"/>
              </a:xfrm>
              <a:prstGeom prst="rect">
                <a:avLst/>
              </a:prstGeom>
              <a:blipFill>
                <a:blip r:embed="rId3"/>
                <a:stretch>
                  <a:fillRect t="-6557" r="-5970" b="-2623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97159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AF7EA9-27C5-12BD-58DC-980AC9C3B6CC}"/>
              </a:ext>
            </a:extLst>
          </p:cNvPr>
          <p:cNvSpPr>
            <a:spLocks noGrp="1"/>
          </p:cNvSpPr>
          <p:nvPr>
            <p:ph type="title"/>
          </p:nvPr>
        </p:nvSpPr>
        <p:spPr/>
        <p:txBody>
          <a:bodyPr/>
          <a:lstStyle/>
          <a:p>
            <a:r>
              <a:rPr lang="ja-JP" altLang="en-US" dirty="0"/>
              <a:t>出力</a:t>
            </a:r>
            <a:r>
              <a:rPr kumimoji="1" lang="ja-JP" altLang="en-US" dirty="0"/>
              <a:t>ゲート</a:t>
            </a:r>
          </a:p>
        </p:txBody>
      </p:sp>
      <p:sp>
        <p:nvSpPr>
          <p:cNvPr id="3" name="内容占位符 2">
            <a:extLst>
              <a:ext uri="{FF2B5EF4-FFF2-40B4-BE49-F238E27FC236}">
                <a16:creationId xmlns:a16="http://schemas.microsoft.com/office/drawing/2014/main" id="{C97C08C3-2FA3-0ED2-461F-ED417DC5B874}"/>
              </a:ext>
            </a:extLst>
          </p:cNvPr>
          <p:cNvSpPr>
            <a:spLocks noGrp="1"/>
          </p:cNvSpPr>
          <p:nvPr>
            <p:ph idx="1"/>
          </p:nvPr>
        </p:nvSpPr>
        <p:spPr/>
        <p:txBody>
          <a:bodyPr>
            <a:normAutofit/>
          </a:bodyPr>
          <a:lstStyle/>
          <a:p>
            <a:r>
              <a:rPr kumimoji="1" lang="ja-JP" altLang="en-US" sz="1800" dirty="0"/>
              <a:t>隠れ状態は、ユニット状態の「フィルター処理」バージョンに基づいて更新され、</a:t>
            </a:r>
            <a:r>
              <a:rPr kumimoji="1" lang="en-US" altLang="ja-JP" sz="1800" dirty="0"/>
              <a:t>tanh</a:t>
            </a:r>
            <a:r>
              <a:rPr kumimoji="1" lang="ja-JP" altLang="en-US" sz="1800" dirty="0"/>
              <a:t>を使用して</a:t>
            </a:r>
            <a:r>
              <a:rPr kumimoji="1" lang="en-US" altLang="ja-JP" sz="1800" dirty="0"/>
              <a:t>-1</a:t>
            </a:r>
            <a:r>
              <a:rPr kumimoji="1" lang="ja-JP" altLang="en-US" sz="1800" dirty="0"/>
              <a:t>から</a:t>
            </a:r>
            <a:r>
              <a:rPr kumimoji="1" lang="en-US" altLang="ja-JP" sz="1800" dirty="0"/>
              <a:t>1</a:t>
            </a:r>
            <a:r>
              <a:rPr kumimoji="1" lang="ja-JP" altLang="en-US" sz="1800" dirty="0"/>
              <a:t>までスケーリングされる。</a:t>
            </a:r>
          </a:p>
          <a:p>
            <a:r>
              <a:rPr kumimoji="1" lang="ja-JP" altLang="en-US" sz="1800" dirty="0"/>
              <a:t>出力ゲートは、入力と現在の隠れ状態のシグモイド関数を計算し、ユニット状態のどの要素を「出力するか」を決定する。</a:t>
            </a:r>
          </a:p>
        </p:txBody>
      </p:sp>
      <p:pic>
        <p:nvPicPr>
          <p:cNvPr id="5" name="图片 4">
            <a:extLst>
              <a:ext uri="{FF2B5EF4-FFF2-40B4-BE49-F238E27FC236}">
                <a16:creationId xmlns:a16="http://schemas.microsoft.com/office/drawing/2014/main" id="{F8F1D094-8646-4D3C-C936-8AC4A6A959CD}"/>
              </a:ext>
            </a:extLst>
          </p:cNvPr>
          <p:cNvPicPr>
            <a:picLocks noChangeAspect="1"/>
          </p:cNvPicPr>
          <p:nvPr/>
        </p:nvPicPr>
        <p:blipFill>
          <a:blip r:embed="rId2"/>
          <a:stretch>
            <a:fillRect/>
          </a:stretch>
        </p:blipFill>
        <p:spPr>
          <a:xfrm>
            <a:off x="2645365" y="3594867"/>
            <a:ext cx="6901270" cy="2127688"/>
          </a:xfrm>
          <a:prstGeom prst="rect">
            <a:avLst/>
          </a:prstGeom>
        </p:spPr>
      </p:pic>
    </p:spTree>
    <p:extLst>
      <p:ext uri="{BB962C8B-B14F-4D97-AF65-F5344CB8AC3E}">
        <p14:creationId xmlns:p14="http://schemas.microsoft.com/office/powerpoint/2010/main" val="494736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041810-BF53-6C94-0EAB-4C1AD29EAF7F}"/>
              </a:ext>
            </a:extLst>
          </p:cNvPr>
          <p:cNvSpPr>
            <a:spLocks noGrp="1"/>
          </p:cNvSpPr>
          <p:nvPr>
            <p:ph type="title"/>
          </p:nvPr>
        </p:nvSpPr>
        <p:spPr/>
        <p:txBody>
          <a:bodyPr/>
          <a:lstStyle/>
          <a:p>
            <a:r>
              <a:rPr kumimoji="1" lang="ja-JP" altLang="en-US" dirty="0"/>
              <a:t>典型的な</a:t>
            </a:r>
            <a:r>
              <a:rPr kumimoji="1" lang="en-US" altLang="ja-JP" dirty="0"/>
              <a:t>LSTM</a:t>
            </a:r>
            <a:r>
              <a:rPr kumimoji="1" lang="ja-JP" altLang="en-US" dirty="0"/>
              <a:t>仕組み</a:t>
            </a:r>
          </a:p>
        </p:txBody>
      </p:sp>
      <p:sp>
        <p:nvSpPr>
          <p:cNvPr id="3" name="内容占位符 2">
            <a:extLst>
              <a:ext uri="{FF2B5EF4-FFF2-40B4-BE49-F238E27FC236}">
                <a16:creationId xmlns:a16="http://schemas.microsoft.com/office/drawing/2014/main" id="{AE3A6F26-393D-3282-1DCB-23BE554D6669}"/>
              </a:ext>
            </a:extLst>
          </p:cNvPr>
          <p:cNvSpPr>
            <a:spLocks noGrp="1"/>
          </p:cNvSpPr>
          <p:nvPr>
            <p:ph idx="1"/>
          </p:nvPr>
        </p:nvSpPr>
        <p:spPr>
          <a:xfrm>
            <a:off x="940641" y="1695899"/>
            <a:ext cx="10515600" cy="4351338"/>
          </a:xfrm>
        </p:spPr>
        <p:txBody>
          <a:bodyPr>
            <a:normAutofit/>
          </a:bodyPr>
          <a:lstStyle/>
          <a:p>
            <a:r>
              <a:rPr lang="ja-JP" altLang="en-US" sz="1800" dirty="0"/>
              <a:t>一層</a:t>
            </a:r>
            <a:r>
              <a:rPr lang="en-US" altLang="ja-JP" sz="1800" dirty="0"/>
              <a:t>LSTM</a:t>
            </a:r>
            <a:r>
              <a:rPr lang="ja-JP" altLang="en-US" sz="1800" dirty="0"/>
              <a:t>：出力次元はユニットの数</a:t>
            </a:r>
            <a:endParaRPr lang="en-US" altLang="ja-JP" sz="1800" dirty="0"/>
          </a:p>
          <a:p>
            <a:r>
              <a:rPr lang="ja-JP" altLang="en-US" sz="1800" dirty="0"/>
              <a:t>多層</a:t>
            </a:r>
            <a:r>
              <a:rPr lang="en-US" altLang="ja-JP" sz="1800" dirty="0"/>
              <a:t>LSTM</a:t>
            </a:r>
            <a:r>
              <a:rPr lang="ja-JP" altLang="en-US" sz="1800" dirty="0"/>
              <a:t>：出力次元を</a:t>
            </a:r>
            <a:r>
              <a:rPr lang="en-US" altLang="ja-JP" sz="1800" dirty="0"/>
              <a:t>Dense</a:t>
            </a:r>
            <a:r>
              <a:rPr lang="ja-JP" altLang="en-US" sz="1800" dirty="0"/>
              <a:t>層で変える</a:t>
            </a:r>
            <a:endParaRPr lang="en-US" altLang="ja-JP" sz="1800" dirty="0"/>
          </a:p>
        </p:txBody>
      </p:sp>
      <p:grpSp>
        <p:nvGrpSpPr>
          <p:cNvPr id="23" name="组合 22">
            <a:extLst>
              <a:ext uri="{FF2B5EF4-FFF2-40B4-BE49-F238E27FC236}">
                <a16:creationId xmlns:a16="http://schemas.microsoft.com/office/drawing/2014/main" id="{08DBC59E-B38C-EE42-4B38-A8C280F8C4CE}"/>
              </a:ext>
            </a:extLst>
          </p:cNvPr>
          <p:cNvGrpSpPr/>
          <p:nvPr/>
        </p:nvGrpSpPr>
        <p:grpSpPr>
          <a:xfrm>
            <a:off x="3604846" y="1857743"/>
            <a:ext cx="6193263" cy="4773347"/>
            <a:chOff x="2944484" y="2249383"/>
            <a:chExt cx="4692501" cy="3738697"/>
          </a:xfrm>
        </p:grpSpPr>
        <p:pic>
          <p:nvPicPr>
            <p:cNvPr id="4" name="Content Placeholder 4" descr="A LSTM neural network.">
              <a:extLst>
                <a:ext uri="{FF2B5EF4-FFF2-40B4-BE49-F238E27FC236}">
                  <a16:creationId xmlns:a16="http://schemas.microsoft.com/office/drawing/2014/main" id="{72F18918-6536-5AB7-920F-AD0C2DA4890A}"/>
                </a:ext>
              </a:extLst>
            </p:cNvPr>
            <p:cNvPicPr>
              <a:picLocks noChangeAspect="1"/>
            </p:cNvPicPr>
            <p:nvPr/>
          </p:nvPicPr>
          <p:blipFill>
            <a:blip r:embed="rId2" cstate="print"/>
            <a:stretch>
              <a:fillRect/>
            </a:stretch>
          </p:blipFill>
          <p:spPr bwMode="auto">
            <a:xfrm>
              <a:off x="2944484" y="3264794"/>
              <a:ext cx="4182291" cy="1571403"/>
            </a:xfrm>
            <a:prstGeom prst="rect">
              <a:avLst/>
            </a:prstGeom>
            <a:noFill/>
            <a:ln w="9525">
              <a:noFill/>
              <a:miter lim="800000"/>
              <a:headEnd/>
              <a:tailEnd/>
            </a:ln>
            <a:effectLst/>
          </p:spPr>
        </p:pic>
        <p:sp>
          <p:nvSpPr>
            <p:cNvPr id="7" name="Rectangle 9">
              <a:extLst>
                <a:ext uri="{FF2B5EF4-FFF2-40B4-BE49-F238E27FC236}">
                  <a16:creationId xmlns:a16="http://schemas.microsoft.com/office/drawing/2014/main" id="{35BA2DB4-41FA-375A-87BC-58E60FC96CE4}"/>
                </a:ext>
              </a:extLst>
            </p:cNvPr>
            <p:cNvSpPr/>
            <p:nvPr/>
          </p:nvSpPr>
          <p:spPr bwMode="auto">
            <a:xfrm>
              <a:off x="4249610" y="5103176"/>
              <a:ext cx="366246" cy="250296"/>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endParaRPr>
            </a:p>
          </p:txBody>
        </p:sp>
        <p:sp>
          <p:nvSpPr>
            <p:cNvPr id="8" name="TextBox 11">
              <a:extLst>
                <a:ext uri="{FF2B5EF4-FFF2-40B4-BE49-F238E27FC236}">
                  <a16:creationId xmlns:a16="http://schemas.microsoft.com/office/drawing/2014/main" id="{5A2EBEB7-002A-DDF8-9853-B9FDDFE13FE0}"/>
                </a:ext>
              </a:extLst>
            </p:cNvPr>
            <p:cNvSpPr txBox="1"/>
            <p:nvPr/>
          </p:nvSpPr>
          <p:spPr>
            <a:xfrm>
              <a:off x="6001917" y="5260790"/>
              <a:ext cx="326624" cy="256480"/>
            </a:xfrm>
            <a:prstGeom prst="rect">
              <a:avLst/>
            </a:prstGeom>
            <a:noFill/>
          </p:spPr>
          <p:txBody>
            <a:bodyPr wrap="square" rtlCol="0">
              <a:spAutoFit/>
            </a:bodyPr>
            <a:lstStyle/>
            <a:p>
              <a:endParaRPr lang="en-US" sz="1600" baseline="-25000" dirty="0"/>
            </a:p>
          </p:txBody>
        </p:sp>
        <p:grpSp>
          <p:nvGrpSpPr>
            <p:cNvPr id="9" name="Group 13">
              <a:extLst>
                <a:ext uri="{FF2B5EF4-FFF2-40B4-BE49-F238E27FC236}">
                  <a16:creationId xmlns:a16="http://schemas.microsoft.com/office/drawing/2014/main" id="{08C9A79C-0B2F-166B-A4C4-19B7811ADE1E}"/>
                </a:ext>
              </a:extLst>
            </p:cNvPr>
            <p:cNvGrpSpPr/>
            <p:nvPr/>
          </p:nvGrpSpPr>
          <p:grpSpPr>
            <a:xfrm>
              <a:off x="4273875" y="5587654"/>
              <a:ext cx="346876" cy="400426"/>
              <a:chOff x="3517736" y="6282246"/>
              <a:chExt cx="346876" cy="400426"/>
            </a:xfrm>
          </p:grpSpPr>
          <p:sp>
            <p:nvSpPr>
              <p:cNvPr id="10" name="Oval 10">
                <a:extLst>
                  <a:ext uri="{FF2B5EF4-FFF2-40B4-BE49-F238E27FC236}">
                    <a16:creationId xmlns:a16="http://schemas.microsoft.com/office/drawing/2014/main" id="{EA7F0DE9-5782-AEF6-A540-48871A56DFF4}"/>
                  </a:ext>
                </a:extLst>
              </p:cNvPr>
              <p:cNvSpPr/>
              <p:nvPr/>
            </p:nvSpPr>
            <p:spPr bwMode="auto">
              <a:xfrm>
                <a:off x="3517736" y="6282246"/>
                <a:ext cx="277468" cy="276625"/>
              </a:xfrm>
              <a:prstGeom prst="ellipse">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endParaRPr>
              </a:p>
            </p:txBody>
          </p:sp>
          <p:sp>
            <p:nvSpPr>
              <p:cNvPr id="11" name="Rectangle 12">
                <a:extLst>
                  <a:ext uri="{FF2B5EF4-FFF2-40B4-BE49-F238E27FC236}">
                    <a16:creationId xmlns:a16="http://schemas.microsoft.com/office/drawing/2014/main" id="{B86AE4D5-5479-F80F-BD1E-B466F6DE1071}"/>
                  </a:ext>
                </a:extLst>
              </p:cNvPr>
              <p:cNvSpPr/>
              <p:nvPr/>
            </p:nvSpPr>
            <p:spPr>
              <a:xfrm>
                <a:off x="3546896" y="6282562"/>
                <a:ext cx="317716" cy="400110"/>
              </a:xfrm>
              <a:prstGeom prst="rect">
                <a:avLst/>
              </a:prstGeom>
            </p:spPr>
            <p:txBody>
              <a:bodyPr wrap="square">
                <a:spAutoFit/>
              </a:bodyPr>
              <a:lstStyle/>
              <a:p>
                <a:r>
                  <a:rPr lang="en-US" dirty="0"/>
                  <a:t>I</a:t>
                </a:r>
                <a:r>
                  <a:rPr lang="en-US" baseline="-25000" dirty="0"/>
                  <a:t>t</a:t>
                </a:r>
              </a:p>
            </p:txBody>
          </p:sp>
        </p:grpSp>
        <p:sp>
          <p:nvSpPr>
            <p:cNvPr id="12" name="Oval 15">
              <a:extLst>
                <a:ext uri="{FF2B5EF4-FFF2-40B4-BE49-F238E27FC236}">
                  <a16:creationId xmlns:a16="http://schemas.microsoft.com/office/drawing/2014/main" id="{6FCD5D46-42CF-A41F-9265-AB50A291A00D}"/>
                </a:ext>
              </a:extLst>
            </p:cNvPr>
            <p:cNvSpPr/>
            <p:nvPr/>
          </p:nvSpPr>
          <p:spPr bwMode="auto">
            <a:xfrm>
              <a:off x="5310385" y="2353777"/>
              <a:ext cx="277468" cy="276625"/>
            </a:xfrm>
            <a:prstGeom prst="ellipse">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endParaRPr>
            </a:p>
          </p:txBody>
        </p:sp>
        <p:sp>
          <p:nvSpPr>
            <p:cNvPr id="13" name="Rectangle 16">
              <a:extLst>
                <a:ext uri="{FF2B5EF4-FFF2-40B4-BE49-F238E27FC236}">
                  <a16:creationId xmlns:a16="http://schemas.microsoft.com/office/drawing/2014/main" id="{761A53B8-22AA-8A7D-B72D-A34769E316B1}"/>
                </a:ext>
              </a:extLst>
            </p:cNvPr>
            <p:cNvSpPr/>
            <p:nvPr/>
          </p:nvSpPr>
          <p:spPr>
            <a:xfrm>
              <a:off x="5310385" y="2348411"/>
              <a:ext cx="437098" cy="369332"/>
            </a:xfrm>
            <a:prstGeom prst="rect">
              <a:avLst/>
            </a:prstGeom>
          </p:spPr>
          <p:txBody>
            <a:bodyPr wrap="square">
              <a:spAutoFit/>
            </a:bodyPr>
            <a:lstStyle/>
            <a:p>
              <a:r>
                <a:rPr lang="en-US" sz="1800" dirty="0" err="1"/>
                <a:t>O</a:t>
              </a:r>
              <a:r>
                <a:rPr lang="en-US" baseline="-25000" dirty="0" err="1"/>
                <a:t>t</a:t>
              </a:r>
              <a:endParaRPr lang="en-US" baseline="-25000" dirty="0"/>
            </a:p>
          </p:txBody>
        </p:sp>
        <p:sp>
          <p:nvSpPr>
            <p:cNvPr id="14" name="Rectangle 17">
              <a:extLst>
                <a:ext uri="{FF2B5EF4-FFF2-40B4-BE49-F238E27FC236}">
                  <a16:creationId xmlns:a16="http://schemas.microsoft.com/office/drawing/2014/main" id="{D1E1F0F6-D284-84D9-EA00-3045C7D2FAF0}"/>
                </a:ext>
              </a:extLst>
            </p:cNvPr>
            <p:cNvSpPr/>
            <p:nvPr/>
          </p:nvSpPr>
          <p:spPr bwMode="auto">
            <a:xfrm>
              <a:off x="5286120" y="2832937"/>
              <a:ext cx="366246" cy="250296"/>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endParaRPr>
            </a:p>
          </p:txBody>
        </p:sp>
        <p:cxnSp>
          <p:nvCxnSpPr>
            <p:cNvPr id="15" name="Straight Arrow Connector 19">
              <a:extLst>
                <a:ext uri="{FF2B5EF4-FFF2-40B4-BE49-F238E27FC236}">
                  <a16:creationId xmlns:a16="http://schemas.microsoft.com/office/drawing/2014/main" id="{F55C45AD-E7CD-BE78-4B8A-17149EC3B191}"/>
                </a:ext>
              </a:extLst>
            </p:cNvPr>
            <p:cNvCxnSpPr>
              <a:cxnSpLocks/>
              <a:stCxn id="11" idx="0"/>
              <a:endCxn id="7" idx="2"/>
            </p:cNvCxnSpPr>
            <p:nvPr/>
          </p:nvCxnSpPr>
          <p:spPr bwMode="auto">
            <a:xfrm flipH="1" flipV="1">
              <a:off x="4432733" y="5353472"/>
              <a:ext cx="29160" cy="234498"/>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16" name="Straight Arrow Connector 21">
              <a:extLst>
                <a:ext uri="{FF2B5EF4-FFF2-40B4-BE49-F238E27FC236}">
                  <a16:creationId xmlns:a16="http://schemas.microsoft.com/office/drawing/2014/main" id="{238580E5-266B-CBF9-7A7D-8D562D543D35}"/>
                </a:ext>
              </a:extLst>
            </p:cNvPr>
            <p:cNvCxnSpPr>
              <a:cxnSpLocks/>
            </p:cNvCxnSpPr>
            <p:nvPr/>
          </p:nvCxnSpPr>
          <p:spPr bwMode="auto">
            <a:xfrm flipV="1">
              <a:off x="4433083" y="4865077"/>
              <a:ext cx="0" cy="181226"/>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17" name="Straight Arrow Connector 23">
              <a:extLst>
                <a:ext uri="{FF2B5EF4-FFF2-40B4-BE49-F238E27FC236}">
                  <a16:creationId xmlns:a16="http://schemas.microsoft.com/office/drawing/2014/main" id="{321D7F9E-F63A-C10B-3554-DD0643DDDD43}"/>
                </a:ext>
              </a:extLst>
            </p:cNvPr>
            <p:cNvCxnSpPr>
              <a:cxnSpLocks/>
            </p:cNvCxnSpPr>
            <p:nvPr/>
          </p:nvCxnSpPr>
          <p:spPr bwMode="auto">
            <a:xfrm flipV="1">
              <a:off x="5461065" y="2630402"/>
              <a:ext cx="0" cy="181226"/>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18" name="Straight Arrow Connector 25">
              <a:extLst>
                <a:ext uri="{FF2B5EF4-FFF2-40B4-BE49-F238E27FC236}">
                  <a16:creationId xmlns:a16="http://schemas.microsoft.com/office/drawing/2014/main" id="{C2858FBF-73F0-2770-3411-E68C39A3C6BC}"/>
                </a:ext>
              </a:extLst>
            </p:cNvPr>
            <p:cNvCxnSpPr>
              <a:cxnSpLocks/>
            </p:cNvCxnSpPr>
            <p:nvPr/>
          </p:nvCxnSpPr>
          <p:spPr bwMode="auto">
            <a:xfrm flipV="1">
              <a:off x="5453428" y="3083568"/>
              <a:ext cx="0" cy="181226"/>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19" name="TextBox 26">
              <a:extLst>
                <a:ext uri="{FF2B5EF4-FFF2-40B4-BE49-F238E27FC236}">
                  <a16:creationId xmlns:a16="http://schemas.microsoft.com/office/drawing/2014/main" id="{65229F9A-FFF5-8BB3-4932-5DE83314FE1E}"/>
                </a:ext>
              </a:extLst>
            </p:cNvPr>
            <p:cNvSpPr txBox="1"/>
            <p:nvPr/>
          </p:nvSpPr>
          <p:spPr>
            <a:xfrm>
              <a:off x="4620751" y="5558709"/>
              <a:ext cx="2701381" cy="369332"/>
            </a:xfrm>
            <a:prstGeom prst="rect">
              <a:avLst/>
            </a:prstGeom>
            <a:noFill/>
          </p:spPr>
          <p:txBody>
            <a:bodyPr wrap="none" rtlCol="0">
              <a:spAutoFit/>
            </a:bodyPr>
            <a:lstStyle/>
            <a:p>
              <a:r>
                <a:rPr lang="en-US" dirty="0"/>
                <a:t>e.g. </a:t>
              </a:r>
              <a:r>
                <a:rPr lang="ja-JP" altLang="en-US" dirty="0"/>
                <a:t>多次元の株式データ</a:t>
              </a:r>
              <a:endParaRPr lang="en-US" dirty="0"/>
            </a:p>
          </p:txBody>
        </p:sp>
        <p:sp>
          <p:nvSpPr>
            <p:cNvPr id="20" name="TextBox 27">
              <a:extLst>
                <a:ext uri="{FF2B5EF4-FFF2-40B4-BE49-F238E27FC236}">
                  <a16:creationId xmlns:a16="http://schemas.microsoft.com/office/drawing/2014/main" id="{DEA9629D-B539-58E2-2247-BECB0E0E9073}"/>
                </a:ext>
              </a:extLst>
            </p:cNvPr>
            <p:cNvSpPr txBox="1"/>
            <p:nvPr/>
          </p:nvSpPr>
          <p:spPr>
            <a:xfrm>
              <a:off x="4847751" y="4496694"/>
              <a:ext cx="2701381" cy="369332"/>
            </a:xfrm>
            <a:prstGeom prst="rect">
              <a:avLst/>
            </a:prstGeom>
            <a:noFill/>
          </p:spPr>
          <p:txBody>
            <a:bodyPr wrap="none" rtlCol="0">
              <a:spAutoFit/>
            </a:bodyPr>
            <a:lstStyle/>
            <a:p>
              <a:pPr algn="l"/>
              <a:r>
                <a:rPr lang="en-US" dirty="0"/>
                <a:t>e.g. </a:t>
              </a:r>
              <a:r>
                <a:rPr lang="ja-JP" altLang="en-US" dirty="0"/>
                <a:t>次元縮約したデータ</a:t>
              </a:r>
              <a:endParaRPr lang="en-US" dirty="0"/>
            </a:p>
          </p:txBody>
        </p:sp>
        <p:sp>
          <p:nvSpPr>
            <p:cNvPr id="21" name="TextBox 28">
              <a:extLst>
                <a:ext uri="{FF2B5EF4-FFF2-40B4-BE49-F238E27FC236}">
                  <a16:creationId xmlns:a16="http://schemas.microsoft.com/office/drawing/2014/main" id="{C23F5597-4271-B8AB-418D-6B76DDCC2E40}"/>
                </a:ext>
              </a:extLst>
            </p:cNvPr>
            <p:cNvSpPr txBox="1"/>
            <p:nvPr/>
          </p:nvSpPr>
          <p:spPr>
            <a:xfrm>
              <a:off x="5628102" y="2249383"/>
              <a:ext cx="2008883" cy="369332"/>
            </a:xfrm>
            <a:prstGeom prst="rect">
              <a:avLst/>
            </a:prstGeom>
            <a:noFill/>
          </p:spPr>
          <p:txBody>
            <a:bodyPr wrap="none" rtlCol="0">
              <a:spAutoFit/>
            </a:bodyPr>
            <a:lstStyle/>
            <a:p>
              <a:r>
                <a:rPr lang="en-US" dirty="0"/>
                <a:t>e.g. </a:t>
              </a:r>
              <a:r>
                <a:rPr lang="ja-JP" altLang="en-US" dirty="0"/>
                <a:t>時系列予測値</a:t>
              </a:r>
              <a:endParaRPr lang="en-US" dirty="0"/>
            </a:p>
          </p:txBody>
        </p:sp>
      </p:grpSp>
    </p:spTree>
    <p:extLst>
      <p:ext uri="{BB962C8B-B14F-4D97-AF65-F5344CB8AC3E}">
        <p14:creationId xmlns:p14="http://schemas.microsoft.com/office/powerpoint/2010/main" val="930023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217485-E620-118F-4FCB-0FF4E370C08C}"/>
              </a:ext>
            </a:extLst>
          </p:cNvPr>
          <p:cNvSpPr>
            <a:spLocks noGrp="1"/>
          </p:cNvSpPr>
          <p:nvPr>
            <p:ph type="title"/>
          </p:nvPr>
        </p:nvSpPr>
        <p:spPr/>
        <p:txBody>
          <a:bodyPr/>
          <a:lstStyle/>
          <a:p>
            <a:r>
              <a:rPr kumimoji="1" lang="ja-JP" altLang="en-US" dirty="0"/>
              <a:t>トレーニング</a:t>
            </a:r>
          </a:p>
        </p:txBody>
      </p:sp>
      <p:sp>
        <p:nvSpPr>
          <p:cNvPr id="3" name="内容占位符 2">
            <a:extLst>
              <a:ext uri="{FF2B5EF4-FFF2-40B4-BE49-F238E27FC236}">
                <a16:creationId xmlns:a16="http://schemas.microsoft.com/office/drawing/2014/main" id="{6D144FBE-A1FD-34EF-36E3-BAD8AA080420}"/>
              </a:ext>
            </a:extLst>
          </p:cNvPr>
          <p:cNvSpPr>
            <a:spLocks noGrp="1"/>
          </p:cNvSpPr>
          <p:nvPr>
            <p:ph idx="1"/>
          </p:nvPr>
        </p:nvSpPr>
        <p:spPr/>
        <p:txBody>
          <a:bodyPr/>
          <a:lstStyle/>
          <a:p>
            <a:r>
              <a:rPr lang="ja-JP" altLang="en-US" sz="1800" dirty="0"/>
              <a:t>ランダムな順序で各エポックの例をランダム化する確率的勾配降下法（</a:t>
            </a:r>
            <a:r>
              <a:rPr lang="en-US" altLang="ja-JP" sz="1800" dirty="0"/>
              <a:t>SGD</a:t>
            </a:r>
            <a:r>
              <a:rPr lang="ja-JP" altLang="en-US" sz="1800" dirty="0"/>
              <a:t>）</a:t>
            </a:r>
          </a:p>
          <a:p>
            <a:r>
              <a:rPr lang="en-US" altLang="ja-JP" sz="1800" dirty="0"/>
              <a:t>ADAM</a:t>
            </a:r>
            <a:r>
              <a:rPr lang="ja-JP" altLang="en-US" sz="1800" dirty="0"/>
              <a:t>オプティマイザー（</a:t>
            </a:r>
            <a:r>
              <a:rPr lang="en-US" altLang="ja-JP" sz="1800" dirty="0" err="1"/>
              <a:t>Kingma</a:t>
            </a:r>
            <a:r>
              <a:rPr lang="ja-JP" altLang="en-US" sz="1800" dirty="0"/>
              <a:t>＆</a:t>
            </a:r>
            <a:r>
              <a:rPr lang="en-US" altLang="ja-JP" sz="1800" dirty="0"/>
              <a:t>Ma</a:t>
            </a:r>
            <a:r>
              <a:rPr lang="ja-JP" altLang="en-US" sz="1800" dirty="0"/>
              <a:t>、</a:t>
            </a:r>
            <a:r>
              <a:rPr lang="en-US" altLang="ja-JP" sz="1800" dirty="0"/>
              <a:t>2015</a:t>
            </a:r>
            <a:r>
              <a:rPr lang="ja-JP" altLang="en-US" sz="1800" dirty="0"/>
              <a:t>年）</a:t>
            </a:r>
            <a:endParaRPr lang="en-US" altLang="ja-JP" sz="1800" dirty="0"/>
          </a:p>
          <a:p>
            <a:r>
              <a:rPr lang="ja-JP" altLang="en-US" sz="1800" dirty="0"/>
              <a:t>など</a:t>
            </a:r>
            <a:endParaRPr lang="en-US" altLang="ja-JP" sz="1800" dirty="0"/>
          </a:p>
          <a:p>
            <a:endParaRPr lang="ja-JP" altLang="en-US" sz="1800" dirty="0"/>
          </a:p>
          <a:p>
            <a:r>
              <a:rPr lang="ja-JP" altLang="en-US" sz="1800" dirty="0"/>
              <a:t>各ユニットには多くのパラメータがあるので、通常、大量の計算過程が必要である。</a:t>
            </a:r>
          </a:p>
        </p:txBody>
      </p:sp>
    </p:spTree>
    <p:extLst>
      <p:ext uri="{BB962C8B-B14F-4D97-AF65-F5344CB8AC3E}">
        <p14:creationId xmlns:p14="http://schemas.microsoft.com/office/powerpoint/2010/main" val="3122919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209C8B-A0BF-9642-E27B-08D2F4598F32}"/>
              </a:ext>
            </a:extLst>
          </p:cNvPr>
          <p:cNvSpPr>
            <a:spLocks noGrp="1"/>
          </p:cNvSpPr>
          <p:nvPr>
            <p:ph type="title"/>
          </p:nvPr>
        </p:nvSpPr>
        <p:spPr/>
        <p:txBody>
          <a:bodyPr/>
          <a:lstStyle/>
          <a:p>
            <a:r>
              <a:rPr kumimoji="1" lang="en-US" altLang="ja-JP" dirty="0"/>
              <a:t>GRU</a:t>
            </a:r>
            <a:endParaRPr kumimoji="1" lang="ja-JP" altLang="en-US" dirty="0"/>
          </a:p>
        </p:txBody>
      </p:sp>
      <p:sp>
        <p:nvSpPr>
          <p:cNvPr id="3" name="内容占位符 2">
            <a:extLst>
              <a:ext uri="{FF2B5EF4-FFF2-40B4-BE49-F238E27FC236}">
                <a16:creationId xmlns:a16="http://schemas.microsoft.com/office/drawing/2014/main" id="{090BBC0B-1108-B5B3-1E76-904000890E66}"/>
              </a:ext>
            </a:extLst>
          </p:cNvPr>
          <p:cNvSpPr>
            <a:spLocks noGrp="1"/>
          </p:cNvSpPr>
          <p:nvPr>
            <p:ph idx="1"/>
          </p:nvPr>
        </p:nvSpPr>
        <p:spPr/>
        <p:txBody>
          <a:bodyPr/>
          <a:lstStyle/>
          <a:p>
            <a:r>
              <a:rPr lang="en-US" altLang="ja-JP" sz="1800" dirty="0"/>
              <a:t>LSTM</a:t>
            </a:r>
            <a:r>
              <a:rPr lang="ja-JP" altLang="en-US" sz="1800" dirty="0"/>
              <a:t>に代わる</a:t>
            </a:r>
            <a:r>
              <a:rPr lang="en-US" altLang="ja-JP" sz="1800" dirty="0"/>
              <a:t>RNN</a:t>
            </a:r>
            <a:r>
              <a:rPr lang="ja-JP" altLang="en-US" sz="1800" dirty="0"/>
              <a:t>のアルゴリズムで、より少ないゲートを使用する。（</a:t>
            </a:r>
            <a:r>
              <a:rPr lang="en-US" altLang="ja-JP" sz="1800" dirty="0"/>
              <a:t>Cho</a:t>
            </a:r>
            <a:r>
              <a:rPr lang="ja-JP" altLang="en-US" sz="1800" dirty="0"/>
              <a:t>ら、</a:t>
            </a:r>
            <a:r>
              <a:rPr lang="en-US" altLang="ja-JP" sz="1800" dirty="0"/>
              <a:t>2014</a:t>
            </a:r>
            <a:r>
              <a:rPr lang="ja-JP" altLang="en-US" sz="1800" dirty="0"/>
              <a:t>年）。 </a:t>
            </a:r>
            <a:endParaRPr lang="en-US" altLang="ja-JP" sz="1800" dirty="0"/>
          </a:p>
          <a:p>
            <a:r>
              <a:rPr lang="ja-JP" altLang="en-US" sz="1800" dirty="0"/>
              <a:t>忘却ゲートと入力ゲートを「更新」ゲートに組み合わせる。 </a:t>
            </a:r>
            <a:endParaRPr lang="en-US" altLang="ja-JP" sz="1800" dirty="0"/>
          </a:p>
          <a:p>
            <a:r>
              <a:rPr lang="ja-JP" altLang="en-US" sz="1800" dirty="0"/>
              <a:t>ユニット状態ベクトルを削除する。</a:t>
            </a:r>
          </a:p>
        </p:txBody>
      </p:sp>
      <p:pic>
        <p:nvPicPr>
          <p:cNvPr id="4" name="Picture 2" descr="A gated recurrent unit neural network.">
            <a:extLst>
              <a:ext uri="{FF2B5EF4-FFF2-40B4-BE49-F238E27FC236}">
                <a16:creationId xmlns:a16="http://schemas.microsoft.com/office/drawing/2014/main" id="{5BD99198-6CEF-07A9-7F95-69A89A1F7DD6}"/>
              </a:ext>
            </a:extLst>
          </p:cNvPr>
          <p:cNvPicPr>
            <a:picLocks noChangeAspect="1" noChangeArrowheads="1"/>
          </p:cNvPicPr>
          <p:nvPr/>
        </p:nvPicPr>
        <p:blipFill>
          <a:blip r:embed="rId2" cstate="print"/>
          <a:srcRect/>
          <a:stretch>
            <a:fillRect/>
          </a:stretch>
        </p:blipFill>
        <p:spPr bwMode="auto">
          <a:xfrm>
            <a:off x="1928393" y="4001294"/>
            <a:ext cx="8335213" cy="2574513"/>
          </a:xfrm>
          <a:prstGeom prst="rect">
            <a:avLst/>
          </a:prstGeom>
          <a:noFill/>
        </p:spPr>
      </p:pic>
    </p:spTree>
    <p:extLst>
      <p:ext uri="{BB962C8B-B14F-4D97-AF65-F5344CB8AC3E}">
        <p14:creationId xmlns:p14="http://schemas.microsoft.com/office/powerpoint/2010/main" val="381677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ED990B-5B44-9B57-5132-1A0491A24A06}"/>
              </a:ext>
            </a:extLst>
          </p:cNvPr>
          <p:cNvSpPr>
            <a:spLocks noGrp="1"/>
          </p:cNvSpPr>
          <p:nvPr>
            <p:ph type="title"/>
          </p:nvPr>
        </p:nvSpPr>
        <p:spPr/>
        <p:txBody>
          <a:bodyPr/>
          <a:lstStyle/>
          <a:p>
            <a:r>
              <a:rPr lang="en-US" altLang="ja-JP" dirty="0"/>
              <a:t>Bi-LSTM</a:t>
            </a:r>
            <a:endParaRPr kumimoji="1" lang="ja-JP" altLang="en-US" dirty="0"/>
          </a:p>
        </p:txBody>
      </p:sp>
      <p:sp>
        <p:nvSpPr>
          <p:cNvPr id="3" name="内容占位符 2">
            <a:extLst>
              <a:ext uri="{FF2B5EF4-FFF2-40B4-BE49-F238E27FC236}">
                <a16:creationId xmlns:a16="http://schemas.microsoft.com/office/drawing/2014/main" id="{48F2C693-2065-0D11-E927-916A23EDC1D8}"/>
              </a:ext>
            </a:extLst>
          </p:cNvPr>
          <p:cNvSpPr>
            <a:spLocks noGrp="1"/>
          </p:cNvSpPr>
          <p:nvPr>
            <p:ph idx="1"/>
          </p:nvPr>
        </p:nvSpPr>
        <p:spPr/>
        <p:txBody>
          <a:bodyPr/>
          <a:lstStyle/>
          <a:p>
            <a:endParaRPr kumimoji="1" lang="ja-JP" altLang="en-US" dirty="0"/>
          </a:p>
        </p:txBody>
      </p:sp>
      <p:grpSp>
        <p:nvGrpSpPr>
          <p:cNvPr id="4" name="组合 3">
            <a:extLst>
              <a:ext uri="{FF2B5EF4-FFF2-40B4-BE49-F238E27FC236}">
                <a16:creationId xmlns:a16="http://schemas.microsoft.com/office/drawing/2014/main" id="{C5C38D3E-591E-07A1-20F5-D2F297C8547C}"/>
              </a:ext>
            </a:extLst>
          </p:cNvPr>
          <p:cNvGrpSpPr/>
          <p:nvPr/>
        </p:nvGrpSpPr>
        <p:grpSpPr>
          <a:xfrm>
            <a:off x="2400699" y="1980189"/>
            <a:ext cx="6152381" cy="3826886"/>
            <a:chOff x="2137299" y="2860599"/>
            <a:chExt cx="6152381" cy="3826886"/>
          </a:xfrm>
        </p:grpSpPr>
        <p:grpSp>
          <p:nvGrpSpPr>
            <p:cNvPr id="5" name="Group 39">
              <a:extLst>
                <a:ext uri="{FF2B5EF4-FFF2-40B4-BE49-F238E27FC236}">
                  <a16:creationId xmlns:a16="http://schemas.microsoft.com/office/drawing/2014/main" id="{59001F8F-1282-C2FD-BE2F-709266C881AC}"/>
                </a:ext>
              </a:extLst>
            </p:cNvPr>
            <p:cNvGrpSpPr/>
            <p:nvPr/>
          </p:nvGrpSpPr>
          <p:grpSpPr>
            <a:xfrm>
              <a:off x="6809106" y="4645378"/>
              <a:ext cx="449248" cy="315242"/>
              <a:chOff x="3547904" y="4645378"/>
              <a:chExt cx="449248" cy="315242"/>
            </a:xfrm>
          </p:grpSpPr>
          <p:cxnSp>
            <p:nvCxnSpPr>
              <p:cNvPr id="30" name="Straight Arrow Connector 40">
                <a:extLst>
                  <a:ext uri="{FF2B5EF4-FFF2-40B4-BE49-F238E27FC236}">
                    <a16:creationId xmlns:a16="http://schemas.microsoft.com/office/drawing/2014/main" id="{031613AF-8A71-04D9-8F58-BDF4BAE59B2B}"/>
                  </a:ext>
                </a:extLst>
              </p:cNvPr>
              <p:cNvCxnSpPr>
                <a:cxnSpLocks/>
              </p:cNvCxnSpPr>
              <p:nvPr/>
            </p:nvCxnSpPr>
            <p:spPr bwMode="auto">
              <a:xfrm>
                <a:off x="3717117" y="4778290"/>
                <a:ext cx="280035"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1" name="Straight Connector 41">
                <a:extLst>
                  <a:ext uri="{FF2B5EF4-FFF2-40B4-BE49-F238E27FC236}">
                    <a16:creationId xmlns:a16="http://schemas.microsoft.com/office/drawing/2014/main" id="{8C0F9925-2558-325E-8F84-0E29FFF47CDE}"/>
                  </a:ext>
                </a:extLst>
              </p:cNvPr>
              <p:cNvCxnSpPr/>
              <p:nvPr/>
            </p:nvCxnSpPr>
            <p:spPr bwMode="auto">
              <a:xfrm>
                <a:off x="3547904" y="4645378"/>
                <a:ext cx="161509" cy="1211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2" name="Straight Connector 42">
                <a:extLst>
                  <a:ext uri="{FF2B5EF4-FFF2-40B4-BE49-F238E27FC236}">
                    <a16:creationId xmlns:a16="http://schemas.microsoft.com/office/drawing/2014/main" id="{7CE5B059-5C5A-9249-6C69-B565A0DF9136}"/>
                  </a:ext>
                </a:extLst>
              </p:cNvPr>
              <p:cNvCxnSpPr/>
              <p:nvPr/>
            </p:nvCxnSpPr>
            <p:spPr bwMode="auto">
              <a:xfrm flipV="1">
                <a:off x="3563144" y="4766567"/>
                <a:ext cx="153973" cy="194053"/>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6" name="Group 35">
              <a:extLst>
                <a:ext uri="{FF2B5EF4-FFF2-40B4-BE49-F238E27FC236}">
                  <a16:creationId xmlns:a16="http://schemas.microsoft.com/office/drawing/2014/main" id="{25AC9C2C-9D0C-F74A-44FA-E62A31997C49}"/>
                </a:ext>
              </a:extLst>
            </p:cNvPr>
            <p:cNvGrpSpPr/>
            <p:nvPr/>
          </p:nvGrpSpPr>
          <p:grpSpPr>
            <a:xfrm>
              <a:off x="5220854" y="4635672"/>
              <a:ext cx="449248" cy="315242"/>
              <a:chOff x="3547904" y="4645378"/>
              <a:chExt cx="449248" cy="315242"/>
            </a:xfrm>
          </p:grpSpPr>
          <p:cxnSp>
            <p:nvCxnSpPr>
              <p:cNvPr id="27" name="Straight Arrow Connector 36">
                <a:extLst>
                  <a:ext uri="{FF2B5EF4-FFF2-40B4-BE49-F238E27FC236}">
                    <a16:creationId xmlns:a16="http://schemas.microsoft.com/office/drawing/2014/main" id="{73E37F2A-B3E5-39DF-40D5-BDDE75F65FF7}"/>
                  </a:ext>
                </a:extLst>
              </p:cNvPr>
              <p:cNvCxnSpPr>
                <a:cxnSpLocks/>
              </p:cNvCxnSpPr>
              <p:nvPr/>
            </p:nvCxnSpPr>
            <p:spPr bwMode="auto">
              <a:xfrm>
                <a:off x="3717117" y="4778290"/>
                <a:ext cx="280035"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28" name="Straight Connector 37">
                <a:extLst>
                  <a:ext uri="{FF2B5EF4-FFF2-40B4-BE49-F238E27FC236}">
                    <a16:creationId xmlns:a16="http://schemas.microsoft.com/office/drawing/2014/main" id="{6940103C-0EAD-0B7F-363E-EDDC2359547D}"/>
                  </a:ext>
                </a:extLst>
              </p:cNvPr>
              <p:cNvCxnSpPr/>
              <p:nvPr/>
            </p:nvCxnSpPr>
            <p:spPr bwMode="auto">
              <a:xfrm>
                <a:off x="3547904" y="4645378"/>
                <a:ext cx="161509" cy="1211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 name="Straight Connector 38">
                <a:extLst>
                  <a:ext uri="{FF2B5EF4-FFF2-40B4-BE49-F238E27FC236}">
                    <a16:creationId xmlns:a16="http://schemas.microsoft.com/office/drawing/2014/main" id="{0C89C47B-9BB5-35BB-2373-2C005357B6D9}"/>
                  </a:ext>
                </a:extLst>
              </p:cNvPr>
              <p:cNvCxnSpPr/>
              <p:nvPr/>
            </p:nvCxnSpPr>
            <p:spPr bwMode="auto">
              <a:xfrm flipV="1">
                <a:off x="3563144" y="4766567"/>
                <a:ext cx="153973" cy="194053"/>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7" name="组合 6">
              <a:extLst>
                <a:ext uri="{FF2B5EF4-FFF2-40B4-BE49-F238E27FC236}">
                  <a16:creationId xmlns:a16="http://schemas.microsoft.com/office/drawing/2014/main" id="{FC29EE27-ED60-3215-BE7C-0B5F8FBE55A7}"/>
                </a:ext>
              </a:extLst>
            </p:cNvPr>
            <p:cNvGrpSpPr/>
            <p:nvPr/>
          </p:nvGrpSpPr>
          <p:grpSpPr>
            <a:xfrm>
              <a:off x="2137299" y="2920368"/>
              <a:ext cx="5935037" cy="3767117"/>
              <a:chOff x="2137299" y="2920368"/>
              <a:chExt cx="5935037" cy="3767117"/>
            </a:xfrm>
          </p:grpSpPr>
          <p:pic>
            <p:nvPicPr>
              <p:cNvPr id="25" name="Content Placeholder 4" descr="A LSTM neural network.">
                <a:extLst>
                  <a:ext uri="{FF2B5EF4-FFF2-40B4-BE49-F238E27FC236}">
                    <a16:creationId xmlns:a16="http://schemas.microsoft.com/office/drawing/2014/main" id="{EB3624A0-D452-E2CA-DA03-E759ECDDC18E}"/>
                  </a:ext>
                </a:extLst>
              </p:cNvPr>
              <p:cNvPicPr>
                <a:picLocks noChangeAspect="1"/>
              </p:cNvPicPr>
              <p:nvPr/>
            </p:nvPicPr>
            <p:blipFill>
              <a:blip r:embed="rId2" cstate="print"/>
              <a:stretch>
                <a:fillRect/>
              </a:stretch>
            </p:blipFill>
            <p:spPr bwMode="auto">
              <a:xfrm>
                <a:off x="2137299" y="4857917"/>
                <a:ext cx="4869401" cy="1829568"/>
              </a:xfrm>
              <a:prstGeom prst="rect">
                <a:avLst/>
              </a:prstGeom>
              <a:noFill/>
              <a:ln w="9525">
                <a:noFill/>
                <a:miter lim="800000"/>
                <a:headEnd/>
                <a:tailEnd/>
              </a:ln>
              <a:effectLst/>
            </p:spPr>
          </p:pic>
          <p:pic>
            <p:nvPicPr>
              <p:cNvPr id="26" name="Content Placeholder 4" descr="A LSTM neural network.">
                <a:extLst>
                  <a:ext uri="{FF2B5EF4-FFF2-40B4-BE49-F238E27FC236}">
                    <a16:creationId xmlns:a16="http://schemas.microsoft.com/office/drawing/2014/main" id="{8416D02B-B134-259F-27A4-1BB963F88A50}"/>
                  </a:ext>
                </a:extLst>
              </p:cNvPr>
              <p:cNvPicPr>
                <a:picLocks noChangeAspect="1"/>
              </p:cNvPicPr>
              <p:nvPr/>
            </p:nvPicPr>
            <p:blipFill>
              <a:blip r:embed="rId3" cstate="print"/>
              <a:stretch>
                <a:fillRect/>
              </a:stretch>
            </p:blipFill>
            <p:spPr bwMode="auto">
              <a:xfrm rot="10800000">
                <a:off x="3127474" y="2920368"/>
                <a:ext cx="4944862" cy="1857921"/>
              </a:xfrm>
              <a:prstGeom prst="rect">
                <a:avLst/>
              </a:prstGeom>
              <a:noFill/>
              <a:ln w="9525">
                <a:noFill/>
                <a:miter lim="800000"/>
                <a:headEnd/>
                <a:tailEnd/>
              </a:ln>
              <a:effectLst/>
            </p:spPr>
          </p:pic>
        </p:grpSp>
        <p:sp>
          <p:nvSpPr>
            <p:cNvPr id="8" name="Oval 7">
              <a:extLst>
                <a:ext uri="{FF2B5EF4-FFF2-40B4-BE49-F238E27FC236}">
                  <a16:creationId xmlns:a16="http://schemas.microsoft.com/office/drawing/2014/main" id="{D1C56591-2561-F542-DED7-CBA795370521}"/>
                </a:ext>
              </a:extLst>
            </p:cNvPr>
            <p:cNvSpPr/>
            <p:nvPr/>
          </p:nvSpPr>
          <p:spPr bwMode="auto">
            <a:xfrm>
              <a:off x="7836763" y="2930879"/>
              <a:ext cx="220277" cy="224901"/>
            </a:xfrm>
            <a:prstGeom prst="ellipse">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endParaRPr>
            </a:p>
          </p:txBody>
        </p:sp>
        <p:sp>
          <p:nvSpPr>
            <p:cNvPr id="9" name="TextBox 8">
              <a:extLst>
                <a:ext uri="{FF2B5EF4-FFF2-40B4-BE49-F238E27FC236}">
                  <a16:creationId xmlns:a16="http://schemas.microsoft.com/office/drawing/2014/main" id="{E715D4D5-71FD-DE3A-9F84-CF222747219C}"/>
                </a:ext>
              </a:extLst>
            </p:cNvPr>
            <p:cNvSpPr txBox="1"/>
            <p:nvPr/>
          </p:nvSpPr>
          <p:spPr>
            <a:xfrm>
              <a:off x="7761459" y="2860599"/>
              <a:ext cx="528221" cy="276999"/>
            </a:xfrm>
            <a:prstGeom prst="rect">
              <a:avLst/>
            </a:prstGeom>
            <a:noFill/>
          </p:spPr>
          <p:txBody>
            <a:bodyPr wrap="square" rtlCol="0">
              <a:spAutoFit/>
            </a:bodyPr>
            <a:lstStyle/>
            <a:p>
              <a:r>
                <a:rPr lang="en-US" sz="1200" dirty="0"/>
                <a:t>x</a:t>
              </a:r>
              <a:r>
                <a:rPr lang="en-US" sz="1200" baseline="-25000" dirty="0"/>
                <a:t>t+1</a:t>
              </a:r>
              <a:endParaRPr lang="en-US" sz="1200" dirty="0"/>
            </a:p>
          </p:txBody>
        </p:sp>
        <p:grpSp>
          <p:nvGrpSpPr>
            <p:cNvPr id="10" name="Group 11">
              <a:extLst>
                <a:ext uri="{FF2B5EF4-FFF2-40B4-BE49-F238E27FC236}">
                  <a16:creationId xmlns:a16="http://schemas.microsoft.com/office/drawing/2014/main" id="{3DAE4173-A464-DECF-FAB7-CC7413FB8BD9}"/>
                </a:ext>
              </a:extLst>
            </p:cNvPr>
            <p:cNvGrpSpPr/>
            <p:nvPr/>
          </p:nvGrpSpPr>
          <p:grpSpPr>
            <a:xfrm>
              <a:off x="6139590" y="2896284"/>
              <a:ext cx="528221" cy="276999"/>
              <a:chOff x="8405488" y="2862023"/>
              <a:chExt cx="528221" cy="276999"/>
            </a:xfrm>
          </p:grpSpPr>
          <p:sp>
            <p:nvSpPr>
              <p:cNvPr id="23" name="Oval 12">
                <a:extLst>
                  <a:ext uri="{FF2B5EF4-FFF2-40B4-BE49-F238E27FC236}">
                    <a16:creationId xmlns:a16="http://schemas.microsoft.com/office/drawing/2014/main" id="{FF3F279B-0165-F2B4-2BAB-4F06886250E4}"/>
                  </a:ext>
                </a:extLst>
              </p:cNvPr>
              <p:cNvSpPr/>
              <p:nvPr/>
            </p:nvSpPr>
            <p:spPr bwMode="auto">
              <a:xfrm>
                <a:off x="8449322" y="2897662"/>
                <a:ext cx="220277" cy="224901"/>
              </a:xfrm>
              <a:prstGeom prst="ellipse">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endParaRPr>
              </a:p>
            </p:txBody>
          </p:sp>
          <p:sp>
            <p:nvSpPr>
              <p:cNvPr id="24" name="TextBox 13">
                <a:extLst>
                  <a:ext uri="{FF2B5EF4-FFF2-40B4-BE49-F238E27FC236}">
                    <a16:creationId xmlns:a16="http://schemas.microsoft.com/office/drawing/2014/main" id="{309BE988-6513-008F-0077-C6AE50209678}"/>
                  </a:ext>
                </a:extLst>
              </p:cNvPr>
              <p:cNvSpPr txBox="1"/>
              <p:nvPr/>
            </p:nvSpPr>
            <p:spPr>
              <a:xfrm>
                <a:off x="8405488" y="2862023"/>
                <a:ext cx="528221" cy="276999"/>
              </a:xfrm>
              <a:prstGeom prst="rect">
                <a:avLst/>
              </a:prstGeom>
              <a:noFill/>
            </p:spPr>
            <p:txBody>
              <a:bodyPr wrap="square" rtlCol="0">
                <a:spAutoFit/>
              </a:bodyPr>
              <a:lstStyle/>
              <a:p>
                <a:r>
                  <a:rPr lang="en-US" sz="1200" dirty="0" err="1"/>
                  <a:t>x</a:t>
                </a:r>
                <a:r>
                  <a:rPr lang="en-US" sz="1200" baseline="-25000" dirty="0" err="1"/>
                  <a:t>t</a:t>
                </a:r>
                <a:endParaRPr lang="en-US" sz="1200" dirty="0"/>
              </a:p>
            </p:txBody>
          </p:sp>
        </p:grpSp>
        <p:sp>
          <p:nvSpPr>
            <p:cNvPr id="11" name="Oval 15">
              <a:extLst>
                <a:ext uri="{FF2B5EF4-FFF2-40B4-BE49-F238E27FC236}">
                  <a16:creationId xmlns:a16="http://schemas.microsoft.com/office/drawing/2014/main" id="{98047EDF-9CF6-1928-F117-C824BD86CDC2}"/>
                </a:ext>
              </a:extLst>
            </p:cNvPr>
            <p:cNvSpPr/>
            <p:nvPr/>
          </p:nvSpPr>
          <p:spPr bwMode="auto">
            <a:xfrm>
              <a:off x="4562067" y="2928918"/>
              <a:ext cx="220277" cy="224901"/>
            </a:xfrm>
            <a:prstGeom prst="ellipse">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endParaRPr>
            </a:p>
          </p:txBody>
        </p:sp>
        <p:sp>
          <p:nvSpPr>
            <p:cNvPr id="12" name="TextBox 17">
              <a:extLst>
                <a:ext uri="{FF2B5EF4-FFF2-40B4-BE49-F238E27FC236}">
                  <a16:creationId xmlns:a16="http://schemas.microsoft.com/office/drawing/2014/main" id="{C8EC8AE9-1C9A-FB25-1107-03DE102A93EE}"/>
                </a:ext>
              </a:extLst>
            </p:cNvPr>
            <p:cNvSpPr txBox="1"/>
            <p:nvPr/>
          </p:nvSpPr>
          <p:spPr>
            <a:xfrm>
              <a:off x="4486251" y="2902868"/>
              <a:ext cx="528221" cy="276999"/>
            </a:xfrm>
            <a:prstGeom prst="rect">
              <a:avLst/>
            </a:prstGeom>
            <a:noFill/>
          </p:spPr>
          <p:txBody>
            <a:bodyPr wrap="square" rtlCol="0">
              <a:spAutoFit/>
            </a:bodyPr>
            <a:lstStyle/>
            <a:p>
              <a:r>
                <a:rPr lang="en-US" sz="1200" dirty="0"/>
                <a:t>x</a:t>
              </a:r>
              <a:r>
                <a:rPr lang="en-US" sz="1200" baseline="-25000" dirty="0"/>
                <a:t>t-1</a:t>
              </a:r>
              <a:endParaRPr lang="en-US" sz="1200" dirty="0"/>
            </a:p>
          </p:txBody>
        </p:sp>
        <p:sp>
          <p:nvSpPr>
            <p:cNvPr id="13" name="Oval 18">
              <a:extLst>
                <a:ext uri="{FF2B5EF4-FFF2-40B4-BE49-F238E27FC236}">
                  <a16:creationId xmlns:a16="http://schemas.microsoft.com/office/drawing/2014/main" id="{E7FAE6BF-7058-24F0-10E3-BBFD7EF36092}"/>
                </a:ext>
              </a:extLst>
            </p:cNvPr>
            <p:cNvSpPr/>
            <p:nvPr/>
          </p:nvSpPr>
          <p:spPr bwMode="auto">
            <a:xfrm>
              <a:off x="3327627" y="4532928"/>
              <a:ext cx="220277" cy="224901"/>
            </a:xfrm>
            <a:prstGeom prst="ellipse">
              <a:avLst/>
            </a:prstGeom>
            <a:solidFill>
              <a:srgbClr val="FF99CC"/>
            </a:solidFill>
            <a:ln w="12700"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endParaRPr>
            </a:p>
          </p:txBody>
        </p:sp>
        <p:sp>
          <p:nvSpPr>
            <p:cNvPr id="14" name="Oval 20">
              <a:extLst>
                <a:ext uri="{FF2B5EF4-FFF2-40B4-BE49-F238E27FC236}">
                  <a16:creationId xmlns:a16="http://schemas.microsoft.com/office/drawing/2014/main" id="{8EBAA871-2EA9-9BA7-4CF4-A7F3100C8AF2}"/>
                </a:ext>
              </a:extLst>
            </p:cNvPr>
            <p:cNvSpPr/>
            <p:nvPr/>
          </p:nvSpPr>
          <p:spPr bwMode="auto">
            <a:xfrm>
              <a:off x="4988787" y="4541668"/>
              <a:ext cx="220277" cy="224901"/>
            </a:xfrm>
            <a:prstGeom prst="ellipse">
              <a:avLst/>
            </a:prstGeom>
            <a:solidFill>
              <a:srgbClr val="FF99CC"/>
            </a:solidFill>
            <a:ln w="12700"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endParaRPr>
            </a:p>
          </p:txBody>
        </p:sp>
        <p:sp>
          <p:nvSpPr>
            <p:cNvPr id="15" name="Oval 21">
              <a:extLst>
                <a:ext uri="{FF2B5EF4-FFF2-40B4-BE49-F238E27FC236}">
                  <a16:creationId xmlns:a16="http://schemas.microsoft.com/office/drawing/2014/main" id="{CDDEBD61-D852-282A-7FBF-FE9A18A5B818}"/>
                </a:ext>
              </a:extLst>
            </p:cNvPr>
            <p:cNvSpPr/>
            <p:nvPr/>
          </p:nvSpPr>
          <p:spPr bwMode="auto">
            <a:xfrm>
              <a:off x="6613752" y="4541667"/>
              <a:ext cx="220277" cy="224901"/>
            </a:xfrm>
            <a:prstGeom prst="ellipse">
              <a:avLst/>
            </a:prstGeom>
            <a:solidFill>
              <a:srgbClr val="FF99CC"/>
            </a:solidFill>
            <a:ln w="12700"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endParaRPr>
            </a:p>
          </p:txBody>
        </p:sp>
        <p:sp>
          <p:nvSpPr>
            <p:cNvPr id="16" name="TextBox 22">
              <a:extLst>
                <a:ext uri="{FF2B5EF4-FFF2-40B4-BE49-F238E27FC236}">
                  <a16:creationId xmlns:a16="http://schemas.microsoft.com/office/drawing/2014/main" id="{D5A82EA7-0229-2FC6-C982-20E08E830908}"/>
                </a:ext>
              </a:extLst>
            </p:cNvPr>
            <p:cNvSpPr txBox="1"/>
            <p:nvPr/>
          </p:nvSpPr>
          <p:spPr>
            <a:xfrm>
              <a:off x="3238117" y="4481306"/>
              <a:ext cx="528221" cy="276999"/>
            </a:xfrm>
            <a:prstGeom prst="rect">
              <a:avLst/>
            </a:prstGeom>
            <a:noFill/>
          </p:spPr>
          <p:txBody>
            <a:bodyPr wrap="square" rtlCol="0">
              <a:spAutoFit/>
            </a:bodyPr>
            <a:lstStyle/>
            <a:p>
              <a:r>
                <a:rPr lang="en-US" sz="1200" dirty="0"/>
                <a:t>h</a:t>
              </a:r>
              <a:r>
                <a:rPr lang="en-US" sz="1200" baseline="-25000" dirty="0"/>
                <a:t>t-1</a:t>
              </a:r>
              <a:endParaRPr lang="en-US" sz="1200" dirty="0"/>
            </a:p>
          </p:txBody>
        </p:sp>
        <p:sp>
          <p:nvSpPr>
            <p:cNvPr id="17" name="TextBox 23">
              <a:extLst>
                <a:ext uri="{FF2B5EF4-FFF2-40B4-BE49-F238E27FC236}">
                  <a16:creationId xmlns:a16="http://schemas.microsoft.com/office/drawing/2014/main" id="{988F6A67-2F1A-71E7-5ED6-9404244640CE}"/>
                </a:ext>
              </a:extLst>
            </p:cNvPr>
            <p:cNvSpPr txBox="1"/>
            <p:nvPr/>
          </p:nvSpPr>
          <p:spPr>
            <a:xfrm>
              <a:off x="6495269" y="4489568"/>
              <a:ext cx="528221" cy="276999"/>
            </a:xfrm>
            <a:prstGeom prst="rect">
              <a:avLst/>
            </a:prstGeom>
            <a:noFill/>
          </p:spPr>
          <p:txBody>
            <a:bodyPr wrap="square" rtlCol="0">
              <a:spAutoFit/>
            </a:bodyPr>
            <a:lstStyle/>
            <a:p>
              <a:r>
                <a:rPr lang="en-US" sz="1200" dirty="0"/>
                <a:t>h</a:t>
              </a:r>
              <a:r>
                <a:rPr lang="en-US" sz="1200" baseline="-25000" dirty="0"/>
                <a:t>t+1</a:t>
              </a:r>
              <a:endParaRPr lang="en-US" sz="1200" dirty="0"/>
            </a:p>
          </p:txBody>
        </p:sp>
        <p:sp>
          <p:nvSpPr>
            <p:cNvPr id="18" name="TextBox 19">
              <a:extLst>
                <a:ext uri="{FF2B5EF4-FFF2-40B4-BE49-F238E27FC236}">
                  <a16:creationId xmlns:a16="http://schemas.microsoft.com/office/drawing/2014/main" id="{E3C4BE45-CFB7-FBA7-BF35-1E98A7D05CA3}"/>
                </a:ext>
              </a:extLst>
            </p:cNvPr>
            <p:cNvSpPr txBox="1"/>
            <p:nvPr/>
          </p:nvSpPr>
          <p:spPr>
            <a:xfrm>
              <a:off x="4915913" y="4497340"/>
              <a:ext cx="528221" cy="276999"/>
            </a:xfrm>
            <a:prstGeom prst="rect">
              <a:avLst/>
            </a:prstGeom>
            <a:noFill/>
          </p:spPr>
          <p:txBody>
            <a:bodyPr wrap="square" rtlCol="0">
              <a:spAutoFit/>
            </a:bodyPr>
            <a:lstStyle/>
            <a:p>
              <a:r>
                <a:rPr lang="en-US" sz="1200" dirty="0" err="1"/>
                <a:t>h</a:t>
              </a:r>
              <a:r>
                <a:rPr lang="en-US" sz="1200" baseline="-25000" dirty="0" err="1"/>
                <a:t>t</a:t>
              </a:r>
              <a:endParaRPr lang="en-US" sz="1200" dirty="0"/>
            </a:p>
          </p:txBody>
        </p:sp>
        <p:grpSp>
          <p:nvGrpSpPr>
            <p:cNvPr id="19" name="Group 34">
              <a:extLst>
                <a:ext uri="{FF2B5EF4-FFF2-40B4-BE49-F238E27FC236}">
                  <a16:creationId xmlns:a16="http://schemas.microsoft.com/office/drawing/2014/main" id="{99E5D93A-9908-4EC2-88CB-658F154E593F}"/>
                </a:ext>
              </a:extLst>
            </p:cNvPr>
            <p:cNvGrpSpPr/>
            <p:nvPr/>
          </p:nvGrpSpPr>
          <p:grpSpPr>
            <a:xfrm>
              <a:off x="3547904" y="4645378"/>
              <a:ext cx="449248" cy="315242"/>
              <a:chOff x="3547904" y="4645378"/>
              <a:chExt cx="449248" cy="315242"/>
            </a:xfrm>
          </p:grpSpPr>
          <p:cxnSp>
            <p:nvCxnSpPr>
              <p:cNvPr id="20" name="Straight Arrow Connector 26">
                <a:extLst>
                  <a:ext uri="{FF2B5EF4-FFF2-40B4-BE49-F238E27FC236}">
                    <a16:creationId xmlns:a16="http://schemas.microsoft.com/office/drawing/2014/main" id="{EDD73FB4-FD84-D4C4-97DE-6F8D8695FA7E}"/>
                  </a:ext>
                </a:extLst>
              </p:cNvPr>
              <p:cNvCxnSpPr>
                <a:cxnSpLocks/>
              </p:cNvCxnSpPr>
              <p:nvPr/>
            </p:nvCxnSpPr>
            <p:spPr bwMode="auto">
              <a:xfrm>
                <a:off x="3717117" y="4778290"/>
                <a:ext cx="280035"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21" name="Straight Connector 31">
                <a:extLst>
                  <a:ext uri="{FF2B5EF4-FFF2-40B4-BE49-F238E27FC236}">
                    <a16:creationId xmlns:a16="http://schemas.microsoft.com/office/drawing/2014/main" id="{5662865F-DCC1-A779-8303-F7AC0630599A}"/>
                  </a:ext>
                </a:extLst>
              </p:cNvPr>
              <p:cNvCxnSpPr/>
              <p:nvPr/>
            </p:nvCxnSpPr>
            <p:spPr bwMode="auto">
              <a:xfrm>
                <a:off x="3547904" y="4645378"/>
                <a:ext cx="161509" cy="1211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2" name="Straight Connector 33">
                <a:extLst>
                  <a:ext uri="{FF2B5EF4-FFF2-40B4-BE49-F238E27FC236}">
                    <a16:creationId xmlns:a16="http://schemas.microsoft.com/office/drawing/2014/main" id="{850BC0A1-4364-234E-87F6-0BD9A1BB9F7F}"/>
                  </a:ext>
                </a:extLst>
              </p:cNvPr>
              <p:cNvCxnSpPr/>
              <p:nvPr/>
            </p:nvCxnSpPr>
            <p:spPr bwMode="auto">
              <a:xfrm flipV="1">
                <a:off x="3563144" y="4766567"/>
                <a:ext cx="153973" cy="194053"/>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spTree>
    <p:extLst>
      <p:ext uri="{BB962C8B-B14F-4D97-AF65-F5344CB8AC3E}">
        <p14:creationId xmlns:p14="http://schemas.microsoft.com/office/powerpoint/2010/main" val="796330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1ACD37-185E-33BE-2E88-5D02A189EFA0}"/>
              </a:ext>
            </a:extLst>
          </p:cNvPr>
          <p:cNvSpPr>
            <a:spLocks noGrp="1"/>
          </p:cNvSpPr>
          <p:nvPr>
            <p:ph type="title"/>
          </p:nvPr>
        </p:nvSpPr>
        <p:spPr/>
        <p:txBody>
          <a:bodyPr/>
          <a:lstStyle/>
          <a:p>
            <a:r>
              <a:rPr lang="ja-JP" altLang="en-US" dirty="0"/>
              <a:t>目次</a:t>
            </a:r>
            <a:endParaRPr kumimoji="1" lang="ja-JP" altLang="en-US" dirty="0"/>
          </a:p>
        </p:txBody>
      </p:sp>
      <p:sp>
        <p:nvSpPr>
          <p:cNvPr id="3" name="内容占位符 2">
            <a:extLst>
              <a:ext uri="{FF2B5EF4-FFF2-40B4-BE49-F238E27FC236}">
                <a16:creationId xmlns:a16="http://schemas.microsoft.com/office/drawing/2014/main" id="{EA666303-7914-2264-ABA0-DE88D7C903C0}"/>
              </a:ext>
            </a:extLst>
          </p:cNvPr>
          <p:cNvSpPr>
            <a:spLocks noGrp="1"/>
          </p:cNvSpPr>
          <p:nvPr>
            <p:ph idx="1"/>
          </p:nvPr>
        </p:nvSpPr>
        <p:spPr/>
        <p:txBody>
          <a:bodyPr/>
          <a:lstStyle/>
          <a:p>
            <a:r>
              <a:rPr lang="en-US" altLang="ja-JP" dirty="0"/>
              <a:t>Prophet</a:t>
            </a:r>
          </a:p>
          <a:p>
            <a:r>
              <a:rPr kumimoji="1" lang="en-US" altLang="ja-JP" dirty="0"/>
              <a:t>LSTM</a:t>
            </a:r>
            <a:r>
              <a:rPr kumimoji="1" lang="ja-JP" altLang="en-US" dirty="0"/>
              <a:t>の仕組み</a:t>
            </a:r>
            <a:endParaRPr kumimoji="1" lang="en-US" altLang="ja-JP" dirty="0"/>
          </a:p>
          <a:p>
            <a:r>
              <a:rPr kumimoji="1" lang="ja-JP" altLang="en-US" dirty="0"/>
              <a:t>株価予測</a:t>
            </a:r>
          </a:p>
        </p:txBody>
      </p:sp>
    </p:spTree>
    <p:extLst>
      <p:ext uri="{BB962C8B-B14F-4D97-AF65-F5344CB8AC3E}">
        <p14:creationId xmlns:p14="http://schemas.microsoft.com/office/powerpoint/2010/main" val="3906362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CBF0F7-2E16-4A58-B9C8-881A21C275D4}"/>
              </a:ext>
            </a:extLst>
          </p:cNvPr>
          <p:cNvSpPr>
            <a:spLocks noGrp="1"/>
          </p:cNvSpPr>
          <p:nvPr>
            <p:ph type="title"/>
          </p:nvPr>
        </p:nvSpPr>
        <p:spPr/>
        <p:txBody>
          <a:bodyPr/>
          <a:lstStyle/>
          <a:p>
            <a:r>
              <a:rPr kumimoji="1" lang="ja-JP" altLang="en-US" dirty="0"/>
              <a:t>データセット</a:t>
            </a:r>
          </a:p>
        </p:txBody>
      </p:sp>
      <p:sp>
        <p:nvSpPr>
          <p:cNvPr id="3" name="内容占位符 2">
            <a:extLst>
              <a:ext uri="{FF2B5EF4-FFF2-40B4-BE49-F238E27FC236}">
                <a16:creationId xmlns:a16="http://schemas.microsoft.com/office/drawing/2014/main" id="{B03AAA50-14E4-1CE6-5BFA-B2DDC664BD8A}"/>
              </a:ext>
            </a:extLst>
          </p:cNvPr>
          <p:cNvSpPr>
            <a:spLocks noGrp="1"/>
          </p:cNvSpPr>
          <p:nvPr>
            <p:ph idx="1"/>
          </p:nvPr>
        </p:nvSpPr>
        <p:spPr>
          <a:xfrm>
            <a:off x="1053168" y="1690688"/>
            <a:ext cx="10515600" cy="4351338"/>
          </a:xfrm>
        </p:spPr>
        <p:txBody>
          <a:bodyPr>
            <a:normAutofit/>
          </a:bodyPr>
          <a:lstStyle/>
          <a:p>
            <a:r>
              <a:rPr lang="en-US" altLang="ja-JP" sz="1800" dirty="0"/>
              <a:t>ETF:</a:t>
            </a:r>
          </a:p>
          <a:p>
            <a:pPr marL="0" indent="0" algn="ctr">
              <a:buNone/>
            </a:pPr>
            <a:r>
              <a:rPr lang="en-US" altLang="ja-JP" sz="1800" dirty="0"/>
              <a:t>SPY </a:t>
            </a:r>
            <a:r>
              <a:rPr lang="ja-JP" altLang="en-US" sz="1800" dirty="0"/>
              <a:t>銘柄 </a:t>
            </a:r>
            <a:r>
              <a:rPr lang="en-US" altLang="ja-JP" sz="1800" dirty="0"/>
              <a:t>- SPDR S&amp;P500 ETF</a:t>
            </a:r>
            <a:r>
              <a:rPr lang="ja-JP" altLang="en-US" sz="1800" dirty="0"/>
              <a:t>ﾄﾗｽﾄ 投資信託 </a:t>
            </a:r>
            <a:r>
              <a:rPr lang="en-US" altLang="ja-JP" sz="1800" dirty="0"/>
              <a:t>(SPY)</a:t>
            </a:r>
          </a:p>
          <a:p>
            <a:pPr marL="0" indent="0">
              <a:buNone/>
            </a:pPr>
            <a:endParaRPr kumimoji="1" lang="en-US" altLang="ja-JP" sz="1800" dirty="0"/>
          </a:p>
          <a:p>
            <a:r>
              <a:rPr kumimoji="1" lang="ja-JP" altLang="en-US" sz="1800" dirty="0"/>
              <a:t>トレーニングデータセット</a:t>
            </a:r>
            <a:r>
              <a:rPr kumimoji="1" lang="en-US" altLang="ja-JP" sz="1800" dirty="0"/>
              <a:t>:</a:t>
            </a:r>
          </a:p>
          <a:p>
            <a:pPr marL="0" indent="0" algn="ctr">
              <a:buNone/>
            </a:pPr>
            <a:r>
              <a:rPr kumimoji="1" lang="en-US" altLang="ja-JP" sz="1800" dirty="0"/>
              <a:t>2022-07-13~2023-04-27 </a:t>
            </a:r>
            <a:r>
              <a:rPr lang="ja-JP" altLang="en-US" sz="1800" dirty="0"/>
              <a:t> </a:t>
            </a:r>
            <a:r>
              <a:rPr lang="en-US" altLang="ja-JP" sz="1800" dirty="0"/>
              <a:t>200</a:t>
            </a:r>
            <a:r>
              <a:rPr lang="ja-JP" altLang="en-US" sz="1800" dirty="0"/>
              <a:t>の</a:t>
            </a:r>
            <a:r>
              <a:rPr lang="ja-JP" altLang="en-US" sz="1800" b="0" i="0" dirty="0">
                <a:solidFill>
                  <a:srgbClr val="333333"/>
                </a:solidFill>
                <a:effectLst/>
                <a:latin typeface="Arial" panose="020B0604020202020204" pitchFamily="34" charset="0"/>
              </a:rPr>
              <a:t>取引日</a:t>
            </a:r>
            <a:endParaRPr lang="en-US" altLang="ja-JP" sz="1800" dirty="0"/>
          </a:p>
          <a:p>
            <a:pPr marL="0" indent="0">
              <a:buNone/>
            </a:pPr>
            <a:endParaRPr lang="en-US" altLang="ja-JP" sz="1800" dirty="0"/>
          </a:p>
          <a:p>
            <a:r>
              <a:rPr lang="ja-JP" altLang="en-US" sz="1800" dirty="0"/>
              <a:t>テストデータセット：</a:t>
            </a:r>
            <a:endParaRPr lang="en-US" altLang="ja-JP" sz="1800" dirty="0"/>
          </a:p>
          <a:p>
            <a:pPr marL="0" indent="0" algn="ctr">
              <a:buNone/>
            </a:pPr>
            <a:r>
              <a:rPr lang="en-US" altLang="ja-JP" sz="1800" dirty="0"/>
              <a:t>2023-04-28~2023-05-06</a:t>
            </a:r>
            <a:r>
              <a:rPr lang="ja-JP" altLang="en-US" sz="1800" dirty="0"/>
              <a:t> </a:t>
            </a:r>
            <a:r>
              <a:rPr lang="en-US" altLang="ja-JP" sz="1800" dirty="0"/>
              <a:t>7</a:t>
            </a:r>
            <a:r>
              <a:rPr lang="ja-JP" altLang="en-US" sz="1800" dirty="0"/>
              <a:t>の取引日</a:t>
            </a:r>
            <a:endParaRPr lang="en-US" altLang="ja-JP" sz="1400" dirty="0"/>
          </a:p>
          <a:p>
            <a:endParaRPr lang="en-US" altLang="ja-JP" sz="1800" dirty="0"/>
          </a:p>
        </p:txBody>
      </p:sp>
    </p:spTree>
    <p:extLst>
      <p:ext uri="{BB962C8B-B14F-4D97-AF65-F5344CB8AC3E}">
        <p14:creationId xmlns:p14="http://schemas.microsoft.com/office/powerpoint/2010/main" val="2895717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A4D644-A58D-BB6F-E629-7F5EA1104393}"/>
              </a:ext>
            </a:extLst>
          </p:cNvPr>
          <p:cNvSpPr>
            <a:spLocks noGrp="1"/>
          </p:cNvSpPr>
          <p:nvPr>
            <p:ph type="title"/>
          </p:nvPr>
        </p:nvSpPr>
        <p:spPr/>
        <p:txBody>
          <a:bodyPr/>
          <a:lstStyle/>
          <a:p>
            <a:r>
              <a:rPr kumimoji="1" lang="en-US" altLang="ja-JP" dirty="0"/>
              <a:t>Prophet</a:t>
            </a:r>
            <a:endParaRPr kumimoji="1" lang="ja-JP" altLang="en-US" dirty="0"/>
          </a:p>
        </p:txBody>
      </p:sp>
      <p:sp>
        <p:nvSpPr>
          <p:cNvPr id="3" name="内容占位符 2">
            <a:extLst>
              <a:ext uri="{FF2B5EF4-FFF2-40B4-BE49-F238E27FC236}">
                <a16:creationId xmlns:a16="http://schemas.microsoft.com/office/drawing/2014/main" id="{59297454-E672-3544-5730-7BC28C5C9B11}"/>
              </a:ext>
            </a:extLst>
          </p:cNvPr>
          <p:cNvSpPr>
            <a:spLocks noGrp="1"/>
          </p:cNvSpPr>
          <p:nvPr>
            <p:ph idx="1"/>
          </p:nvPr>
        </p:nvSpPr>
        <p:spPr>
          <a:xfrm>
            <a:off x="9657737" y="5551079"/>
            <a:ext cx="2001078" cy="941796"/>
          </a:xfrm>
        </p:spPr>
        <p:txBody>
          <a:bodyPr>
            <a:normAutofit/>
          </a:bodyPr>
          <a:lstStyle/>
          <a:p>
            <a:pPr marL="0" indent="0">
              <a:buNone/>
            </a:pPr>
            <a:r>
              <a:rPr lang="en-US" altLang="ja-JP" sz="1400" dirty="0"/>
              <a:t>MSE:17.6584 MAE:3.7592 RMSE:4.2022</a:t>
            </a:r>
            <a:endParaRPr lang="ja-JP" altLang="en-US" sz="1400" dirty="0"/>
          </a:p>
        </p:txBody>
      </p:sp>
      <p:pic>
        <p:nvPicPr>
          <p:cNvPr id="6" name="图片 5" descr="图表&#10;&#10;描述已自动生成">
            <a:extLst>
              <a:ext uri="{FF2B5EF4-FFF2-40B4-BE49-F238E27FC236}">
                <a16:creationId xmlns:a16="http://schemas.microsoft.com/office/drawing/2014/main" id="{053A6C5C-5355-C7D2-273E-3851115603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39710"/>
            <a:ext cx="8755275" cy="5253165"/>
          </a:xfrm>
          <a:prstGeom prst="rect">
            <a:avLst/>
          </a:prstGeom>
        </p:spPr>
      </p:pic>
    </p:spTree>
    <p:extLst>
      <p:ext uri="{BB962C8B-B14F-4D97-AF65-F5344CB8AC3E}">
        <p14:creationId xmlns:p14="http://schemas.microsoft.com/office/powerpoint/2010/main" val="1193038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1ACD37-185E-33BE-2E88-5D02A189EFA0}"/>
              </a:ext>
            </a:extLst>
          </p:cNvPr>
          <p:cNvSpPr>
            <a:spLocks noGrp="1"/>
          </p:cNvSpPr>
          <p:nvPr>
            <p:ph type="title"/>
          </p:nvPr>
        </p:nvSpPr>
        <p:spPr/>
        <p:txBody>
          <a:bodyPr/>
          <a:lstStyle/>
          <a:p>
            <a:r>
              <a:rPr lang="ja-JP" altLang="en-US" dirty="0"/>
              <a:t>目次</a:t>
            </a:r>
            <a:endParaRPr kumimoji="1" lang="ja-JP" altLang="en-US" dirty="0"/>
          </a:p>
        </p:txBody>
      </p:sp>
      <p:sp>
        <p:nvSpPr>
          <p:cNvPr id="3" name="内容占位符 2">
            <a:extLst>
              <a:ext uri="{FF2B5EF4-FFF2-40B4-BE49-F238E27FC236}">
                <a16:creationId xmlns:a16="http://schemas.microsoft.com/office/drawing/2014/main" id="{EA666303-7914-2264-ABA0-DE88D7C903C0}"/>
              </a:ext>
            </a:extLst>
          </p:cNvPr>
          <p:cNvSpPr>
            <a:spLocks noGrp="1"/>
          </p:cNvSpPr>
          <p:nvPr>
            <p:ph idx="1"/>
          </p:nvPr>
        </p:nvSpPr>
        <p:spPr/>
        <p:txBody>
          <a:bodyPr/>
          <a:lstStyle/>
          <a:p>
            <a:r>
              <a:rPr lang="en-US" altLang="ja-JP" dirty="0"/>
              <a:t>Prophet</a:t>
            </a:r>
          </a:p>
          <a:p>
            <a:r>
              <a:rPr kumimoji="1" lang="en-US" altLang="ja-JP" dirty="0"/>
              <a:t>LSTM</a:t>
            </a:r>
            <a:r>
              <a:rPr kumimoji="1" lang="ja-JP" altLang="en-US" dirty="0"/>
              <a:t>の仕組み</a:t>
            </a:r>
            <a:endParaRPr kumimoji="1" lang="en-US" altLang="ja-JP" dirty="0"/>
          </a:p>
          <a:p>
            <a:r>
              <a:rPr kumimoji="1" lang="ja-JP" altLang="en-US" dirty="0"/>
              <a:t>株価予測の実験</a:t>
            </a:r>
            <a:endParaRPr kumimoji="1"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196555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EC81D1-F93F-2295-ED3D-2DE4722681A9}"/>
              </a:ext>
            </a:extLst>
          </p:cNvPr>
          <p:cNvSpPr>
            <a:spLocks noGrp="1"/>
          </p:cNvSpPr>
          <p:nvPr>
            <p:ph type="title"/>
          </p:nvPr>
        </p:nvSpPr>
        <p:spPr/>
        <p:txBody>
          <a:bodyPr/>
          <a:lstStyle/>
          <a:p>
            <a:r>
              <a:rPr lang="en-US" altLang="ja-JP" dirty="0"/>
              <a:t>LSTM</a:t>
            </a:r>
            <a:endParaRPr kumimoji="1" lang="ja-JP" altLang="en-US" dirty="0"/>
          </a:p>
        </p:txBody>
      </p:sp>
      <p:pic>
        <p:nvPicPr>
          <p:cNvPr id="5" name="内容占位符 4">
            <a:extLst>
              <a:ext uri="{FF2B5EF4-FFF2-40B4-BE49-F238E27FC236}">
                <a16:creationId xmlns:a16="http://schemas.microsoft.com/office/drawing/2014/main" id="{4F0DD027-B172-192F-B894-9DBA47DEBDD5}"/>
              </a:ext>
            </a:extLst>
          </p:cNvPr>
          <p:cNvPicPr>
            <a:picLocks noGrp="1" noChangeAspect="1"/>
          </p:cNvPicPr>
          <p:nvPr>
            <p:ph idx="1"/>
          </p:nvPr>
        </p:nvPicPr>
        <p:blipFill>
          <a:blip r:embed="rId2"/>
          <a:stretch>
            <a:fillRect/>
          </a:stretch>
        </p:blipFill>
        <p:spPr>
          <a:xfrm>
            <a:off x="2263120" y="1600564"/>
            <a:ext cx="7844305" cy="3428636"/>
          </a:xfrm>
        </p:spPr>
      </p:pic>
      <p:sp>
        <p:nvSpPr>
          <p:cNvPr id="6" name="文本框 5">
            <a:extLst>
              <a:ext uri="{FF2B5EF4-FFF2-40B4-BE49-F238E27FC236}">
                <a16:creationId xmlns:a16="http://schemas.microsoft.com/office/drawing/2014/main" id="{0C3658D3-32D0-91BF-3246-973C302B6B6D}"/>
              </a:ext>
            </a:extLst>
          </p:cNvPr>
          <p:cNvSpPr txBox="1"/>
          <p:nvPr/>
        </p:nvSpPr>
        <p:spPr>
          <a:xfrm>
            <a:off x="4831872" y="5301762"/>
            <a:ext cx="2528256" cy="923330"/>
          </a:xfrm>
          <a:prstGeom prst="rect">
            <a:avLst/>
          </a:prstGeom>
          <a:noFill/>
        </p:spPr>
        <p:txBody>
          <a:bodyPr wrap="none" rtlCol="0">
            <a:spAutoFit/>
          </a:bodyPr>
          <a:lstStyle/>
          <a:p>
            <a:r>
              <a:rPr lang="en-US" altLang="ja-JP" b="0" dirty="0">
                <a:effectLst/>
                <a:latin typeface="Courier New" panose="02070309020205020404" pitchFamily="49" charset="0"/>
              </a:rPr>
              <a:t>activation=</a:t>
            </a:r>
            <a:r>
              <a:rPr lang="en-US" altLang="ja-JP" b="0" dirty="0">
                <a:solidFill>
                  <a:srgbClr val="CE9178"/>
                </a:solidFill>
                <a:effectLst/>
                <a:latin typeface="Courier New" panose="02070309020205020404" pitchFamily="49" charset="0"/>
              </a:rPr>
              <a:t>'</a:t>
            </a:r>
            <a:r>
              <a:rPr lang="en-US" altLang="ja-JP" b="0" dirty="0" err="1">
                <a:solidFill>
                  <a:srgbClr val="CE9178"/>
                </a:solidFill>
                <a:effectLst/>
                <a:latin typeface="Courier New" panose="02070309020205020404" pitchFamily="49" charset="0"/>
              </a:rPr>
              <a:t>relu</a:t>
            </a:r>
            <a:r>
              <a:rPr lang="en-US" altLang="ja-JP" b="0" dirty="0">
                <a:solidFill>
                  <a:srgbClr val="CE9178"/>
                </a:solidFill>
                <a:effectLst/>
                <a:latin typeface="Courier New" panose="02070309020205020404" pitchFamily="49" charset="0"/>
              </a:rPr>
              <a:t>’</a:t>
            </a:r>
          </a:p>
          <a:p>
            <a:r>
              <a:rPr lang="en-US" altLang="ja-JP" b="0" dirty="0">
                <a:effectLst/>
                <a:latin typeface="Courier New" panose="02070309020205020404" pitchFamily="49" charset="0"/>
              </a:rPr>
              <a:t>optimizer=</a:t>
            </a:r>
            <a:r>
              <a:rPr lang="en-US" altLang="ja-JP" b="0" dirty="0">
                <a:solidFill>
                  <a:srgbClr val="CE9178"/>
                </a:solidFill>
                <a:effectLst/>
                <a:latin typeface="Courier New" panose="02070309020205020404" pitchFamily="49" charset="0"/>
              </a:rPr>
              <a:t>'</a:t>
            </a:r>
            <a:r>
              <a:rPr lang="en-US" altLang="ja-JP" b="0" dirty="0" err="1">
                <a:solidFill>
                  <a:srgbClr val="CE9178"/>
                </a:solidFill>
                <a:effectLst/>
                <a:latin typeface="Courier New" panose="02070309020205020404" pitchFamily="49" charset="0"/>
              </a:rPr>
              <a:t>adam</a:t>
            </a:r>
            <a:r>
              <a:rPr lang="en-US" altLang="ja-JP" b="0" dirty="0">
                <a:solidFill>
                  <a:srgbClr val="CE9178"/>
                </a:solidFill>
                <a:effectLst/>
                <a:latin typeface="Courier New" panose="02070309020205020404" pitchFamily="49" charset="0"/>
              </a:rPr>
              <a:t>'</a:t>
            </a:r>
            <a:endParaRPr lang="en-US" altLang="ja-JP" b="0" dirty="0">
              <a:solidFill>
                <a:srgbClr val="D4D4D4"/>
              </a:solidFill>
              <a:effectLst/>
              <a:latin typeface="Courier New" panose="02070309020205020404" pitchFamily="49" charset="0"/>
            </a:endParaRPr>
          </a:p>
          <a:p>
            <a:endParaRPr kumimoji="1" lang="ja-JP" altLang="en-US" dirty="0"/>
          </a:p>
        </p:txBody>
      </p:sp>
    </p:spTree>
    <p:extLst>
      <p:ext uri="{BB962C8B-B14F-4D97-AF65-F5344CB8AC3E}">
        <p14:creationId xmlns:p14="http://schemas.microsoft.com/office/powerpoint/2010/main" val="3457977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016865-4BE4-6411-49DF-A413CC4C4E51}"/>
              </a:ext>
            </a:extLst>
          </p:cNvPr>
          <p:cNvSpPr>
            <a:spLocks noGrp="1"/>
          </p:cNvSpPr>
          <p:nvPr>
            <p:ph type="title"/>
          </p:nvPr>
        </p:nvSpPr>
        <p:spPr/>
        <p:txBody>
          <a:bodyPr/>
          <a:lstStyle/>
          <a:p>
            <a:r>
              <a:rPr kumimoji="1" lang="en-US" altLang="ja-JP" dirty="0"/>
              <a:t>LSTM</a:t>
            </a:r>
            <a:endParaRPr kumimoji="1" lang="ja-JP" altLang="en-US" dirty="0"/>
          </a:p>
        </p:txBody>
      </p:sp>
      <p:sp>
        <p:nvSpPr>
          <p:cNvPr id="3" name="内容占位符 2">
            <a:extLst>
              <a:ext uri="{FF2B5EF4-FFF2-40B4-BE49-F238E27FC236}">
                <a16:creationId xmlns:a16="http://schemas.microsoft.com/office/drawing/2014/main" id="{326C3646-2190-5C47-EEB7-C954B7996CC3}"/>
              </a:ext>
            </a:extLst>
          </p:cNvPr>
          <p:cNvSpPr>
            <a:spLocks noGrp="1"/>
          </p:cNvSpPr>
          <p:nvPr>
            <p:ph idx="1"/>
          </p:nvPr>
        </p:nvSpPr>
        <p:spPr/>
        <p:txBody>
          <a:bodyPr/>
          <a:lstStyle/>
          <a:p>
            <a:endParaRPr kumimoji="1" lang="ja-JP" altLang="en-US"/>
          </a:p>
        </p:txBody>
      </p:sp>
      <p:sp>
        <p:nvSpPr>
          <p:cNvPr id="7" name="文本框 6">
            <a:extLst>
              <a:ext uri="{FF2B5EF4-FFF2-40B4-BE49-F238E27FC236}">
                <a16:creationId xmlns:a16="http://schemas.microsoft.com/office/drawing/2014/main" id="{AEB6A0B0-4E95-58EB-5367-817565CA8380}"/>
              </a:ext>
            </a:extLst>
          </p:cNvPr>
          <p:cNvSpPr txBox="1"/>
          <p:nvPr/>
        </p:nvSpPr>
        <p:spPr>
          <a:xfrm>
            <a:off x="10005689" y="5754211"/>
            <a:ext cx="1348111" cy="738664"/>
          </a:xfrm>
          <a:prstGeom prst="rect">
            <a:avLst/>
          </a:prstGeom>
          <a:noFill/>
        </p:spPr>
        <p:txBody>
          <a:bodyPr wrap="square">
            <a:spAutoFit/>
          </a:bodyPr>
          <a:lstStyle/>
          <a:p>
            <a:r>
              <a:rPr lang="en-US" altLang="ja-JP" sz="1400" dirty="0"/>
              <a:t>MSE:12.1662 </a:t>
            </a:r>
          </a:p>
          <a:p>
            <a:r>
              <a:rPr lang="en-US" altLang="ja-JP" sz="1400" dirty="0"/>
              <a:t>MAE:2.7376 </a:t>
            </a:r>
          </a:p>
          <a:p>
            <a:r>
              <a:rPr lang="en-US" altLang="ja-JP" sz="1400" dirty="0"/>
              <a:t>RMSE:3.4880</a:t>
            </a:r>
            <a:endParaRPr lang="ja-JP" altLang="en-US" sz="1400" dirty="0"/>
          </a:p>
        </p:txBody>
      </p:sp>
      <p:pic>
        <p:nvPicPr>
          <p:cNvPr id="1026" name="Picture 2">
            <a:extLst>
              <a:ext uri="{FF2B5EF4-FFF2-40B4-BE49-F238E27FC236}">
                <a16:creationId xmlns:a16="http://schemas.microsoft.com/office/drawing/2014/main" id="{E97839CC-C9B3-1D23-90E5-E7227B008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328371"/>
            <a:ext cx="9167489" cy="523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84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51A980-6567-788F-6F61-3E18FD032BAA}"/>
              </a:ext>
            </a:extLst>
          </p:cNvPr>
          <p:cNvSpPr>
            <a:spLocks noGrp="1"/>
          </p:cNvSpPr>
          <p:nvPr>
            <p:ph type="title"/>
          </p:nvPr>
        </p:nvSpPr>
        <p:spPr/>
        <p:txBody>
          <a:bodyPr/>
          <a:lstStyle/>
          <a:p>
            <a:r>
              <a:rPr kumimoji="1" lang="ja-JP" altLang="en-US" dirty="0"/>
              <a:t>参考文献</a:t>
            </a:r>
          </a:p>
        </p:txBody>
      </p:sp>
      <p:sp>
        <p:nvSpPr>
          <p:cNvPr id="3" name="内容占位符 2">
            <a:extLst>
              <a:ext uri="{FF2B5EF4-FFF2-40B4-BE49-F238E27FC236}">
                <a16:creationId xmlns:a16="http://schemas.microsoft.com/office/drawing/2014/main" id="{5F78ABC5-5DD9-7354-6CC7-88D48EC3F496}"/>
              </a:ext>
            </a:extLst>
          </p:cNvPr>
          <p:cNvSpPr>
            <a:spLocks noGrp="1"/>
          </p:cNvSpPr>
          <p:nvPr>
            <p:ph idx="1"/>
          </p:nvPr>
        </p:nvSpPr>
        <p:spPr>
          <a:xfrm>
            <a:off x="838200" y="1859181"/>
            <a:ext cx="10515600" cy="4351338"/>
          </a:xfrm>
        </p:spPr>
        <p:txBody>
          <a:bodyPr>
            <a:normAutofit/>
          </a:bodyPr>
          <a:lstStyle/>
          <a:p>
            <a:pPr marL="0" indent="0">
              <a:buNone/>
            </a:pPr>
            <a:r>
              <a:rPr lang="en-US" altLang="ja-JP" sz="1800" dirty="0"/>
              <a:t>[1]</a:t>
            </a:r>
            <a:r>
              <a:rPr lang="ja-JP" altLang="en-US" sz="1800" dirty="0"/>
              <a:t>将来予測で用いられるライブラリ「</a:t>
            </a:r>
            <a:r>
              <a:rPr lang="en-US" altLang="ja-JP" sz="1800" dirty="0"/>
              <a:t>Prophet</a:t>
            </a:r>
            <a:r>
              <a:rPr lang="ja-JP" altLang="en-US" sz="1800" dirty="0"/>
              <a:t>」</a:t>
            </a:r>
            <a:endParaRPr lang="en-US" altLang="ja-JP" sz="1800" dirty="0"/>
          </a:p>
          <a:p>
            <a:pPr marL="0" indent="0">
              <a:buNone/>
            </a:pPr>
            <a:r>
              <a:rPr lang="en-US" altLang="ja-JP" sz="1800" dirty="0">
                <a:hlinkClick r:id="rId2"/>
              </a:rPr>
              <a:t>https://www.skillupai.com/blog/tech/prophet/ </a:t>
            </a:r>
            <a:endParaRPr lang="en-US" altLang="ja-JP" sz="1800" dirty="0"/>
          </a:p>
          <a:p>
            <a:pPr marL="0" indent="0">
              <a:buNone/>
            </a:pPr>
            <a:r>
              <a:rPr lang="en-US" altLang="ja-JP" sz="1800" dirty="0"/>
              <a:t>[2] CS 388: Natural Language Processing LSTM Recurrent Neural Networks</a:t>
            </a:r>
          </a:p>
          <a:p>
            <a:pPr marL="0" indent="0" algn="l">
              <a:buNone/>
            </a:pPr>
            <a:r>
              <a:rPr lang="en-US" altLang="ja-JP" sz="1800" dirty="0">
                <a:hlinkClick r:id="rId3">
                  <a:extLst>
                    <a:ext uri="{A12FA001-AC4F-418D-AE19-62706E023703}">
                      <ahyp:hlinkClr xmlns:ahyp="http://schemas.microsoft.com/office/drawing/2018/hyperlinkcolor" val="tx"/>
                    </a:ext>
                  </a:extLst>
                </a:hlinkClick>
              </a:rPr>
              <a:t>https://www.cs.utexas.edu/~mooney/cs388/slides/lstm.pptx</a:t>
            </a:r>
            <a:endParaRPr lang="en-US" altLang="ja-JP" sz="1800" dirty="0"/>
          </a:p>
          <a:p>
            <a:pPr marL="0" indent="0">
              <a:buNone/>
            </a:pPr>
            <a:br>
              <a:rPr lang="en-US" altLang="ja-JP" sz="1800" dirty="0"/>
            </a:br>
            <a:endParaRPr lang="en-US" altLang="ja-JP" sz="1800" dirty="0"/>
          </a:p>
        </p:txBody>
      </p:sp>
    </p:spTree>
    <p:extLst>
      <p:ext uri="{BB962C8B-B14F-4D97-AF65-F5344CB8AC3E}">
        <p14:creationId xmlns:p14="http://schemas.microsoft.com/office/powerpoint/2010/main" val="4089902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1ACD37-185E-33BE-2E88-5D02A189EFA0}"/>
              </a:ext>
            </a:extLst>
          </p:cNvPr>
          <p:cNvSpPr>
            <a:spLocks noGrp="1"/>
          </p:cNvSpPr>
          <p:nvPr>
            <p:ph type="title"/>
          </p:nvPr>
        </p:nvSpPr>
        <p:spPr/>
        <p:txBody>
          <a:bodyPr/>
          <a:lstStyle/>
          <a:p>
            <a:r>
              <a:rPr lang="ja-JP" altLang="en-US" dirty="0"/>
              <a:t>目次</a:t>
            </a:r>
            <a:endParaRPr kumimoji="1" lang="ja-JP" altLang="en-US" dirty="0"/>
          </a:p>
        </p:txBody>
      </p:sp>
      <p:sp>
        <p:nvSpPr>
          <p:cNvPr id="3" name="内容占位符 2">
            <a:extLst>
              <a:ext uri="{FF2B5EF4-FFF2-40B4-BE49-F238E27FC236}">
                <a16:creationId xmlns:a16="http://schemas.microsoft.com/office/drawing/2014/main" id="{EA666303-7914-2264-ABA0-DE88D7C903C0}"/>
              </a:ext>
            </a:extLst>
          </p:cNvPr>
          <p:cNvSpPr>
            <a:spLocks noGrp="1"/>
          </p:cNvSpPr>
          <p:nvPr>
            <p:ph idx="1"/>
          </p:nvPr>
        </p:nvSpPr>
        <p:spPr/>
        <p:txBody>
          <a:bodyPr/>
          <a:lstStyle/>
          <a:p>
            <a:r>
              <a:rPr lang="en-US" altLang="ja-JP" dirty="0"/>
              <a:t>Prophet</a:t>
            </a:r>
          </a:p>
          <a:p>
            <a:r>
              <a:rPr kumimoji="1" lang="en-US" altLang="ja-JP" dirty="0">
                <a:solidFill>
                  <a:schemeClr val="tx2">
                    <a:lumMod val="20000"/>
                    <a:lumOff val="80000"/>
                  </a:schemeClr>
                </a:solidFill>
              </a:rPr>
              <a:t>LSTM</a:t>
            </a:r>
            <a:r>
              <a:rPr kumimoji="1" lang="ja-JP" altLang="en-US" dirty="0">
                <a:solidFill>
                  <a:schemeClr val="tx2">
                    <a:lumMod val="20000"/>
                    <a:lumOff val="80000"/>
                  </a:schemeClr>
                </a:solidFill>
              </a:rPr>
              <a:t>の仕組み</a:t>
            </a:r>
            <a:endParaRPr kumimoji="1" lang="en-US" altLang="ja-JP" dirty="0">
              <a:solidFill>
                <a:schemeClr val="tx2">
                  <a:lumMod val="20000"/>
                  <a:lumOff val="80000"/>
                </a:schemeClr>
              </a:solidFill>
            </a:endParaRPr>
          </a:p>
          <a:p>
            <a:r>
              <a:rPr kumimoji="1" lang="ja-JP" altLang="en-US" dirty="0">
                <a:solidFill>
                  <a:schemeClr val="tx2">
                    <a:lumMod val="20000"/>
                    <a:lumOff val="80000"/>
                  </a:schemeClr>
                </a:solidFill>
              </a:rPr>
              <a:t>株価予測の実験</a:t>
            </a:r>
            <a:endParaRPr kumimoji="1" lang="en-US" altLang="ja-JP" dirty="0">
              <a:solidFill>
                <a:schemeClr val="tx2">
                  <a:lumMod val="20000"/>
                  <a:lumOff val="80000"/>
                </a:schemeClr>
              </a:solidFill>
            </a:endParaRPr>
          </a:p>
          <a:p>
            <a:endParaRPr kumimoji="1" lang="en-US" altLang="ja-JP" dirty="0">
              <a:solidFill>
                <a:schemeClr val="tx2">
                  <a:lumMod val="20000"/>
                  <a:lumOff val="80000"/>
                </a:schemeClr>
              </a:solidFill>
            </a:endParaRPr>
          </a:p>
          <a:p>
            <a:endParaRPr kumimoji="1" lang="ja-JP" altLang="en-US" dirty="0"/>
          </a:p>
        </p:txBody>
      </p:sp>
    </p:spTree>
    <p:extLst>
      <p:ext uri="{BB962C8B-B14F-4D97-AF65-F5344CB8AC3E}">
        <p14:creationId xmlns:p14="http://schemas.microsoft.com/office/powerpoint/2010/main" val="398932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47BDF6-F690-8EAD-DD36-4023D92ECBB2}"/>
              </a:ext>
            </a:extLst>
          </p:cNvPr>
          <p:cNvSpPr>
            <a:spLocks noGrp="1"/>
          </p:cNvSpPr>
          <p:nvPr>
            <p:ph type="title"/>
          </p:nvPr>
        </p:nvSpPr>
        <p:spPr/>
        <p:txBody>
          <a:bodyPr/>
          <a:lstStyle/>
          <a:p>
            <a:r>
              <a:rPr kumimoji="1" lang="en-US" altLang="ja-JP" dirty="0"/>
              <a:t>P</a:t>
            </a:r>
            <a:r>
              <a:rPr kumimoji="1" lang="en-US" altLang="zh-CN" dirty="0"/>
              <a:t>rophet</a:t>
            </a:r>
            <a:endParaRPr kumimoji="1" lang="ja-JP"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6238D04-BE6C-FC66-C716-6107D5274804}"/>
                  </a:ext>
                </a:extLst>
              </p:cNvPr>
              <p:cNvSpPr>
                <a:spLocks noGrp="1"/>
              </p:cNvSpPr>
              <p:nvPr>
                <p:ph idx="1"/>
              </p:nvPr>
            </p:nvSpPr>
            <p:spPr/>
            <p:txBody>
              <a:bodyPr>
                <a:normAutofit lnSpcReduction="10000"/>
              </a:bodyPr>
              <a:lstStyle/>
              <a:p>
                <a:r>
                  <a:rPr lang="en-US" altLang="ja-JP" sz="1800" dirty="0">
                    <a:latin typeface="Söhne"/>
                  </a:rPr>
                  <a:t>Prophet</a:t>
                </a:r>
                <a:r>
                  <a:rPr lang="ja-JP" altLang="en-US" sz="1800" dirty="0">
                    <a:latin typeface="Söhne"/>
                  </a:rPr>
                  <a:t>は</a:t>
                </a:r>
                <a:r>
                  <a:rPr lang="en-US" altLang="ja-JP" sz="1800" dirty="0">
                    <a:latin typeface="Söhne"/>
                  </a:rPr>
                  <a:t>2017</a:t>
                </a:r>
                <a:r>
                  <a:rPr lang="ja-JP" altLang="en-US" sz="1800" dirty="0">
                    <a:latin typeface="Söhne"/>
                  </a:rPr>
                  <a:t>年に</a:t>
                </a:r>
                <a:r>
                  <a:rPr lang="en-US" altLang="ja-JP" sz="1800" dirty="0">
                    <a:latin typeface="Söhne"/>
                  </a:rPr>
                  <a:t>Facebook</a:t>
                </a:r>
                <a:r>
                  <a:rPr lang="ja-JP" altLang="en-US" sz="1800" dirty="0">
                    <a:latin typeface="Söhne"/>
                  </a:rPr>
                  <a:t>の</a:t>
                </a:r>
                <a:r>
                  <a:rPr lang="en-US" altLang="ja-JP" sz="1800" dirty="0">
                    <a:latin typeface="Söhne"/>
                  </a:rPr>
                  <a:t>Core Data Science team</a:t>
                </a:r>
                <a:r>
                  <a:rPr lang="ja-JP" altLang="en-US" sz="1800" dirty="0">
                    <a:latin typeface="Söhne"/>
                  </a:rPr>
                  <a:t>によって開発された時系列解析用のライブラリである。</a:t>
                </a:r>
                <a:endParaRPr lang="en-US" altLang="ja-JP" sz="1800" dirty="0">
                  <a:latin typeface="Söhne"/>
                </a:endParaRPr>
              </a:p>
              <a:p>
                <a:r>
                  <a:rPr lang="en-US" altLang="ja-JP" sz="1800" dirty="0">
                    <a:latin typeface="Söhne"/>
                  </a:rPr>
                  <a:t>Python</a:t>
                </a:r>
                <a:r>
                  <a:rPr lang="ja-JP" altLang="en-US" sz="1800" dirty="0">
                    <a:latin typeface="Söhne"/>
                  </a:rPr>
                  <a:t>と</a:t>
                </a:r>
                <a:r>
                  <a:rPr lang="en-US" altLang="ja-JP" sz="1800" dirty="0">
                    <a:latin typeface="Söhne"/>
                  </a:rPr>
                  <a:t>R</a:t>
                </a:r>
                <a:r>
                  <a:rPr lang="ja-JP" altLang="en-US" sz="1800" dirty="0">
                    <a:latin typeface="Söhne"/>
                  </a:rPr>
                  <a:t>の両方でライブラリが提供されている。</a:t>
                </a:r>
                <a:endParaRPr lang="en-US" altLang="ja-JP" sz="1800" dirty="0">
                  <a:latin typeface="Söhne"/>
                </a:endParaRPr>
              </a:p>
              <a:p>
                <a:r>
                  <a:rPr lang="en-US" altLang="ja-JP" sz="1800" dirty="0">
                    <a:latin typeface="Söhne"/>
                  </a:rPr>
                  <a:t>Prophet</a:t>
                </a:r>
                <a:r>
                  <a:rPr lang="ja-JP" altLang="en-US" sz="1800" dirty="0">
                    <a:latin typeface="Söhne"/>
                  </a:rPr>
                  <a:t>では、</a:t>
                </a:r>
                <a:r>
                  <a:rPr lang="en-US" altLang="ja-JP" sz="1800" dirty="0">
                    <a:latin typeface="Söhne"/>
                  </a:rPr>
                  <a:t>4</a:t>
                </a:r>
                <a:r>
                  <a:rPr lang="ja-JP" altLang="en-US" sz="1800" dirty="0">
                    <a:latin typeface="Söhne"/>
                  </a:rPr>
                  <a:t>つの特徴をそれぞれモデル化し、それらを合わせることで、将来の値を予測する。このようなモデルを一般化加法モデル（</a:t>
                </a:r>
                <a:r>
                  <a:rPr lang="en-US" altLang="ja-JP" sz="1800" dirty="0">
                    <a:latin typeface="Söhne"/>
                  </a:rPr>
                  <a:t>Generalized Additive Model</a:t>
                </a:r>
                <a:r>
                  <a:rPr lang="ja-JP" altLang="en-US" sz="1800" dirty="0">
                    <a:latin typeface="Söhne"/>
                  </a:rPr>
                  <a:t>）という。</a:t>
                </a:r>
                <a:endParaRPr lang="en-US" altLang="ja-JP" sz="1800" dirty="0">
                  <a:latin typeface="Söhne"/>
                </a:endParaRPr>
              </a:p>
              <a:p>
                <a:endParaRPr lang="en-US" altLang="ja-JP" sz="1800" dirty="0">
                  <a:latin typeface="Söhne"/>
                </a:endParaRPr>
              </a:p>
              <a:p>
                <a:r>
                  <a:rPr lang="en-US" altLang="ja-JP" sz="1800" dirty="0">
                    <a:latin typeface="Söhne"/>
                  </a:rPr>
                  <a:t>Prophet</a:t>
                </a:r>
                <a:r>
                  <a:rPr lang="ja-JP" altLang="en-US" sz="1800" dirty="0">
                    <a:latin typeface="Söhne"/>
                  </a:rPr>
                  <a:t>のモデル式は以下の通りです。</a:t>
                </a:r>
                <a:endParaRPr lang="en-US" altLang="ja-JP" sz="1800" dirty="0">
                  <a:latin typeface="Söhne"/>
                </a:endParaRPr>
              </a:p>
              <a:p>
                <a:pPr marL="0" indent="0" algn="l" fontAlgn="base">
                  <a:buNone/>
                </a:pPr>
                <a14:m>
                  <m:oMathPara xmlns:m="http://schemas.openxmlformats.org/officeDocument/2006/math">
                    <m:oMathParaPr>
                      <m:jc m:val="center"/>
                    </m:oMathParaPr>
                    <m:oMath xmlns:m="http://schemas.openxmlformats.org/officeDocument/2006/math">
                      <m:r>
                        <a:rPr lang="en-US" altLang="ja-JP" sz="1800" i="1" dirty="0" smtClean="0">
                          <a:latin typeface="Cambria Math" panose="02040503050406030204" pitchFamily="18" charset="0"/>
                        </a:rPr>
                        <m:t>𝑦</m:t>
                      </m:r>
                      <m:r>
                        <a:rPr lang="en-US" altLang="ja-JP" sz="1800" i="1" dirty="0" smtClean="0">
                          <a:latin typeface="Cambria Math" panose="02040503050406030204" pitchFamily="18" charset="0"/>
                        </a:rPr>
                        <m:t>=</m:t>
                      </m:r>
                      <m:r>
                        <a:rPr lang="en-US" altLang="ja-JP" sz="1800" i="1" dirty="0" smtClean="0">
                          <a:latin typeface="Cambria Math" panose="02040503050406030204" pitchFamily="18" charset="0"/>
                        </a:rPr>
                        <m:t>𝑔</m:t>
                      </m:r>
                      <m:r>
                        <a:rPr lang="en-US" altLang="ja-JP" sz="1800" i="1" dirty="0" smtClean="0">
                          <a:latin typeface="Cambria Math" panose="02040503050406030204" pitchFamily="18" charset="0"/>
                        </a:rPr>
                        <m:t>(</m:t>
                      </m:r>
                      <m:r>
                        <a:rPr lang="en-US" altLang="ja-JP" sz="1800" i="1" dirty="0" smtClean="0">
                          <a:latin typeface="Cambria Math" panose="02040503050406030204" pitchFamily="18" charset="0"/>
                        </a:rPr>
                        <m:t>𝑡</m:t>
                      </m:r>
                      <m:r>
                        <a:rPr lang="en-US" altLang="ja-JP" sz="1800" i="1" dirty="0" smtClean="0">
                          <a:latin typeface="Cambria Math" panose="02040503050406030204" pitchFamily="18" charset="0"/>
                        </a:rPr>
                        <m:t>)+</m:t>
                      </m:r>
                      <m:r>
                        <a:rPr lang="en-US" altLang="ja-JP" sz="1800" i="1" dirty="0" smtClean="0">
                          <a:latin typeface="Cambria Math" panose="02040503050406030204" pitchFamily="18" charset="0"/>
                        </a:rPr>
                        <m:t>𝑠</m:t>
                      </m:r>
                      <m:r>
                        <a:rPr lang="en-US" altLang="ja-JP" sz="1800" i="1" dirty="0" smtClean="0">
                          <a:latin typeface="Cambria Math" panose="02040503050406030204" pitchFamily="18" charset="0"/>
                        </a:rPr>
                        <m:t>(</m:t>
                      </m:r>
                      <m:r>
                        <a:rPr lang="en-US" altLang="ja-JP" sz="1800" i="1" dirty="0" smtClean="0">
                          <a:latin typeface="Cambria Math" panose="02040503050406030204" pitchFamily="18" charset="0"/>
                        </a:rPr>
                        <m:t>𝑡</m:t>
                      </m:r>
                      <m:r>
                        <a:rPr lang="en-US" altLang="ja-JP" sz="1800" i="1" dirty="0" smtClean="0">
                          <a:latin typeface="Cambria Math" panose="02040503050406030204" pitchFamily="18" charset="0"/>
                        </a:rPr>
                        <m:t>)+</m:t>
                      </m:r>
                      <m:r>
                        <a:rPr lang="en-US" altLang="ja-JP" sz="1800" i="1" dirty="0" smtClean="0">
                          <a:latin typeface="Cambria Math" panose="02040503050406030204" pitchFamily="18" charset="0"/>
                        </a:rPr>
                        <m:t>h</m:t>
                      </m:r>
                      <m:r>
                        <a:rPr lang="en-US" altLang="ja-JP" sz="1800" i="1" dirty="0" smtClean="0">
                          <a:latin typeface="Cambria Math" panose="02040503050406030204" pitchFamily="18" charset="0"/>
                        </a:rPr>
                        <m:t>(</m:t>
                      </m:r>
                      <m:r>
                        <a:rPr lang="en-US" altLang="ja-JP" sz="1800" i="1" dirty="0" smtClean="0">
                          <a:latin typeface="Cambria Math" panose="02040503050406030204" pitchFamily="18" charset="0"/>
                        </a:rPr>
                        <m:t>𝑡</m:t>
                      </m:r>
                      <m:r>
                        <a:rPr lang="en-US" altLang="ja-JP" sz="1800" i="1" dirty="0" smtClean="0">
                          <a:latin typeface="Cambria Math" panose="02040503050406030204" pitchFamily="18" charset="0"/>
                        </a:rPr>
                        <m:t>)+</m:t>
                      </m:r>
                      <m:sSub>
                        <m:sSubPr>
                          <m:ctrlPr>
                            <a:rPr lang="en-US" altLang="ja-JP" sz="1800" i="1" dirty="0" smtClean="0">
                              <a:latin typeface="Cambria Math" panose="02040503050406030204" pitchFamily="18" charset="0"/>
                            </a:rPr>
                          </m:ctrlPr>
                        </m:sSubPr>
                        <m:e>
                          <m:r>
                            <a:rPr lang="ja-JP" altLang="en-US" sz="1800" i="1" dirty="0" smtClean="0">
                              <a:latin typeface="Cambria Math" panose="02040503050406030204" pitchFamily="18" charset="0"/>
                            </a:rPr>
                            <m:t>𝜀</m:t>
                          </m:r>
                        </m:e>
                        <m:sub>
                          <m:r>
                            <a:rPr lang="en-US" altLang="ja-JP" sz="1800" b="0" i="1" dirty="0" smtClean="0">
                              <a:latin typeface="Cambria Math" panose="02040503050406030204" pitchFamily="18" charset="0"/>
                            </a:rPr>
                            <m:t>𝑡</m:t>
                          </m:r>
                        </m:sub>
                      </m:sSub>
                    </m:oMath>
                  </m:oMathPara>
                </a14:m>
                <a:endParaRPr lang="en-US" altLang="ja-JP" sz="1800" dirty="0">
                  <a:latin typeface="Söhne"/>
                </a:endParaRPr>
              </a:p>
              <a:p>
                <a:pPr marL="742950" lvl="1" indent="-285750" algn="l" fontAlgn="base">
                  <a:buFont typeface="Arial" panose="020B0604020202020204" pitchFamily="34" charset="0"/>
                  <a:buChar char="•"/>
                </a:pPr>
                <a14:m>
                  <m:oMath xmlns:m="http://schemas.openxmlformats.org/officeDocument/2006/math">
                    <m:r>
                      <a:rPr lang="en-US" altLang="ja-JP" sz="1800" i="1" dirty="0" smtClean="0">
                        <a:latin typeface="Cambria Math" panose="02040503050406030204" pitchFamily="18" charset="0"/>
                      </a:rPr>
                      <m:t>𝑦</m:t>
                    </m:r>
                    <m:r>
                      <a:rPr lang="en-US" altLang="ja-JP" sz="1800" i="1" dirty="0" smtClean="0">
                        <a:latin typeface="Cambria Math" panose="02040503050406030204" pitchFamily="18" charset="0"/>
                      </a:rPr>
                      <m:t>(</m:t>
                    </m:r>
                    <m:r>
                      <a:rPr lang="en-US" altLang="ja-JP" sz="1800" i="1" dirty="0" smtClean="0">
                        <a:latin typeface="Cambria Math" panose="02040503050406030204" pitchFamily="18" charset="0"/>
                      </a:rPr>
                      <m:t>𝑡</m:t>
                    </m:r>
                    <m:r>
                      <a:rPr lang="en-US" altLang="ja-JP" sz="1800" i="1" dirty="0" smtClean="0">
                        <a:latin typeface="Cambria Math" panose="02040503050406030204" pitchFamily="18" charset="0"/>
                      </a:rPr>
                      <m:t>)</m:t>
                    </m:r>
                  </m:oMath>
                </a14:m>
                <a:r>
                  <a:rPr lang="ja-JP" altLang="en-US" sz="1800" dirty="0">
                    <a:latin typeface="Söhne"/>
                  </a:rPr>
                  <a:t>：予測する変数</a:t>
                </a:r>
              </a:p>
              <a:p>
                <a:pPr marL="742950" lvl="1" indent="-285750" algn="l" fontAlgn="base">
                  <a:buFont typeface="Arial" panose="020B0604020202020204" pitchFamily="34" charset="0"/>
                  <a:buChar char="•"/>
                </a:pPr>
                <a14:m>
                  <m:oMath xmlns:m="http://schemas.openxmlformats.org/officeDocument/2006/math">
                    <m:r>
                      <a:rPr lang="en-US" altLang="ja-JP" sz="1800" i="1" dirty="0" smtClean="0">
                        <a:latin typeface="Cambria Math" panose="02040503050406030204" pitchFamily="18" charset="0"/>
                      </a:rPr>
                      <m:t>𝑔</m:t>
                    </m:r>
                    <m:r>
                      <a:rPr lang="en-US" altLang="ja-JP" sz="1800" i="1" dirty="0" smtClean="0">
                        <a:latin typeface="Cambria Math" panose="02040503050406030204" pitchFamily="18" charset="0"/>
                      </a:rPr>
                      <m:t>(</m:t>
                    </m:r>
                    <m:r>
                      <a:rPr lang="en-US" altLang="ja-JP" sz="1800" i="1" dirty="0" smtClean="0">
                        <a:latin typeface="Cambria Math" panose="02040503050406030204" pitchFamily="18" charset="0"/>
                      </a:rPr>
                      <m:t>𝑡</m:t>
                    </m:r>
                    <m:r>
                      <a:rPr lang="en-US" altLang="ja-JP" sz="1800" i="1" dirty="0" smtClean="0">
                        <a:latin typeface="Cambria Math" panose="02040503050406030204" pitchFamily="18" charset="0"/>
                      </a:rPr>
                      <m:t>) </m:t>
                    </m:r>
                  </m:oMath>
                </a14:m>
                <a:r>
                  <a:rPr lang="ja-JP" altLang="en-US" sz="1800" dirty="0">
                    <a:latin typeface="Söhne"/>
                  </a:rPr>
                  <a:t>：トレンドの項</a:t>
                </a:r>
              </a:p>
              <a:p>
                <a:pPr marL="742950" lvl="1" indent="-285750" algn="l" fontAlgn="base">
                  <a:buFont typeface="Arial" panose="020B0604020202020204" pitchFamily="34" charset="0"/>
                  <a:buChar char="•"/>
                </a:pPr>
                <a14:m>
                  <m:oMath xmlns:m="http://schemas.openxmlformats.org/officeDocument/2006/math">
                    <m:r>
                      <a:rPr lang="en-US" altLang="ja-JP" sz="1800" i="1" dirty="0" smtClean="0">
                        <a:latin typeface="Cambria Math" panose="02040503050406030204" pitchFamily="18" charset="0"/>
                      </a:rPr>
                      <m:t>𝑠</m:t>
                    </m:r>
                    <m:r>
                      <a:rPr lang="en-US" altLang="ja-JP" sz="1800" i="1" dirty="0" smtClean="0">
                        <a:latin typeface="Cambria Math" panose="02040503050406030204" pitchFamily="18" charset="0"/>
                      </a:rPr>
                      <m:t>(</m:t>
                    </m:r>
                    <m:r>
                      <a:rPr lang="en-US" altLang="ja-JP" sz="1800" i="1" dirty="0" smtClean="0">
                        <a:latin typeface="Cambria Math" panose="02040503050406030204" pitchFamily="18" charset="0"/>
                      </a:rPr>
                      <m:t>𝑡</m:t>
                    </m:r>
                    <m:r>
                      <a:rPr lang="en-US" altLang="ja-JP" sz="1800" i="1" dirty="0" smtClean="0">
                        <a:latin typeface="Cambria Math" panose="02040503050406030204" pitchFamily="18" charset="0"/>
                      </a:rPr>
                      <m:t>) </m:t>
                    </m:r>
                  </m:oMath>
                </a14:m>
                <a:r>
                  <a:rPr lang="ja-JP" altLang="en-US" sz="1800" dirty="0">
                    <a:latin typeface="Söhne"/>
                  </a:rPr>
                  <a:t>：周期性の項</a:t>
                </a:r>
              </a:p>
              <a:p>
                <a:pPr marL="742950" lvl="1" indent="-285750" algn="l" fontAlgn="base">
                  <a:buFont typeface="Arial" panose="020B0604020202020204" pitchFamily="34" charset="0"/>
                  <a:buChar char="•"/>
                </a:pPr>
                <a14:m>
                  <m:oMath xmlns:m="http://schemas.openxmlformats.org/officeDocument/2006/math">
                    <m:r>
                      <a:rPr lang="en-US" altLang="ja-JP" sz="1800" i="1" dirty="0" smtClean="0">
                        <a:latin typeface="Cambria Math" panose="02040503050406030204" pitchFamily="18" charset="0"/>
                      </a:rPr>
                      <m:t>h</m:t>
                    </m:r>
                    <m:r>
                      <a:rPr lang="en-US" altLang="ja-JP" sz="1800" i="1" dirty="0" smtClean="0">
                        <a:latin typeface="Cambria Math" panose="02040503050406030204" pitchFamily="18" charset="0"/>
                      </a:rPr>
                      <m:t>(</m:t>
                    </m:r>
                    <m:r>
                      <a:rPr lang="en-US" altLang="ja-JP" sz="1800" i="1" dirty="0" smtClean="0">
                        <a:latin typeface="Cambria Math" panose="02040503050406030204" pitchFamily="18" charset="0"/>
                      </a:rPr>
                      <m:t>𝑡</m:t>
                    </m:r>
                    <m:r>
                      <a:rPr lang="en-US" altLang="ja-JP" sz="1800" i="1" dirty="0" smtClean="0">
                        <a:latin typeface="Cambria Math" panose="02040503050406030204" pitchFamily="18" charset="0"/>
                      </a:rPr>
                      <m:t>) </m:t>
                    </m:r>
                  </m:oMath>
                </a14:m>
                <a:r>
                  <a:rPr lang="ja-JP" altLang="en-US" sz="1800" dirty="0">
                    <a:latin typeface="Söhne"/>
                  </a:rPr>
                  <a:t>：祝日効果</a:t>
                </a:r>
                <a:r>
                  <a:rPr lang="en-US" altLang="ja-JP" sz="1800" dirty="0">
                    <a:latin typeface="Söhne"/>
                  </a:rPr>
                  <a:t>(</a:t>
                </a:r>
                <a:r>
                  <a:rPr lang="ja-JP" altLang="en-US" sz="1800" dirty="0">
                    <a:latin typeface="Söhne"/>
                  </a:rPr>
                  <a:t>イベント効果</a:t>
                </a:r>
                <a:r>
                  <a:rPr lang="en-US" altLang="ja-JP" sz="1800" dirty="0">
                    <a:latin typeface="Söhne"/>
                  </a:rPr>
                  <a:t>)</a:t>
                </a:r>
                <a:r>
                  <a:rPr lang="ja-JP" altLang="en-US" sz="1800" dirty="0">
                    <a:latin typeface="Söhne"/>
                  </a:rPr>
                  <a:t>の項</a:t>
                </a:r>
              </a:p>
              <a:p>
                <a:pPr marL="742950" lvl="1" indent="-285750" algn="l" fontAlgn="base">
                  <a:buFont typeface="Arial" panose="020B0604020202020204" pitchFamily="34" charset="0"/>
                  <a:buChar char="•"/>
                </a:pPr>
                <a14:m>
                  <m:oMath xmlns:m="http://schemas.openxmlformats.org/officeDocument/2006/math">
                    <m:sSub>
                      <m:sSubPr>
                        <m:ctrlPr>
                          <a:rPr lang="en-US" altLang="ja-JP" sz="1800" i="1" dirty="0" smtClean="0">
                            <a:latin typeface="Cambria Math" panose="02040503050406030204" pitchFamily="18" charset="0"/>
                          </a:rPr>
                        </m:ctrlPr>
                      </m:sSubPr>
                      <m:e>
                        <m:r>
                          <a:rPr lang="ja-JP" altLang="en-US" sz="1800" i="1" dirty="0" smtClean="0">
                            <a:latin typeface="Cambria Math" panose="02040503050406030204" pitchFamily="18" charset="0"/>
                          </a:rPr>
                          <m:t>𝜀</m:t>
                        </m:r>
                      </m:e>
                      <m:sub>
                        <m:r>
                          <a:rPr lang="en-US" altLang="ja-JP" sz="1800" b="0" i="1" dirty="0" smtClean="0">
                            <a:latin typeface="Cambria Math" panose="02040503050406030204" pitchFamily="18" charset="0"/>
                          </a:rPr>
                          <m:t>𝑡</m:t>
                        </m:r>
                      </m:sub>
                    </m:sSub>
                    <m:r>
                      <a:rPr lang="en-US" altLang="ja-JP" sz="1800" b="0" i="1" dirty="0" smtClean="0">
                        <a:latin typeface="Cambria Math" panose="02040503050406030204" pitchFamily="18" charset="0"/>
                      </a:rPr>
                      <m:t> </m:t>
                    </m:r>
                  </m:oMath>
                </a14:m>
                <a:r>
                  <a:rPr lang="ja-JP" altLang="en-US" sz="1800" dirty="0">
                    <a:latin typeface="Söhne"/>
                  </a:rPr>
                  <a:t>：正規分布に従う誤差項</a:t>
                </a:r>
                <a:r>
                  <a:rPr lang="en-US" altLang="ja-JP" sz="1800" dirty="0">
                    <a:latin typeface="Söhne"/>
                  </a:rPr>
                  <a:t>(</a:t>
                </a:r>
                <a:r>
                  <a:rPr lang="ja-JP" altLang="en-US" sz="1800" dirty="0">
                    <a:latin typeface="Söhne"/>
                  </a:rPr>
                  <a:t>ノイズ</a:t>
                </a:r>
                <a:r>
                  <a:rPr lang="en-US" altLang="ja-JP" sz="1800" dirty="0">
                    <a:latin typeface="Söhne"/>
                  </a:rPr>
                  <a:t>)</a:t>
                </a:r>
              </a:p>
              <a:p>
                <a:pPr marL="0" indent="0" algn="r" fontAlgn="base">
                  <a:buNone/>
                </a:pPr>
                <a:r>
                  <a:rPr lang="en-US" altLang="ja-JP" sz="1000" dirty="0">
                    <a:latin typeface="Söhne"/>
                  </a:rPr>
                  <a:t>※t</a:t>
                </a:r>
                <a:r>
                  <a:rPr lang="ja-JP" altLang="en-US" sz="1000" dirty="0">
                    <a:latin typeface="Söhne"/>
                  </a:rPr>
                  <a:t>は時点を表すインデックスです</a:t>
                </a:r>
              </a:p>
              <a:p>
                <a:endParaRPr lang="ja-JP" altLang="en-US" sz="1800" dirty="0">
                  <a:latin typeface="Söhne"/>
                </a:endParaRPr>
              </a:p>
            </p:txBody>
          </p:sp>
        </mc:Choice>
        <mc:Fallback xmlns="">
          <p:sp>
            <p:nvSpPr>
              <p:cNvPr id="3" name="内容占位符 2">
                <a:extLst>
                  <a:ext uri="{FF2B5EF4-FFF2-40B4-BE49-F238E27FC236}">
                    <a16:creationId xmlns:a16="http://schemas.microsoft.com/office/drawing/2014/main" id="{96238D04-BE6C-FC66-C716-6107D5274804}"/>
                  </a:ext>
                </a:extLst>
              </p:cNvPr>
              <p:cNvSpPr>
                <a:spLocks noGrp="1" noRot="1" noChangeAspect="1" noMove="1" noResize="1" noEditPoints="1" noAdjustHandles="1" noChangeArrowheads="1" noChangeShapeType="1" noTextEdit="1"/>
              </p:cNvSpPr>
              <p:nvPr>
                <p:ph idx="1"/>
              </p:nvPr>
            </p:nvSpPr>
            <p:spPr>
              <a:blipFill>
                <a:blip r:embed="rId2"/>
                <a:stretch>
                  <a:fillRect l="-406" t="-182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72189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1ACD37-185E-33BE-2E88-5D02A189EFA0}"/>
              </a:ext>
            </a:extLst>
          </p:cNvPr>
          <p:cNvSpPr>
            <a:spLocks noGrp="1"/>
          </p:cNvSpPr>
          <p:nvPr>
            <p:ph type="title"/>
          </p:nvPr>
        </p:nvSpPr>
        <p:spPr/>
        <p:txBody>
          <a:bodyPr/>
          <a:lstStyle/>
          <a:p>
            <a:r>
              <a:rPr lang="ja-JP" altLang="en-US" dirty="0"/>
              <a:t>目次</a:t>
            </a:r>
            <a:endParaRPr kumimoji="1" lang="ja-JP" altLang="en-US" dirty="0"/>
          </a:p>
        </p:txBody>
      </p:sp>
      <p:sp>
        <p:nvSpPr>
          <p:cNvPr id="3" name="内容占位符 2">
            <a:extLst>
              <a:ext uri="{FF2B5EF4-FFF2-40B4-BE49-F238E27FC236}">
                <a16:creationId xmlns:a16="http://schemas.microsoft.com/office/drawing/2014/main" id="{EA666303-7914-2264-ABA0-DE88D7C903C0}"/>
              </a:ext>
            </a:extLst>
          </p:cNvPr>
          <p:cNvSpPr>
            <a:spLocks noGrp="1"/>
          </p:cNvSpPr>
          <p:nvPr>
            <p:ph idx="1"/>
          </p:nvPr>
        </p:nvSpPr>
        <p:spPr/>
        <p:txBody>
          <a:bodyPr/>
          <a:lstStyle/>
          <a:p>
            <a:r>
              <a:rPr lang="en-US" altLang="ja-JP" dirty="0"/>
              <a:t>Prophet</a:t>
            </a:r>
          </a:p>
          <a:p>
            <a:r>
              <a:rPr kumimoji="1" lang="en-US" altLang="ja-JP" dirty="0"/>
              <a:t>LSTM</a:t>
            </a:r>
            <a:r>
              <a:rPr kumimoji="1" lang="ja-JP" altLang="en-US" dirty="0"/>
              <a:t>の仕組み</a:t>
            </a:r>
            <a:endParaRPr kumimoji="1" lang="en-US" altLang="ja-JP" dirty="0"/>
          </a:p>
          <a:p>
            <a:r>
              <a:rPr kumimoji="1" lang="ja-JP" altLang="en-US" dirty="0">
                <a:solidFill>
                  <a:schemeClr val="tx2">
                    <a:lumMod val="20000"/>
                    <a:lumOff val="80000"/>
                  </a:schemeClr>
                </a:solidFill>
              </a:rPr>
              <a:t>株価予測の実験</a:t>
            </a:r>
            <a:endParaRPr kumimoji="1" lang="en-US" altLang="ja-JP" dirty="0">
              <a:solidFill>
                <a:schemeClr val="tx2">
                  <a:lumMod val="20000"/>
                  <a:lumOff val="80000"/>
                </a:schemeClr>
              </a:solidFill>
            </a:endParaRPr>
          </a:p>
          <a:p>
            <a:endParaRPr kumimoji="1" lang="en-US" altLang="ja-JP" dirty="0">
              <a:solidFill>
                <a:schemeClr val="tx2">
                  <a:lumMod val="20000"/>
                  <a:lumOff val="80000"/>
                </a:schemeClr>
              </a:solidFill>
            </a:endParaRPr>
          </a:p>
          <a:p>
            <a:endParaRPr kumimoji="1" lang="ja-JP" altLang="en-US" dirty="0"/>
          </a:p>
        </p:txBody>
      </p:sp>
    </p:spTree>
    <p:extLst>
      <p:ext uri="{BB962C8B-B14F-4D97-AF65-F5344CB8AC3E}">
        <p14:creationId xmlns:p14="http://schemas.microsoft.com/office/powerpoint/2010/main" val="258674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57A83-5081-447E-312D-B6F44FF04DD1}"/>
              </a:ext>
            </a:extLst>
          </p:cNvPr>
          <p:cNvSpPr>
            <a:spLocks noGrp="1"/>
          </p:cNvSpPr>
          <p:nvPr>
            <p:ph type="title"/>
          </p:nvPr>
        </p:nvSpPr>
        <p:spPr/>
        <p:txBody>
          <a:bodyPr/>
          <a:lstStyle/>
          <a:p>
            <a:r>
              <a:rPr lang="en-US" altLang="ja-JP" dirty="0"/>
              <a:t>LSTM</a:t>
            </a:r>
            <a:endParaRPr kumimoji="1" lang="ja-JP" altLang="en-US" dirty="0"/>
          </a:p>
        </p:txBody>
      </p:sp>
      <p:pic>
        <p:nvPicPr>
          <p:cNvPr id="4" name="Content Placeholder 4" descr="A LSTM neural network.">
            <a:extLst>
              <a:ext uri="{FF2B5EF4-FFF2-40B4-BE49-F238E27FC236}">
                <a16:creationId xmlns:a16="http://schemas.microsoft.com/office/drawing/2014/main" id="{04A679BD-C2F6-9AC4-7412-936BDFBB9AF0}"/>
              </a:ext>
            </a:extLst>
          </p:cNvPr>
          <p:cNvPicPr>
            <a:picLocks noGrp="1" noChangeAspect="1"/>
          </p:cNvPicPr>
          <p:nvPr/>
        </p:nvPicPr>
        <p:blipFill>
          <a:blip r:embed="rId2" cstate="print"/>
          <a:stretch>
            <a:fillRect/>
          </a:stretch>
        </p:blipFill>
        <p:spPr bwMode="auto">
          <a:xfrm>
            <a:off x="1319344" y="1499064"/>
            <a:ext cx="7772400" cy="2920306"/>
          </a:xfrm>
          <a:prstGeom prst="rect">
            <a:avLst/>
          </a:prstGeom>
          <a:noFill/>
          <a:ln w="9525">
            <a:noFill/>
            <a:miter lim="800000"/>
            <a:headEnd/>
            <a:tailEnd/>
          </a:ln>
          <a:effectLst/>
        </p:spPr>
      </p:pic>
      <p:pic>
        <p:nvPicPr>
          <p:cNvPr id="5" name="Picture 5">
            <a:extLst>
              <a:ext uri="{FF2B5EF4-FFF2-40B4-BE49-F238E27FC236}">
                <a16:creationId xmlns:a16="http://schemas.microsoft.com/office/drawing/2014/main" id="{3DB1AA23-9687-58F3-1F3D-9C226258D97C}"/>
              </a:ext>
            </a:extLst>
          </p:cNvPr>
          <p:cNvPicPr>
            <a:picLocks noGrp="1" noChangeAspect="1"/>
          </p:cNvPicPr>
          <p:nvPr>
            <p:ph idx="1"/>
          </p:nvPr>
        </p:nvPicPr>
        <p:blipFill>
          <a:blip r:embed="rId3" cstate="print"/>
          <a:stretch>
            <a:fillRect/>
          </a:stretch>
        </p:blipFill>
        <p:spPr>
          <a:xfrm>
            <a:off x="1076063" y="4710346"/>
            <a:ext cx="9048750" cy="1685925"/>
          </a:xfrm>
          <a:prstGeom prst="rect">
            <a:avLst/>
          </a:prstGeom>
        </p:spPr>
      </p:pic>
    </p:spTree>
    <p:extLst>
      <p:ext uri="{BB962C8B-B14F-4D97-AF65-F5344CB8AC3E}">
        <p14:creationId xmlns:p14="http://schemas.microsoft.com/office/powerpoint/2010/main" val="2101111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86D0D-F006-53F1-F4A9-F6E1D696A7F4}"/>
              </a:ext>
            </a:extLst>
          </p:cNvPr>
          <p:cNvSpPr>
            <a:spLocks noGrp="1"/>
          </p:cNvSpPr>
          <p:nvPr>
            <p:ph type="title"/>
          </p:nvPr>
        </p:nvSpPr>
        <p:spPr/>
        <p:txBody>
          <a:bodyPr/>
          <a:lstStyle/>
          <a:p>
            <a:r>
              <a:rPr kumimoji="1" lang="ja-JP" altLang="en-US" dirty="0"/>
              <a:t>ユニット概要</a:t>
            </a:r>
          </a:p>
        </p:txBody>
      </p:sp>
      <p:pic>
        <p:nvPicPr>
          <p:cNvPr id="4" name="Picture 4">
            <a:extLst>
              <a:ext uri="{FF2B5EF4-FFF2-40B4-BE49-F238E27FC236}">
                <a16:creationId xmlns:a16="http://schemas.microsoft.com/office/drawing/2014/main" id="{34027496-23CC-6023-1B2A-A8227F54FEAA}"/>
              </a:ext>
            </a:extLst>
          </p:cNvPr>
          <p:cNvPicPr>
            <a:picLocks noGrp="1" noChangeAspect="1"/>
          </p:cNvPicPr>
          <p:nvPr>
            <p:ph idx="1"/>
          </p:nvPr>
        </p:nvPicPr>
        <p:blipFill>
          <a:blip r:embed="rId2" cstate="print"/>
          <a:stretch>
            <a:fillRect/>
          </a:stretch>
        </p:blipFill>
        <p:spPr>
          <a:xfrm>
            <a:off x="1921755" y="3167642"/>
            <a:ext cx="8348489" cy="2578613"/>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24672E4-4E9F-02B1-7A6C-478A9818961B}"/>
                  </a:ext>
                </a:extLst>
              </p:cNvPr>
              <p:cNvSpPr txBox="1"/>
              <p:nvPr/>
            </p:nvSpPr>
            <p:spPr>
              <a:xfrm>
                <a:off x="1012422" y="1485051"/>
                <a:ext cx="7705858" cy="1200329"/>
              </a:xfrm>
              <a:prstGeom prst="rect">
                <a:avLst/>
              </a:prstGeom>
              <a:noFill/>
            </p:spPr>
            <p:txBody>
              <a:bodyPr wrap="square">
                <a:spAutoFit/>
              </a:bodyPr>
              <a:lstStyle/>
              <a:p>
                <a:pPr marL="285750" indent="-285750">
                  <a:buFont typeface="Arial" panose="020B0604020202020204" pitchFamily="34" charset="0"/>
                  <a:buChar char="•"/>
                </a:pPr>
                <a:r>
                  <a:rPr lang="ja-JP" altLang="en-US" b="0" i="0" dirty="0">
                    <a:effectLst/>
                    <a:latin typeface="Söhne"/>
                  </a:rPr>
                  <a:t>隠れ状態</a:t>
                </a:r>
                <a14:m>
                  <m:oMath xmlns:m="http://schemas.openxmlformats.org/officeDocument/2006/math">
                    <m:sSub>
                      <m:sSubPr>
                        <m:ctrlPr>
                          <a:rPr lang="en-US" altLang="ja-JP" b="0" i="1" smtClean="0">
                            <a:effectLst/>
                            <a:latin typeface="Cambria Math" panose="02040503050406030204" pitchFamily="18" charset="0"/>
                          </a:rPr>
                        </m:ctrlPr>
                      </m:sSubPr>
                      <m:e>
                        <m:r>
                          <a:rPr lang="en-US" altLang="ja-JP" b="0" i="1" smtClean="0">
                            <a:effectLst/>
                            <a:latin typeface="Cambria Math" panose="02040503050406030204" pitchFamily="18" charset="0"/>
                          </a:rPr>
                          <m:t>h</m:t>
                        </m:r>
                      </m:e>
                      <m:sub>
                        <m:r>
                          <a:rPr lang="en-US" altLang="ja-JP" b="0" i="1" smtClean="0">
                            <a:effectLst/>
                            <a:latin typeface="Cambria Math" panose="02040503050406030204" pitchFamily="18" charset="0"/>
                          </a:rPr>
                          <m:t>𝑡</m:t>
                        </m:r>
                      </m:sub>
                    </m:sSub>
                  </m:oMath>
                </a14:m>
                <a:r>
                  <a:rPr lang="ja-JP" altLang="en-US" b="0" i="0" dirty="0">
                    <a:effectLst/>
                    <a:latin typeface="Söhne"/>
                  </a:rPr>
                  <a:t>と同じ次元を持つベクトル</a:t>
                </a:r>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𝐶</m:t>
                        </m:r>
                      </m:e>
                      <m:sub>
                        <m:r>
                          <a:rPr lang="en-US" altLang="ja-JP" i="1">
                            <a:latin typeface="Cambria Math" panose="02040503050406030204" pitchFamily="18" charset="0"/>
                          </a:rPr>
                          <m:t>𝑡</m:t>
                        </m:r>
                      </m:sub>
                    </m:sSub>
                  </m:oMath>
                </a14:m>
                <a:r>
                  <a:rPr lang="ja-JP" altLang="en-US" b="0" i="0" dirty="0">
                    <a:effectLst/>
                    <a:latin typeface="Söhne"/>
                  </a:rPr>
                  <a:t>を維持</a:t>
                </a:r>
                <a:r>
                  <a:rPr lang="ja-JP" altLang="en-US" dirty="0">
                    <a:latin typeface="Söhne"/>
                  </a:rPr>
                  <a:t>する</a:t>
                </a:r>
                <a:r>
                  <a:rPr lang="ja-JP" altLang="en-US" b="0" i="0" dirty="0">
                    <a:effectLst/>
                    <a:latin typeface="Söhne"/>
                  </a:rPr>
                  <a:t>。 </a:t>
                </a:r>
                <a:endParaRPr lang="en-US" altLang="ja-JP" b="0" i="0" dirty="0">
                  <a:effectLst/>
                  <a:latin typeface="Söhne"/>
                </a:endParaRPr>
              </a:p>
              <a:p>
                <a:pPr marL="285750" indent="-285750">
                  <a:buFont typeface="Arial" panose="020B0604020202020204" pitchFamily="34" charset="0"/>
                  <a:buChar char="•"/>
                </a:pPr>
                <a:endParaRPr lang="en-US" altLang="ja-JP" dirty="0">
                  <a:latin typeface="Söhne"/>
                </a:endParaRPr>
              </a:p>
              <a:p>
                <a:pPr marL="285750" indent="-285750">
                  <a:buFont typeface="Arial" panose="020B0604020202020204" pitchFamily="34" charset="0"/>
                  <a:buChar char="•"/>
                </a:pPr>
                <a:r>
                  <a:rPr lang="ja-JP" altLang="en-US" b="0" i="0" dirty="0">
                    <a:effectLst/>
                    <a:latin typeface="Söhne"/>
                  </a:rPr>
                  <a:t>忘却ゲートと入力ゲートを介して、この状態ベクトルから情報を追加または削除することができる。</a:t>
                </a:r>
                <a:endParaRPr lang="ja-JP" altLang="en-US" dirty="0"/>
              </a:p>
            </p:txBody>
          </p:sp>
        </mc:Choice>
        <mc:Fallback xmlns="">
          <p:sp>
            <p:nvSpPr>
              <p:cNvPr id="6" name="文本框 5">
                <a:extLst>
                  <a:ext uri="{FF2B5EF4-FFF2-40B4-BE49-F238E27FC236}">
                    <a16:creationId xmlns:a16="http://schemas.microsoft.com/office/drawing/2014/main" id="{724672E4-4E9F-02B1-7A6C-478A9818961B}"/>
                  </a:ext>
                </a:extLst>
              </p:cNvPr>
              <p:cNvSpPr txBox="1">
                <a:spLocks noRot="1" noChangeAspect="1" noMove="1" noResize="1" noEditPoints="1" noAdjustHandles="1" noChangeArrowheads="1" noChangeShapeType="1" noTextEdit="1"/>
              </p:cNvSpPr>
              <p:nvPr/>
            </p:nvSpPr>
            <p:spPr>
              <a:xfrm>
                <a:off x="1012422" y="1485051"/>
                <a:ext cx="7705858" cy="1200329"/>
              </a:xfrm>
              <a:prstGeom prst="rect">
                <a:avLst/>
              </a:prstGeom>
              <a:blipFill>
                <a:blip r:embed="rId3"/>
                <a:stretch>
                  <a:fillRect l="-475" t="-2538" b="-71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60697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5F55D0-7CDD-8625-18A7-D8575F98623F}"/>
              </a:ext>
            </a:extLst>
          </p:cNvPr>
          <p:cNvSpPr>
            <a:spLocks noGrp="1"/>
          </p:cNvSpPr>
          <p:nvPr>
            <p:ph type="title"/>
          </p:nvPr>
        </p:nvSpPr>
        <p:spPr/>
        <p:txBody>
          <a:bodyPr/>
          <a:lstStyle/>
          <a:p>
            <a:r>
              <a:rPr kumimoji="1" lang="ja-JP" altLang="en-US" dirty="0"/>
              <a:t>忘却ゲート</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D9B5B1C-356D-ABB0-4302-75CAAE0B4843}"/>
                  </a:ext>
                </a:extLst>
              </p:cNvPr>
              <p:cNvSpPr>
                <a:spLocks noGrp="1"/>
              </p:cNvSpPr>
              <p:nvPr>
                <p:ph idx="1"/>
              </p:nvPr>
            </p:nvSpPr>
            <p:spPr/>
            <p:txBody>
              <a:bodyPr>
                <a:normAutofit/>
              </a:bodyPr>
              <a:lstStyle/>
              <a:p>
                <a:r>
                  <a:rPr kumimoji="1" lang="ja-JP" altLang="en-US" sz="1800" dirty="0"/>
                  <a:t>忘却ゲートは、入力</a:t>
                </a:r>
                <a14:m>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𝑥</m:t>
                        </m:r>
                      </m:e>
                      <m:sub>
                        <m:r>
                          <a:rPr kumimoji="1" lang="en-US" altLang="ja-JP" sz="1800" b="0" i="1" smtClean="0">
                            <a:latin typeface="Cambria Math" panose="02040503050406030204" pitchFamily="18" charset="0"/>
                          </a:rPr>
                          <m:t>𝑡</m:t>
                        </m:r>
                      </m:sub>
                    </m:sSub>
                  </m:oMath>
                </a14:m>
                <a:r>
                  <a:rPr kumimoji="1" lang="ja-JP" altLang="en-US" sz="1800" dirty="0"/>
                  <a:t>と現在の隠れ</a:t>
                </a:r>
                <a:r>
                  <a:rPr lang="ja-JP" altLang="en-US" sz="1800" dirty="0"/>
                  <a:t>状態</a:t>
                </a:r>
                <a14:m>
                  <m:oMath xmlns:m="http://schemas.openxmlformats.org/officeDocument/2006/math">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h</m:t>
                        </m:r>
                      </m:e>
                      <m:sub>
                        <m:r>
                          <a:rPr lang="en-US" altLang="ja-JP" sz="1800" i="1">
                            <a:latin typeface="Cambria Math" panose="02040503050406030204" pitchFamily="18" charset="0"/>
                          </a:rPr>
                          <m:t>𝑡</m:t>
                        </m:r>
                        <m:r>
                          <a:rPr lang="en-US" altLang="ja-JP" sz="1800" b="0" i="1" smtClean="0">
                            <a:latin typeface="Cambria Math" panose="02040503050406030204" pitchFamily="18" charset="0"/>
                          </a:rPr>
                          <m:t>−1</m:t>
                        </m:r>
                      </m:sub>
                    </m:sSub>
                  </m:oMath>
                </a14:m>
                <a:r>
                  <a:rPr kumimoji="1" lang="ja-JP" altLang="en-US" sz="1800" dirty="0"/>
                  <a:t>から、</a:t>
                </a:r>
                <a:r>
                  <a:rPr lang="en-US" altLang="ja-JP" sz="1800" dirty="0"/>
                  <a:t>sigmoid</a:t>
                </a:r>
                <a:r>
                  <a:rPr kumimoji="1" lang="ja-JP" altLang="en-US" sz="1800" dirty="0"/>
                  <a:t>関数を使用して</a:t>
                </a:r>
                <a:r>
                  <a:rPr kumimoji="1" lang="en-US" altLang="ja-JP" sz="1800" dirty="0"/>
                  <a:t>0-1</a:t>
                </a:r>
                <a:r>
                  <a:rPr kumimoji="1" lang="ja-JP" altLang="en-US" sz="1800" dirty="0"/>
                  <a:t>の値を計算します。</a:t>
                </a:r>
                <a:endParaRPr kumimoji="1" lang="en-US" altLang="ja-JP" sz="1800" dirty="0"/>
              </a:p>
              <a:p>
                <a:r>
                  <a:rPr kumimoji="1" lang="ja-JP" altLang="en-US" sz="1800" dirty="0"/>
                  <a:t>ユニット状態と乗算的に結合され、ゲートが</a:t>
                </a:r>
                <a:r>
                  <a:rPr kumimoji="1" lang="en-US" altLang="ja-JP" sz="1800" dirty="0"/>
                  <a:t>0</a:t>
                </a:r>
                <a:r>
                  <a:rPr kumimoji="1" lang="ja-JP" altLang="en-US" sz="1800" dirty="0"/>
                  <a:t>に近い値を出力する場合に情報を「忘れる」ことができ</a:t>
                </a:r>
                <a:r>
                  <a:rPr lang="ja-JP" altLang="en-US" sz="1800" dirty="0"/>
                  <a:t>る</a:t>
                </a:r>
                <a:r>
                  <a:rPr kumimoji="1" lang="ja-JP" altLang="en-US" sz="1800" dirty="0"/>
                  <a:t>。</a:t>
                </a:r>
              </a:p>
            </p:txBody>
          </p:sp>
        </mc:Choice>
        <mc:Fallback>
          <p:sp>
            <p:nvSpPr>
              <p:cNvPr id="3" name="内容占位符 2">
                <a:extLst>
                  <a:ext uri="{FF2B5EF4-FFF2-40B4-BE49-F238E27FC236}">
                    <a16:creationId xmlns:a16="http://schemas.microsoft.com/office/drawing/2014/main" id="{4D9B5B1C-356D-ABB0-4302-75CAAE0B4843}"/>
                  </a:ext>
                </a:extLst>
              </p:cNvPr>
              <p:cNvSpPr>
                <a:spLocks noGrp="1" noRot="1" noChangeAspect="1" noMove="1" noResize="1" noEditPoints="1" noAdjustHandles="1" noChangeArrowheads="1" noChangeShapeType="1" noTextEdit="1"/>
              </p:cNvSpPr>
              <p:nvPr>
                <p:ph idx="1"/>
              </p:nvPr>
            </p:nvSpPr>
            <p:spPr>
              <a:blipFill>
                <a:blip r:embed="rId2"/>
                <a:stretch>
                  <a:fillRect l="-406" t="-1261" r="-58"/>
                </a:stretch>
              </a:blipFill>
            </p:spPr>
            <p:txBody>
              <a:bodyPr/>
              <a:lstStyle/>
              <a:p>
                <a:r>
                  <a:rPr lang="ja-JP" altLang="en-US">
                    <a:noFill/>
                  </a:rPr>
                  <a:t> </a:t>
                </a:r>
              </a:p>
            </p:txBody>
          </p:sp>
        </mc:Fallback>
      </mc:AlternateContent>
      <p:pic>
        <p:nvPicPr>
          <p:cNvPr id="4" name="Picture 4">
            <a:extLst>
              <a:ext uri="{FF2B5EF4-FFF2-40B4-BE49-F238E27FC236}">
                <a16:creationId xmlns:a16="http://schemas.microsoft.com/office/drawing/2014/main" id="{7130927B-C6A7-60EB-C564-4F5025192D17}"/>
              </a:ext>
            </a:extLst>
          </p:cNvPr>
          <p:cNvPicPr>
            <a:picLocks noChangeAspect="1"/>
          </p:cNvPicPr>
          <p:nvPr/>
        </p:nvPicPr>
        <p:blipFill>
          <a:blip r:embed="rId3" cstate="print"/>
          <a:stretch>
            <a:fillRect/>
          </a:stretch>
        </p:blipFill>
        <p:spPr>
          <a:xfrm>
            <a:off x="2424194" y="3429000"/>
            <a:ext cx="7343611" cy="2268029"/>
          </a:xfrm>
          <a:prstGeom prst="rect">
            <a:avLst/>
          </a:prstGeom>
        </p:spPr>
      </p:pic>
    </p:spTree>
    <p:extLst>
      <p:ext uri="{BB962C8B-B14F-4D97-AF65-F5344CB8AC3E}">
        <p14:creationId xmlns:p14="http://schemas.microsoft.com/office/powerpoint/2010/main" val="3559302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AF7EA9-27C5-12BD-58DC-980AC9C3B6CC}"/>
              </a:ext>
            </a:extLst>
          </p:cNvPr>
          <p:cNvSpPr>
            <a:spLocks noGrp="1"/>
          </p:cNvSpPr>
          <p:nvPr>
            <p:ph type="title"/>
          </p:nvPr>
        </p:nvSpPr>
        <p:spPr/>
        <p:txBody>
          <a:bodyPr/>
          <a:lstStyle/>
          <a:p>
            <a:r>
              <a:rPr kumimoji="1" lang="en-US" altLang="ja-JP" dirty="0"/>
              <a:t>tanh(x)</a:t>
            </a:r>
            <a:endParaRPr kumimoji="1" lang="ja-JP" altLang="en-US" dirty="0"/>
          </a:p>
        </p:txBody>
      </p:sp>
      <p:sp>
        <p:nvSpPr>
          <p:cNvPr id="3" name="内容占位符 2">
            <a:extLst>
              <a:ext uri="{FF2B5EF4-FFF2-40B4-BE49-F238E27FC236}">
                <a16:creationId xmlns:a16="http://schemas.microsoft.com/office/drawing/2014/main" id="{C97C08C3-2FA3-0ED2-461F-ED417DC5B874}"/>
              </a:ext>
            </a:extLst>
          </p:cNvPr>
          <p:cNvSpPr>
            <a:spLocks noGrp="1"/>
          </p:cNvSpPr>
          <p:nvPr>
            <p:ph idx="1"/>
          </p:nvPr>
        </p:nvSpPr>
        <p:spPr/>
        <p:txBody>
          <a:bodyPr>
            <a:normAutofit/>
          </a:bodyPr>
          <a:lstStyle/>
          <a:p>
            <a:r>
              <a:rPr kumimoji="1" lang="en-US" altLang="ja-JP" sz="1800" dirty="0"/>
              <a:t>Tanh</a:t>
            </a:r>
            <a:r>
              <a:rPr kumimoji="1" lang="ja-JP" altLang="en-US" sz="1800" dirty="0"/>
              <a:t>は、</a:t>
            </a:r>
            <a:r>
              <a:rPr kumimoji="1" lang="en-US" altLang="ja-JP" sz="1800" dirty="0"/>
              <a:t>sigmoid</a:t>
            </a:r>
            <a:r>
              <a:rPr kumimoji="1" lang="ja-JP" altLang="en-US" sz="1800" dirty="0"/>
              <a:t>（</a:t>
            </a:r>
            <a:r>
              <a:rPr kumimoji="1" lang="en-US" altLang="ja-JP" sz="1800" dirty="0"/>
              <a:t>0-1</a:t>
            </a:r>
            <a:r>
              <a:rPr kumimoji="1" lang="ja-JP" altLang="en-US" sz="1800" dirty="0"/>
              <a:t>）関数の代わりの非線形関数として使用することができる。</a:t>
            </a:r>
            <a:endParaRPr kumimoji="1" lang="en-US" altLang="ja-JP" sz="1800" dirty="0"/>
          </a:p>
          <a:p>
            <a:r>
              <a:rPr kumimoji="1" lang="en-US" altLang="ja-JP" sz="1800" dirty="0"/>
              <a:t>(-1,1)</a:t>
            </a:r>
            <a:r>
              <a:rPr kumimoji="1" lang="ja-JP" altLang="en-US" sz="1800" dirty="0"/>
              <a:t>の閾値付き出力を生成するために使用される。</a:t>
            </a:r>
          </a:p>
        </p:txBody>
      </p:sp>
      <p:pic>
        <p:nvPicPr>
          <p:cNvPr id="5" name="Picture 4" descr="TanhReal">
            <a:extLst>
              <a:ext uri="{FF2B5EF4-FFF2-40B4-BE49-F238E27FC236}">
                <a16:creationId xmlns:a16="http://schemas.microsoft.com/office/drawing/2014/main" id="{5ADDCDE2-1752-A04D-7D58-774892883E9A}"/>
              </a:ext>
            </a:extLst>
          </p:cNvPr>
          <p:cNvPicPr>
            <a:picLocks noChangeAspect="1"/>
          </p:cNvPicPr>
          <p:nvPr/>
        </p:nvPicPr>
        <p:blipFill>
          <a:blip r:embed="rId2" cstate="print"/>
          <a:stretch>
            <a:fillRect/>
          </a:stretch>
        </p:blipFill>
        <p:spPr>
          <a:xfrm>
            <a:off x="1441964" y="3197876"/>
            <a:ext cx="3853878" cy="2495998"/>
          </a:xfrm>
          <a:prstGeom prst="rect">
            <a:avLst/>
          </a:prstGeom>
        </p:spPr>
      </p:pic>
      <p:pic>
        <p:nvPicPr>
          <p:cNvPr id="7" name="图片 6">
            <a:extLst>
              <a:ext uri="{FF2B5EF4-FFF2-40B4-BE49-F238E27FC236}">
                <a16:creationId xmlns:a16="http://schemas.microsoft.com/office/drawing/2014/main" id="{57E3F931-18F6-6A97-8F33-AB9F8A93FA0B}"/>
              </a:ext>
            </a:extLst>
          </p:cNvPr>
          <p:cNvPicPr>
            <a:picLocks noChangeAspect="1"/>
          </p:cNvPicPr>
          <p:nvPr/>
        </p:nvPicPr>
        <p:blipFill>
          <a:blip r:embed="rId3"/>
          <a:stretch>
            <a:fillRect/>
          </a:stretch>
        </p:blipFill>
        <p:spPr>
          <a:xfrm>
            <a:off x="5846852" y="3787324"/>
            <a:ext cx="4227186" cy="711305"/>
          </a:xfrm>
          <a:prstGeom prst="rect">
            <a:avLst/>
          </a:prstGeom>
        </p:spPr>
      </p:pic>
    </p:spTree>
    <p:extLst>
      <p:ext uri="{BB962C8B-B14F-4D97-AF65-F5344CB8AC3E}">
        <p14:creationId xmlns:p14="http://schemas.microsoft.com/office/powerpoint/2010/main" val="29783146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TotalTime>
  <Words>768</Words>
  <Application>Microsoft Office PowerPoint</Application>
  <PresentationFormat>宽屏</PresentationFormat>
  <Paragraphs>100</Paragraphs>
  <Slides>22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Söhne</vt:lpstr>
      <vt:lpstr>游ゴシック</vt:lpstr>
      <vt:lpstr>游ゴシック Light</vt:lpstr>
      <vt:lpstr>Arial</vt:lpstr>
      <vt:lpstr>Cambria Math</vt:lpstr>
      <vt:lpstr>Courier New</vt:lpstr>
      <vt:lpstr>Times New Roman</vt:lpstr>
      <vt:lpstr>Office 主题​​</vt:lpstr>
      <vt:lpstr>Prophet, LSTM時系列予測</vt:lpstr>
      <vt:lpstr>目次</vt:lpstr>
      <vt:lpstr>目次</vt:lpstr>
      <vt:lpstr>Prophet</vt:lpstr>
      <vt:lpstr>目次</vt:lpstr>
      <vt:lpstr>LSTM</vt:lpstr>
      <vt:lpstr>ユニット概要</vt:lpstr>
      <vt:lpstr>忘却ゲート</vt:lpstr>
      <vt:lpstr>tanh(x)</vt:lpstr>
      <vt:lpstr>入力ゲート</vt:lpstr>
      <vt:lpstr>ユニット状態の更新</vt:lpstr>
      <vt:lpstr>出力ゲート</vt:lpstr>
      <vt:lpstr>典型的なLSTM仕組み</vt:lpstr>
      <vt:lpstr>トレーニング</vt:lpstr>
      <vt:lpstr>GRU</vt:lpstr>
      <vt:lpstr>Bi-LSTM</vt:lpstr>
      <vt:lpstr>目次</vt:lpstr>
      <vt:lpstr>データセット</vt:lpstr>
      <vt:lpstr>Prophet</vt:lpstr>
      <vt:lpstr>LSTM</vt:lpstr>
      <vt:lpstr>LSTM</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ARIMA-LSTM時系列予測</dc:title>
  <dc:creator>王 弈</dc:creator>
  <cp:lastModifiedBy>王 弈</cp:lastModifiedBy>
  <cp:revision>25</cp:revision>
  <dcterms:created xsi:type="dcterms:W3CDTF">2023-07-05T11:22:18Z</dcterms:created>
  <dcterms:modified xsi:type="dcterms:W3CDTF">2023-07-12T04:08:54Z</dcterms:modified>
</cp:coreProperties>
</file>