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3" r:id="rId1"/>
  </p:sldMasterIdLst>
  <p:sldIdLst>
    <p:sldId id="256" r:id="rId2"/>
    <p:sldId id="301" r:id="rId3"/>
    <p:sldId id="313" r:id="rId4"/>
    <p:sldId id="314" r:id="rId5"/>
    <p:sldId id="312" r:id="rId6"/>
    <p:sldId id="316" r:id="rId7"/>
    <p:sldId id="315" r:id="rId8"/>
    <p:sldId id="317" r:id="rId9"/>
    <p:sldId id="319" r:id="rId10"/>
    <p:sldId id="320" r:id="rId11"/>
    <p:sldId id="321" r:id="rId12"/>
    <p:sldId id="322" r:id="rId13"/>
    <p:sldId id="318" r:id="rId14"/>
    <p:sldId id="324" r:id="rId15"/>
    <p:sldId id="325" r:id="rId16"/>
    <p:sldId id="323" r:id="rId17"/>
    <p:sldId id="326" r:id="rId18"/>
    <p:sldId id="328" r:id="rId19"/>
    <p:sldId id="332" r:id="rId20"/>
    <p:sldId id="333" r:id="rId21"/>
    <p:sldId id="334" r:id="rId22"/>
    <p:sldId id="335" r:id="rId23"/>
    <p:sldId id="336" r:id="rId24"/>
    <p:sldId id="330" r:id="rId25"/>
    <p:sldId id="329" r:id="rId26"/>
    <p:sldId id="327" r:id="rId27"/>
    <p:sldId id="33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66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30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9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737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144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8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754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89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0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0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3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FF00"/>
                </a:solidFill>
              </a:rPr>
              <a:t>การเขียนโปรแกรมกับ </a:t>
            </a:r>
            <a:r>
              <a:rPr lang="en-US" sz="5400" b="1" dirty="0">
                <a:solidFill>
                  <a:srgbClr val="FFFF00"/>
                </a:solidFill>
              </a:rPr>
              <a:t>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วีรพันธ์ อิศวโสภณ</a:t>
            </a:r>
          </a:p>
          <a:p>
            <a:r>
              <a:rPr lang="en-US" dirty="0" smtClean="0"/>
              <a:t>Issavasopon.w@ku.th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52" y="307457"/>
            <a:ext cx="3022720" cy="20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คุณสมบัติเฉพาะของตัวแปร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สำหรับ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ตัวแปรชนิดที่ใช้เก็บค่าเลขจำนวนเต็ม (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char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 ในภาษาซี ไม่ได้มีการจำแนก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ชนิดของ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ตัวแปรเพื่อใช้เก็บค่าตัวเลขที่เป็น ค่าบวก หรือ ค่าลบ เป็นการเฉพาะ แต่ภาษาซี จะใช้วิธีการเพิ่ม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คำสั่งสำหรับ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กำหนดคุณสมบัติเฉาพะให้กับตัวแปรไว้อีก 4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คำสั่ง</a:t>
            </a:r>
          </a:p>
          <a:p>
            <a:pPr marL="457200" lvl="1" indent="0" algn="thaiDist">
              <a:buNone/>
            </a:pPr>
            <a:r>
              <a:rPr lang="en-US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• unsigned 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ใช้ระบุให้เก็บค่าเลขจำนวนเต็มในตัวแปรเฉพาะค่าที่เป็นบวกเท่านั้น</a:t>
            </a:r>
          </a:p>
          <a:p>
            <a:pPr marL="457200" lvl="1" indent="0" algn="thaiDist">
              <a:buNone/>
            </a:pPr>
            <a:r>
              <a:rPr lang="th-TH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signed 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ใช้ระบุให้เก็บค่าเลขจำนวนเต็มในตัวแปรทั้งค่า บวก และ ลบ</a:t>
            </a:r>
          </a:p>
          <a:p>
            <a:pPr marL="457200" lvl="1" indent="0" algn="thaiDist">
              <a:buNone/>
            </a:pPr>
            <a:r>
              <a:rPr lang="th-TH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short 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ใช้ระบุให้เก็บค่าเลขจำนวนเต็มในตัวแปรที่มีค่าน้อยกว่า </a:t>
            </a:r>
            <a:r>
              <a:rPr lang="en-US" sz="3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endParaRPr lang="en-US" sz="3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457200" lvl="1" indent="0" algn="thaiDist">
              <a:buNone/>
            </a:pPr>
            <a:r>
              <a:rPr lang="en-US" sz="3000" b="1" dirty="0">
                <a:latin typeface="CordiaUPC" panose="020B0304020202020204" pitchFamily="34" charset="-34"/>
                <a:cs typeface="CordiaUPC" panose="020B0304020202020204" pitchFamily="34" charset="-34"/>
              </a:rPr>
              <a:t>• long 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ใช้ระบุให้เก็บค่าเลขจำนวนเต็มในตัวแปรที่มีค่ามากกว่า </a:t>
            </a:r>
            <a:r>
              <a:rPr lang="en-US" sz="3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r>
              <a:rPr lang="en-US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 2 เท่า</a:t>
            </a:r>
            <a:endParaRPr lang="th-TH" sz="3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42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คุณสมบัติเฉพาะของตัวแปร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         โดยคำสั่งทั้ง 4 นี้จะใช้นำหน้าชนิดของตัวแปร เพื่อบอกให้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Compiler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รับรู้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ว่าตัวแปร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ที่เราประกาศสร้างขึ้นมา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ใช้งานนั้น มีคุณสมบัติเป็นอย่างไร</a:t>
            </a:r>
            <a:endParaRPr lang="th-TH" sz="3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84" y="2603733"/>
            <a:ext cx="8675382" cy="30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การกำหนดชนิดตัวแปรขึ้นมาใช้งานเอง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         นอกจากตัวแปรตามมาตรฐานของ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ANSI-C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ทั้ง 5 ชนิดที่กล่าวไปแล้วนั้น ภาษาซี ยังยอมให้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ผู้ใช้สามารถ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กำหนดชนิดตัวแปร ขึ้นมาใช้งานได้เองด้วย โดยใช้คำสั่ง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typedef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โดยมีรูปแบบการใช้งาน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ดังนี้</a:t>
            </a:r>
          </a:p>
          <a:p>
            <a:pPr marL="0" indent="0" algn="thaiDist">
              <a:buNone/>
            </a:pPr>
            <a:endParaRPr lang="th-TH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th-TH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th-TH" sz="3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โดย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วิธีการนี้จะช่วยให้เราสามารถกำหนด ชื่อชนิดของตัวแปร แบบ</a:t>
            </a:r>
            <a:r>
              <a:rPr lang="th-TH" sz="3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ใหม่ๆ ขึ้นมา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ใช้งานได้เอง </a:t>
            </a:r>
            <a:r>
              <a:rPr lang="th-TH" sz="3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ในแบบ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ที่เราต้องการ ซึ่งจุดประสงค์หลักก็เพื่อ ลดความยาวในการพิมพ์คำสั่ง ใน</a:t>
            </a:r>
            <a:r>
              <a:rPr lang="th-TH" sz="3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การเขียน</a:t>
            </a:r>
            <a:r>
              <a:rPr lang="th-TH" sz="3000" dirty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โปรแกรมให้สั้นลงเท่านั้นเอง</a:t>
            </a:r>
            <a:endParaRPr lang="th-TH" sz="3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37" y="2484155"/>
            <a:ext cx="6807550" cy="939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220" y="4844900"/>
            <a:ext cx="7047383" cy="13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สรุปชนิดของตัวแปรใน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boolean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 เพียง 2 จำนวน คือ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TRUE (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จริง) และ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FALSE (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เท็จ)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char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ใช้เก็บค่าข้อมูลขนาด 8 บิต ใช้สำหรับเก็บค่ารหัสของตัวอักษร ซึ่งสามารถกำหนดเป็น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ค่าหรือ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เขียนตัวอักษรไว้ภายใต้เครื่องหมาย ฟันเดี่ยวก็ได้ เช่น ‘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A’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0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x41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65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byte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ใช้เก็บค่าข้อมูลขนาด 8 บิตที่เป็นค่าจำนวนเต็มแบบไม่คิดเครื่องหมาย(เหมือนกัน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กับ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unsigned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char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ในภาษาซี) ซึ่งสามารถเก็บค่าข้อมูลได้ 256 ค่า คือ 0-255</a:t>
            </a:r>
          </a:p>
          <a:p>
            <a:pPr marL="0" indent="0" algn="thaiDist">
              <a:buNone/>
            </a:pP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Integer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ใช้เก็บค่าข้อมูลขนาด 16บิต ที่เป็นค่าจำนวนเต็ม แบบคิดเครื่องหมาย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โดยสามารถ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ใช้เก็บข้อมูลได้ 65536 ค่า คือ -32768 ถึง +32767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unsigned </a:t>
            </a:r>
            <a:r>
              <a:rPr lang="en-US" sz="2800" u="sng" dirty="0" err="1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ใช้เก็บค่าข้อมูลขนาด 16บิต ที่เป็นค่าจำนวนเต็ม แบบไม่คิดเครื่องหมาย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โดยสามารถ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ใช้เก็บข้อมูลได้ 65536 ค่า คือ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0-65535</a:t>
            </a:r>
            <a:endParaRPr lang="th-TH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3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สรุปชนิดของตัวแปรใน </a:t>
            </a:r>
            <a:r>
              <a:rPr lang="en-US" sz="4400" b="1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long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ใช้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เก็บค่าข้อมูลขนาด 32บิต ที่เป็นค่าเลขจำนวนเต็มแบบคิดเครื่องหมาย โดยสามารถ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ข้อมูลได้ 4294967296 ค่า คือ -2,147,483,648 ถึง 2,147,483,647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unsigned</a:t>
            </a:r>
            <a:r>
              <a:rPr lang="th-TH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long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ใช้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เก็บค่าข้อมูลขนาด 32บิต ที่เป็นค่าเลขจำนวนเต็มแบบไม่คิด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เครื่องหมายโดย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สามารถใช้เก็บข้อมูลได้ 4294967296 ค่า คือ 0 ถึง 4,294,967,295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float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ใช้เก็บค่าข้อมูลที่เป็นเลขทศนิยมแบบคิดเครื่องหมายขนาด 32 บิต โดยสามารถเก็บค่า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ได้ระหว่าง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3.4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E-38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ถึง 3.4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E+38 (-3.4028235E+38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ถึง 3.4028235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E+38)</a:t>
            </a:r>
          </a:p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double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ใช้เก็บค่าข้อมูลที่เป็นเลขทศนิยมเช่นเดียวกันกับ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float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แต่มีค่าความละเอียดกว่า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float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ถึง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2 เท่า สามารถเก็บค่าได้มากถึง 1.7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E+308</a:t>
            </a:r>
          </a:p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void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เป็นตัวแปรแบบที่ไม่มีการเก็บค่าใดๆ คือ ไม่มีค่า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นั่นเอง</a:t>
            </a:r>
            <a:endParaRPr lang="th-TH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65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สรุปชนิดของตัวแปรใน </a:t>
            </a:r>
            <a:r>
              <a:rPr lang="en-US" sz="4400" b="1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1212113"/>
            <a:ext cx="11324269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arrays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เป็นตัวแปรที่ใช้เก็บข้อมูลหลายๆค่าไว้ในตัวแปรตัวเพียงชื่อเดียว แต่มีตัวเลขสำหรับ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ชี้ตำแหน่ง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การเก็บข้อมูลต่างกัน โดยตัวเลขที่ใช้ทำหน้าที่เป็นตัวชี้ตำแหน่งของข้อมูล เรียกว่า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Index Number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โดยค่าลำดับของข้อมูลในตัว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แปร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array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ตำแหน่งแรกจะมีค่าเป็น ศูนย์เสมอ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เป็นตัวแปรใช้เก็บข้อความ หรือ ตัวอักษรหลายๆตัว ซึ่ง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string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ก็คือ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array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ของตัว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แปรแบบ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char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นั่นเอง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en-US" sz="2800" u="sng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pointer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ตัวแปรที่ไม่ได้ใช้เก็บข้อมูล แต่ใช้เก็บค่าตำแหน่งแอดเดรสของหน่วยความจำที่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ใช้สร้าง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เป็นตัวแปร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สำหรับ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เก็บ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ข้อมูล ซึ่งตัวแปรแบบนี้จะใช้ทำหน้าที่เป็นตัวชี้ไปยังตำแหน่ง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แอดเดรสของ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ตัวแปร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อื่นๆ</a:t>
            </a:r>
            <a:endParaRPr lang="th-TH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21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ส่วนการควบคุม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ส่วนการควบคุมนั้นจะมี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คำสั่ง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ซึ่งเหมือนกับภาษาซี ประกอบด้วย</a:t>
            </a: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if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, if...else 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switch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()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case</a:t>
            </a: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for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, while , do...while </a:t>
            </a: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Return</a:t>
            </a: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break </a:t>
            </a:r>
          </a:p>
          <a:p>
            <a:pPr marL="514350" indent="-514350" algn="thaiDist">
              <a:buAutoNum type="arabicPeriod"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continue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4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การอ่านค่า การรับค่า การแสดงผล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analogRead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(pin)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เป็นการอ่านค่าจาก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นั้นๆ ซึ่ง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คือตัวเลขของตัว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analog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input 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ที่อยู่ใน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board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ค่าที่ได้จากการอ่านจะมีตั้งแต่ 0 ถึง 1023 ซึ่งเกิดจากการเปลี่ยนเป็นตัวเลขที่อ่านค่ามาได้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เป็นเลขที่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มี10บิท</a:t>
            </a:r>
          </a:p>
          <a:p>
            <a:pPr marL="0" indent="0" algn="thaiDist">
              <a:buNone/>
            </a:pP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digitalRead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(pin)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เป็นการอ่านค่าจาก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นั้นๆ ซึ่ง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คือตัวเลขของตัว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digital 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อยู่ใน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board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ซึ่งค่าที่อ่านได้จะมี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เพียง 2 แบบ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เท่านั้น คือ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HIGH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กับ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LOW</a:t>
            </a:r>
          </a:p>
          <a:p>
            <a:pPr marL="0" indent="0" algn="thaiDist">
              <a:buNone/>
            </a:pP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analogWrite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pin,value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) –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ทำให้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มีการแสดงผลใน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นั้นๆ ด้วยค่าๆหนึ่ง (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value)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ซึ่ง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มีค่าได้ตั้งแต่ 0 ถึง 255</a:t>
            </a:r>
          </a:p>
          <a:p>
            <a:pPr marL="0" indent="0" algn="thaiDist">
              <a:buNone/>
            </a:pP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digitalWrite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pin,value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ทำให้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มีการแสดงผลใน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นั้นๆ ด้วยค่าๆหนึ่ง (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value)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ซึ่ง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มีค่าเพียง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HIGH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กับ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LOW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เท่านั้น</a:t>
            </a:r>
            <a:endParaRPr lang="th-TH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64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การอ่านค่า การรับค่า การแสดงผล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pinMode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(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pin,mode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เป็นการตั้งว่า จะมีการติดต่อกับ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pin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นั้น เพื่อที่จะ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ทำใน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mode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ใด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ซึ่ง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mode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 2 อย่าง คือ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INPUT , OUTPUT</a:t>
            </a:r>
          </a:p>
          <a:p>
            <a:pPr marL="0" indent="0" algn="thaiDist">
              <a:buNone/>
            </a:pPr>
            <a:r>
              <a:rPr lang="en-US" sz="32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Serial.println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(string)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เป็นการแสดงผลของค่า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บนจอแสดงผลบน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Serial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8968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ฟังก์ชันเวลา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302324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millis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 (unsigned long)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-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ส่งค่ากลับมาเป็น เวลาเป็นมิลลิวินาทีนับตั้งแต่บอร์ด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Arduino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เริ่มใช้งานโปรแกรมปัจจุบัน ตัวเลขที่ส่งกลับมาจะเกิดการ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overflow (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กลับค่าไปเป็น 0) หลังจากเริ่มนับประมาณ 50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วัน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micros() (unsigned long)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micros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เป็นฟังก์ชันที่แสดงระยะเวลาตั้งแต่บอร์ด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Arduino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เริ่มมีการใช้งานโปรแกรม โดยตัวเลขเหล่านี้จะถูกเริ่มค่าใหม่ให้เหลือ 0 เนื่องจากเกิดการ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overflow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โดย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ระยะเวลาที่ฟังก์ชันรองรับคือประมาณ 70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นาที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delay(</a:t>
            </a:r>
            <a:r>
              <a:rPr lang="en-US" sz="3200" b="1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ms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-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ฟังก์ชันที่ใช้ในการหยุดการทำงานของโปรแกรมชั่วคราว (ในระยะเวลา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มิลลิวินาที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) สามารถกำหนดเวลาได้จากพารามิเตอร์ (1000 มิลลิวินาที เท่ากับ 1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วินาที) โดยที่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ms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ตัวเลขของเวลาในหน่วยมิลลิวินาที ที่ต้องการหยุด (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unsigned long)</a:t>
            </a:r>
          </a:p>
        </p:txBody>
      </p:sp>
    </p:spTree>
    <p:extLst>
      <p:ext uri="{BB962C8B-B14F-4D97-AF65-F5344CB8AC3E}">
        <p14:creationId xmlns:p14="http://schemas.microsoft.com/office/powerpoint/2010/main" val="42121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โครงสร้างการเขียนโปรแกรม ภาษาซี 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ภาษาซีของ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จะ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จัดแบ่งรูปแบบโครงสร้างของการเขียนโปรแกรมออกเป็น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ส่วนย่อยๆหลายๆ ส่วน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โดยเรียกแต่ละส่วนว่า ฟังก์ชั่น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และเมื่อ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นำฟังก์ชั่น มารวมเข้าด้วยกัน ก็จะ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เรียกว่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า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โปรแกรมโดย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โครงสร้างการเขียนโปรแกรมของ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นั้น ทุกๆ โปรแกรม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จะต้องประกอบไปด้วยฟังก์ชั่น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จำนวนเท่าใด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ก็ได้ แต่อย่างน้อยที่สุดต้องมีฟังก์ชั่น จำนวน 2 ฟังก์ชั่น คือ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setup()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loop()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50" y="3369928"/>
            <a:ext cx="9375523" cy="32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ฟังก์ชันเวลา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302324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b="1" dirty="0" err="1">
                <a:latin typeface="CordiaUPC" panose="020B0304020202020204" pitchFamily="34" charset="-34"/>
                <a:cs typeface="CordiaUPC" panose="020B0304020202020204" pitchFamily="34" charset="-34"/>
              </a:rPr>
              <a:t>delayMicroseconds</a:t>
            </a: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(us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เป็นฟังก์ชันที่ใช้ในการหยุดการทำงานของโปรแกรมชั่วคราว (ในระยะเวลาเป็นไมโครวินาที) สามารถกำหนด เวลาได้จากพารามิเตอร์ ใน 1 มิลลิวินาที เท่ากับ 1000 ไมโครวินาที และ 1,000,000 ไมโครวินาที เท่ากับ 1 วินาที ในปัจจุบันค่าที่มากที่สุดที่ทำให้การหน่วงเวลาแม่นยำคือ 16383 แต่สามารถเปลี่ยนแปลงได้หากมี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Arduino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เวอร์ชันใหม่ๆออกมา สำหรับดีเลย์ที่ยาวกว่า 1000 ไมโครวินาทีเล็กน้อย ควรใช้งาน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delay()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แทน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02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ฟังก์ชันที่ช่วยในการเปลี่ยนค่าหน่วย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302324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map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-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ฟังก์ชันที่ใช้ในการจับคู่หมายเลขจากช่วงหนึ่งไปเป็นช่วงอื่นๆ นั่นคือ ค่าจาก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fromLow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จะได้คู่ใหม่ไปเป็น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toLow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ค่าจาก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fromHigh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ไปเป็น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toHigh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ค่าในระหว่างไปเป็นค่าในระหว่าง เป็นต้น ห้ามจำกัดค่าภายในช่วง เพราะบางครั้งค่าที่ไม่อยู่ในช่วงจำเป็นต้องใช้งาน ฟังก์ชัน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constrain()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อาจถูกใช้ก่อนหรือหลังใช้งาน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ฟังก์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ชั้นนี้ ถ้าลิมิตของช่วงเป็นช่วงที่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ต้องการ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	map(value,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fromLow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,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fromHigh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,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toLow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, </a:t>
            </a:r>
            <a:r>
              <a:rPr lang="en-US" sz="3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toHigh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</a:t>
            </a:r>
          </a:p>
          <a:p>
            <a:pPr marL="0" indent="0" algn="thaiDist">
              <a:buNone/>
            </a:pP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		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value :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หมายเลขของ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map</a:t>
            </a:r>
          </a:p>
          <a:p>
            <a:pPr marL="0" indent="0" algn="thaiDist">
              <a:buNone/>
            </a:pP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sz="28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fromLow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ขอบล่างของช่วงของค่านั้นๆ</a:t>
            </a:r>
          </a:p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	</a:t>
            </a:r>
            <a:r>
              <a:rPr lang="en-US" sz="28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fromHigh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ขอบบนของช่วงของค่านั้นๆ</a:t>
            </a:r>
          </a:p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	</a:t>
            </a:r>
            <a:r>
              <a:rPr lang="en-US" sz="28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toLow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ขอบล่างของช่วงของค่าเป้าหมาย</a:t>
            </a:r>
          </a:p>
          <a:p>
            <a:pPr marL="0" indent="0" algn="thaiDist">
              <a:buNone/>
            </a:pP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	</a:t>
            </a:r>
            <a:r>
              <a:rPr lang="en-US" sz="28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toHigh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ขอบบนของช่วงของค่าเป้าหมาย</a:t>
            </a:r>
            <a:endParaRPr lang="en-US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23" y="4070267"/>
            <a:ext cx="3866780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ฟังก์ชันอินเตอร์รัปต์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302324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Interrupt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มี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ประโยชน์สำหรับการสร้าง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เหตุการณ์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ให้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เกิดขึ้นโดย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อัตโนมัติ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ไมโครคอนโทรลเลอร์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และ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สามารถช่วยแก้ปัญหาด้านเวลา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ได้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ตัวอย่าง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สำหรับการใช้ ใช้ขัดจังหวะ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เช่นการ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อ่าน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rotary encoder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หรือ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ตรวจสอบข้อมูลจาก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ผู้ใช้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โดยมีฟังก์ชันต่างๆ ดังนี้</a:t>
            </a:r>
            <a:endParaRPr lang="th-TH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en-US" sz="1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en-US" sz="3200" b="1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attachInterrupt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-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เมื่อเกิดการ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จะมีการเรียกใช้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 Service Routine (ISR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จะ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มีการแทนที่การทำงานก่อน ๆ ด้วยการทำงานที่มาจากการ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บอร์ด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มีขา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ภายนอกอยู่ที่: หมายเลข 0 (ขาดิจิตอล 2) และ 1 (ขาดิจิตอล 3) ตารางด้านล่างแสดง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ขา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interrupt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ที่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มีอยู่ในบอร์ด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ต่างๆ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en-US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79" y="5200174"/>
            <a:ext cx="9490232" cy="1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ฟังก์ชันอินเตอร์รัปต์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302324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b="1" dirty="0" err="1">
                <a:latin typeface="CordiaUPC" panose="020B0304020202020204" pitchFamily="34" charset="-34"/>
                <a:cs typeface="CordiaUPC" panose="020B0304020202020204" pitchFamily="34" charset="-34"/>
              </a:rPr>
              <a:t>detachInterrupt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-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ใช้ปิดการทำงานของ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interrupt</a:t>
            </a:r>
          </a:p>
          <a:p>
            <a:pPr marL="0" indent="0" algn="thaiDist">
              <a:buNone/>
            </a:pP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interrupts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 –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ฟังก์ชันเปิด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(Re-enables interrupts)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การใช้งานอินเตอร์รัปต์</a:t>
            </a:r>
          </a:p>
          <a:p>
            <a:pPr marL="0" indent="0" algn="thaiDist">
              <a:buNone/>
            </a:pPr>
            <a:r>
              <a:rPr lang="en-US" sz="3200" b="1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nointerrupts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 -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ฟังก์ชันปิด (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Disables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interrupts)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การใช้งานอินเตอร์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รัปต์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14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รูปแบบ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IDE </a:t>
            </a:r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Download IDE Version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ล่าสุดของ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Arduino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ได้ที่</a:t>
            </a:r>
          </a:p>
          <a:p>
            <a:pPr marL="0" indent="0" algn="thaiDist">
              <a:buNone/>
            </a:pP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https://www.arduino.cc/en/Main/Software</a:t>
            </a:r>
          </a:p>
        </p:txBody>
      </p:sp>
      <p:pic>
        <p:nvPicPr>
          <p:cNvPr id="1026" name="Picture 2" descr="http://www.praphas.com/images/stories/arduino/episode-2/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26" y="1761451"/>
            <a:ext cx="6076378" cy="49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การติดตั้ง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Library </a:t>
            </a:r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บน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6818106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Libraries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คือ โค้ดที่ทำให้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sensor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และโมดูลต่างๆ ใช้งานได้ง่ายขึ้นสะดวกต่อการใช้งานและไม่มีความซับซ้อนมากนัก ซึ่งการใช้งาน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Libraries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บางตัวผู้ใช้งานจะต้องเพิ่มเข้าไปด้วยตนเอง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98" y="1024381"/>
            <a:ext cx="47529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ตัวอย่างการเขียนโปรแกรมกับ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pic>
        <p:nvPicPr>
          <p:cNvPr id="2050" name="Picture 2" descr="http://www.praphas.com/images/stories/arduino/episode-2/I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64" y="883783"/>
            <a:ext cx="7168896" cy="58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19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โครงสร้างการเขียนโปรแกรม ภาษาซี 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header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ส่วนนี้จะมีหรือไม่มีก็ได้ ถ้ามีต้องกำหนดไว้ในส่วนเริ่มต้นของโปรแกรม ซึ่งส่วน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ของ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Header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ได้แก่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ส่วนที่เป็น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Compiler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Directive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ต่างๆ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รวมไปถึงส่วนของการประกาศตัวแปร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และค่าคงที่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ต่างๆที่จะใช้ใน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</a:t>
            </a:r>
          </a:p>
          <a:p>
            <a:pPr marL="0" indent="0" algn="thaiDist">
              <a:buNone/>
            </a:pP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setup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ส่วนนี้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 ฟังก์ชั่นบัง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คับที่ต้อง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กำหนดให้มีในทุกๆ โปรแกรม ถึงแม้ว่าใน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บางโปรแกรม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จะไม่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ต้องการใช้งานก็ยังจำเป็นต้องประกาศไว้ด้วยเสมอ เพียงแต่ไม่ต้องเขียนคำสั่ง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ใดๆ ไว้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ใน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ระหว่างวงเล็บ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ปีกกา { } ที่ใช้เป็นตัวกำหนดขอบเขตของฟังก์ชั่น โดยฟังก์ชั่นนี้จะใช้สำหรับบรรจุคำสั่ง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ในส่วน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ที่ต้องการให้โปรแกรมทำงานเพียงรอบเดียวตอนเริ่มต้นทำงานของโปรแกรมครั้งแรกเท่านั้น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ซึ่งได้แก่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คำสั่งเกี่ยวกับการ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Setup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ค่า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การทำงานต่างๆ เช่น การกำหนดหน้าที่การใช้งาน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ของ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Pin Mode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และการกำหนดค่า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Baud rate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สำหรับใช้งานพอร์ตสื่อสารอนุกรม เป็นต้น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8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โครงสร้างการเขียนโปรแกรม ภาษาซี 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5025655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en-US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loop</a:t>
            </a:r>
            <a:r>
              <a:rPr lang="en-US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()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ส่วนฟังก์ชั่นบังคับที่ต้องกำหนดให้มีใน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ทุกๆ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เช่นเดียวกันกับฟังก์ชั่น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setup(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โดย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ฟังก์ชั่น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loop(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นี้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จะใช้บรรจุคำสั่งที่ต้องการให้โปรแกรมทำงานเป็นวงรอบ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ซ้ำๆ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กัน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ไปไม่รู้จบ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ซึ่งถ้า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เปรียบเทียบกับรูปแบบของ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ANSI-C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ส่วนนี้ก็คือ ฟังก์ชั่น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main( 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นั่นเอง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85" y="1212112"/>
            <a:ext cx="6478642" cy="49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ตัวแปรใน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ตัวแปร หมายถึง กลุ่มของ ตัวอักษร ตัวเลข และ เครื่องหมายใดๆ ที่รวมกันเป็นชื่อ เพื่อใช้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กำหนดเป็น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ตัวแทนของค่าข้อมูลที่เราต้องการจะอ้างถึงใน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</a:t>
            </a:r>
            <a:endParaRPr lang="en-US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ซึ่งลักษณะของข้อมูล อาจมีทั้งแบบที่เป็นค่าซึ่งสามารถเปลี่ยนแปลงได้ (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variable)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อาจ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เป็นแบบ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ที่มีค่าคงที่ไม่สามารถเปลี่ยนแปลงได้ (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constant</a:t>
            </a:r>
            <a:r>
              <a:rPr lang="en-US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ใน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การประกาศใช้งานตัวแปร 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จำเป็นต้องประกาศชนิด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ของตัวแปร หรือบางครั้งอาจมีการกำหนดค่าเริ่มต้นให้กับตัวแปรด้วยก็ได้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1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การตั้งชื่อตัวแปรของ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ตั้งชื่อตัว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แปรของ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Arduino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จะยึดหลักของ </a:t>
            </a:r>
            <a:r>
              <a:rPr lang="en-US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ANSI-C </a:t>
            </a: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ทุกประการนั่นก็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คือ</a:t>
            </a:r>
          </a:p>
          <a:p>
            <a:pPr marL="0" indent="0" algn="thaiDist">
              <a:buNone/>
            </a:pP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ชื่อของตัวแปรต้องประกอบไปด้วยตัวอักษร ตัวเลข และ ยอมให้ใช้เครื่องหมายพิเศษอีก 2 ตัว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คือเครื่องหมาย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Under Line ( _ )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Dollar Sign ( $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ห้ามมีการเว้นวรรค และ ยาวไม่เกิน 32 ตัวอักษร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•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ชื่อ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ของตัวแปรที่กำหนด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จะต้อง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เริ่มต้นชื่อด้วยตัวอักษรเป็นลำดับแรกเสมอ ห้ามตั้ง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ชื่อโดย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เริ่มต้นด้วยตัวเลข หรือ เครื่องหมาย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•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ชื่อของตัวแปร ต้องกำหนดด้วยตัวอักษรที่เป็นตัวอักษรพิมพ์เล็กเท่านั้น และในภาษาซีจะถือ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ว่าตัวอักษร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ที่เป็นตัวอักษรพิมพ์ใหญ่ และ ตัวอักษรพิมพ์เล็ก มีความหมายต่างกัน เช่น “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LED”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และ“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led”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 “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Led”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ภาษาซี จะถือว่าเป็นคนละชื่อกัน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•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ในการตั้งชื่อตัวแปร ห้ามนำคำสงวน (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Reserve Word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มาใช้ตั้งชื่อ ซึ่งคำสงวน ได้แก่ ชื่อคำสั่ง และชื่อ 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Internal Function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ต่างๆ</a:t>
            </a:r>
            <a:r>
              <a:rPr lang="en-US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ที่สร้างไว้แล้วในตัว ภาษา</a:t>
            </a:r>
            <a:endParaRPr lang="en-US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คำสงวนต่างๆของ </a:t>
            </a:r>
            <a:r>
              <a:rPr lang="en-US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" y="1752387"/>
            <a:ext cx="5874460" cy="29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1752387"/>
            <a:ext cx="6086201" cy="33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ชนิดและประเภทของตัวแปร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ในภาษาซีนั้น มีการกำหนด และ จำแนก ชนิดของตัวแปร ไว้เป็น 5 ชนิดด้วยกัน โดยแต่ละชนิดจะมี</a:t>
            </a:r>
          </a:p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คุณสมบัติการใช้งานที่ต่างกัน เพื่อใช้ในการเก็บข้อมูลที่มีรูปแบบแตกต่าง</a:t>
            </a:r>
            <a:r>
              <a:rPr lang="th-TH" sz="3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กัน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char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ใช้เก็บข้อมูลที่เป็นตัวอักษร (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character)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ใช้เก็บข้อมูลที่เป็นเลขจำนวนเต็มได้ 256 ค่า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2800" b="1" dirty="0" err="1">
                <a:latin typeface="CordiaUPC" panose="020B0304020202020204" pitchFamily="34" charset="-34"/>
                <a:cs typeface="CordiaUPC" panose="020B0304020202020204" pitchFamily="34" charset="-34"/>
              </a:rPr>
              <a:t>int</a:t>
            </a:r>
            <a:r>
              <a:rPr lang="en-US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ใช้เก็บข้อมูลที่เป็นเลขจำนวนเต็ม (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integer)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ใช้เก็บข้อมูลที่เป็นเลขจำนวนเต็มได้ 65536 ค่า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float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ใช้เก็บข้อมูลที่เป็นเลขทศนิยมแบบ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Single Precision</a:t>
            </a:r>
          </a:p>
          <a:p>
            <a:pPr marL="0" indent="0" algn="thaiDist">
              <a:buNone/>
            </a:pP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double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ใช้เก็บข้อมูลที่เป็นเลขทศนิยมแบบ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Double Precision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 สามารถเก็บค่าตัวเลข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ทศนิยมที่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มีความละเอียดและถูกต้องของทศนิยมมากว่าแบบ 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float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ถึง 2 </a:t>
            </a:r>
            <a:r>
              <a:rPr lang="th-TH" sz="2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เท่า</a:t>
            </a:r>
          </a:p>
          <a:p>
            <a:pPr marL="0" indent="0" algn="thaiDist">
              <a:buNone/>
            </a:pP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• </a:t>
            </a:r>
            <a:r>
              <a:rPr lang="en-US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void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ใช้เก็บตัวแปรที่ไม่มีค่า</a:t>
            </a:r>
            <a:endParaRPr lang="en-US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69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91386"/>
            <a:ext cx="11242158" cy="886047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ชนิดและประเภทของตัวแปร</a:t>
            </a:r>
            <a:endParaRPr lang="en-US" sz="4400" b="1" dirty="0">
              <a:solidFill>
                <a:srgbClr val="FFFF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212113"/>
            <a:ext cx="11242158" cy="5387162"/>
          </a:xfrm>
        </p:spPr>
        <p:txBody>
          <a:bodyPr anchor="t" anchorCtr="0">
            <a:noAutofit/>
          </a:bodyPr>
          <a:lstStyle/>
          <a:p>
            <a:pPr marL="0" indent="0" algn="thaiDist">
              <a:buNone/>
            </a:pPr>
            <a:endParaRPr lang="th-TH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th-TH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th-TH" sz="32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endParaRPr lang="th-TH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 algn="thaiDist">
              <a:buNone/>
            </a:pPr>
            <a:r>
              <a:rPr lang="th-TH" sz="32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โดยในการประกาศสร้างตัวแปรขึ้นมาใช้งานของภาษาซีนั้นจะใช้รูปแบบดังนี้</a:t>
            </a:r>
            <a:endParaRPr lang="en-US" sz="32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97" y="1212113"/>
            <a:ext cx="6233229" cy="2229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11" y="4964347"/>
            <a:ext cx="6801200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8668</TotalTime>
  <Words>2005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Angsana New</vt:lpstr>
      <vt:lpstr>Arial</vt:lpstr>
      <vt:lpstr>Century Gothic</vt:lpstr>
      <vt:lpstr>CordiaUPC</vt:lpstr>
      <vt:lpstr>Wingdings 3</vt:lpstr>
      <vt:lpstr>Ion</vt:lpstr>
      <vt:lpstr>การเขียนโปรแกรมกับ Arduino</vt:lpstr>
      <vt:lpstr>โครงสร้างการเขียนโปรแกรม ภาษาซี ของ Arduino</vt:lpstr>
      <vt:lpstr>โครงสร้างการเขียนโปรแกรม ภาษาซี ของ Arduino</vt:lpstr>
      <vt:lpstr>โครงสร้างการเขียนโปรแกรม ภาษาซี ของ Arduino</vt:lpstr>
      <vt:lpstr>ตัวแปรใน Arduino</vt:lpstr>
      <vt:lpstr>การตั้งชื่อตัวแปรของ Arduino</vt:lpstr>
      <vt:lpstr>คำสงวนต่างๆของ Arduino</vt:lpstr>
      <vt:lpstr>ชนิดและประเภทของตัวแปร</vt:lpstr>
      <vt:lpstr>ชนิดและประเภทของตัวแปร</vt:lpstr>
      <vt:lpstr>คุณสมบัติเฉพาะของตัวแปร</vt:lpstr>
      <vt:lpstr>คุณสมบัติเฉพาะของตัวแปร</vt:lpstr>
      <vt:lpstr>การกำหนดชนิดตัวแปรขึ้นมาใช้งานเอง</vt:lpstr>
      <vt:lpstr>สรุปชนิดของตัวแปรใน Arduino</vt:lpstr>
      <vt:lpstr>สรุปชนิดของตัวแปรใน Arduino</vt:lpstr>
      <vt:lpstr>สรุปชนิดของตัวแปรใน Arduino</vt:lpstr>
      <vt:lpstr>ส่วนการควบคุม</vt:lpstr>
      <vt:lpstr>การอ่านค่า การรับค่า การแสดงผล</vt:lpstr>
      <vt:lpstr>การอ่านค่า การรับค่า การแสดงผล</vt:lpstr>
      <vt:lpstr>ฟังก์ชันเวลา</vt:lpstr>
      <vt:lpstr>ฟังก์ชันเวลา</vt:lpstr>
      <vt:lpstr>ฟังก์ชันที่ช่วยในการเปลี่ยนค่าหน่วย</vt:lpstr>
      <vt:lpstr>ฟังก์ชันอินเตอร์รัปต์</vt:lpstr>
      <vt:lpstr>ฟังก์ชันอินเตอร์รัปต์</vt:lpstr>
      <vt:lpstr>รูปแบบ IDE ของ Arduino</vt:lpstr>
      <vt:lpstr>การติดตั้ง Library บน Arduino IDE</vt:lpstr>
      <vt:lpstr>ตัวอย่างการเขียนโปรแกรมกับ Arduino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ความเป็นมาของระบบสมองกลฝังตัว</dc:title>
  <dc:creator>Weeraphan Issavasopon</dc:creator>
  <cp:lastModifiedBy>Weeraphan</cp:lastModifiedBy>
  <cp:revision>78</cp:revision>
  <dcterms:created xsi:type="dcterms:W3CDTF">2015-07-31T05:10:45Z</dcterms:created>
  <dcterms:modified xsi:type="dcterms:W3CDTF">2015-09-14T17:16:05Z</dcterms:modified>
</cp:coreProperties>
</file>