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sldIdLst>
    <p:sldId id="273" r:id="rId2"/>
    <p:sldId id="274" r:id="rId3"/>
    <p:sldId id="275" r:id="rId4"/>
    <p:sldId id="276" r:id="rId5"/>
    <p:sldId id="280" r:id="rId6"/>
    <p:sldId id="281" r:id="rId7"/>
    <p:sldId id="282" r:id="rId8"/>
    <p:sldId id="283" r:id="rId9"/>
    <p:sldId id="284" r:id="rId10"/>
    <p:sldId id="285" r:id="rId11"/>
    <p:sldId id="279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346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912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057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64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60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0355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250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183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084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505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209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427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81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290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309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444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38DBA3-52F9-4AF4-A6A4-FA4D7DB2F9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3674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736600" y="6152564"/>
            <a:ext cx="10083800" cy="985270"/>
          </a:xfrm>
          <a:prstGeom prst="rect">
            <a:avLst/>
          </a:prstGeom>
        </p:spPr>
        <p:txBody>
          <a:bodyPr wrap="squar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sz="2000" b="1" dirty="0">
                <a:latin typeface="Calibri"/>
              </a:rPr>
              <a:t>Project : </a:t>
            </a:r>
            <a:r>
              <a:rPr lang="th-TH" b="1" dirty="0"/>
              <a:t>ส่งสถานะและควบคุมเครื่องจักรด้วย</a:t>
            </a:r>
            <a:r>
              <a:rPr lang="th-TH" b="1" dirty="0">
                <a:latin typeface="Calibri"/>
              </a:rPr>
              <a:t> </a:t>
            </a:r>
            <a:r>
              <a:rPr sz="2000" b="1" dirty="0">
                <a:latin typeface="Calibri"/>
              </a:rPr>
              <a:t>Wireless Sensor Network </a:t>
            </a:r>
          </a:p>
        </p:txBody>
      </p:sp>
      <p:pic>
        <p:nvPicPr>
          <p:cNvPr id="3" name="รูปภาพ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5500" y="0"/>
            <a:ext cx="10198100" cy="6117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94834" y="0"/>
            <a:ext cx="8596668" cy="55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Chart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6" y="1320800"/>
            <a:ext cx="11645674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ctr"/>
            <a:r>
              <a:rPr lang="th-TH"/>
              <a:t>รายชื่อสมาชิก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 sz="3600"/>
              <a:t>นายวงศธร	นาคสุวรรณ์	5530250297	</a:t>
            </a:r>
          </a:p>
          <a:p>
            <a:pPr lvl="0"/>
            <a:r>
              <a:rPr lang="th-TH" sz="3600"/>
              <a:t>นายธนานันท์	แย้มกลิ่น	5530250408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5402598" y="218622"/>
            <a:ext cx="1539203" cy="553357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b="1"/>
              <a:t>วิธีดำเนินงาน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74" y="635178"/>
            <a:ext cx="8966849" cy="6102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1342450220"/>
              </p:ext>
            </p:extLst>
          </p:nvPr>
        </p:nvGraphicFramePr>
        <p:xfrm>
          <a:off x="359230" y="444502"/>
          <a:ext cx="11417612" cy="6393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8040"/>
                <a:gridCol w="8209572"/>
              </a:tblGrid>
              <a:tr h="306825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400" b="1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400" b="1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400" b="1" dirty="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400" b="1" dirty="0">
                          <a:latin typeface="Cordia New"/>
                        </a:rPr>
                        <a:t>บ่งบอกว่าเป็นจุดเริ่มต้นของข้อมูล</a:t>
                      </a: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400" b="1" dirty="0"/>
                        <a:t>00 </a:t>
                      </a:r>
                      <a:r>
                        <a:rPr lang="en-US" sz="1400" b="1" dirty="0" smtClean="0"/>
                        <a:t>13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400" b="1" dirty="0">
                          <a:latin typeface="Cordia New"/>
                        </a:rPr>
                        <a:t>ความยาวของ</a:t>
                      </a:r>
                      <a:r>
                        <a:rPr sz="1400" b="1" dirty="0"/>
                        <a:t> Frame Data</a:t>
                      </a: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400" b="1" dirty="0">
                          <a:latin typeface="Cordia New"/>
                        </a:rPr>
                        <a:t>ประเภทของ</a:t>
                      </a:r>
                      <a:r>
                        <a:rPr lang="th-TH" sz="1400" b="1" dirty="0"/>
                        <a:t> </a:t>
                      </a:r>
                      <a:r>
                        <a:rPr sz="1400" b="1" dirty="0"/>
                        <a:t>Frame 10 </a:t>
                      </a:r>
                      <a:r>
                        <a:rPr lang="th-TH" sz="1400" b="1" dirty="0">
                          <a:latin typeface="Cordia New"/>
                        </a:rPr>
                        <a:t>หมายถึง</a:t>
                      </a:r>
                      <a:r>
                        <a:rPr lang="th-TH" sz="1400" b="1" dirty="0"/>
                        <a:t> </a:t>
                      </a:r>
                      <a:r>
                        <a:rPr sz="1400" b="1" dirty="0"/>
                        <a:t>Transmit Request</a:t>
                      </a: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400" b="1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400" b="1" dirty="0"/>
                        <a:t>Frame ID </a:t>
                      </a:r>
                      <a:r>
                        <a:rPr lang="th-TH" sz="1400" b="1" dirty="0">
                          <a:latin typeface="Cordia New"/>
                        </a:rPr>
                        <a:t>ถ้าเป็น</a:t>
                      </a:r>
                      <a:r>
                        <a:rPr lang="th-TH" sz="1400" b="1" dirty="0"/>
                        <a:t> </a:t>
                      </a:r>
                      <a:r>
                        <a:rPr sz="1400" b="1" dirty="0"/>
                        <a:t>00 </a:t>
                      </a:r>
                      <a:r>
                        <a:rPr lang="th-TH" sz="1400" b="1" dirty="0">
                          <a:latin typeface="Cordia New"/>
                        </a:rPr>
                        <a:t>คือไม่ต้องการ</a:t>
                      </a:r>
                      <a:r>
                        <a:rPr sz="1400" b="1" dirty="0"/>
                        <a:t> ACK </a:t>
                      </a:r>
                      <a:r>
                        <a:rPr lang="th-TH" sz="1400" b="1" dirty="0">
                          <a:latin typeface="Cordia New"/>
                        </a:rPr>
                        <a:t>ตอบกลับ</a:t>
                      </a:r>
                      <a:r>
                        <a:rPr lang="th-TH" sz="1400" b="1" dirty="0"/>
                        <a:t> </a:t>
                      </a:r>
                      <a:r>
                        <a:rPr sz="1400" b="1" dirty="0"/>
                        <a:t>01</a:t>
                      </a:r>
                      <a:r>
                        <a:rPr lang="th-TH" sz="1400" b="1" dirty="0">
                          <a:latin typeface="Cordia New"/>
                        </a:rPr>
                        <a:t>ต้องการ</a:t>
                      </a:r>
                      <a:r>
                        <a:rPr sz="1400" b="1" dirty="0"/>
                        <a:t>ACK</a:t>
                      </a:r>
                      <a:r>
                        <a:rPr lang="th-TH" sz="1400" b="1" dirty="0">
                          <a:latin typeface="Cordia New"/>
                        </a:rPr>
                        <a:t>ตอบกลับ</a:t>
                      </a: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400" b="1" dirty="0"/>
                        <a:t>00 00 00 00 00 00 00 </a:t>
                      </a:r>
                      <a:r>
                        <a:rPr sz="1400" b="1" dirty="0" smtClean="0"/>
                        <a:t>00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400" b="1" dirty="0" smtClean="0"/>
                        <a:t>64 </a:t>
                      </a:r>
                      <a:r>
                        <a:rPr sz="1400" b="1" dirty="0"/>
                        <a:t>bits address(destination)</a:t>
                      </a: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400" b="1" dirty="0"/>
                        <a:t>FF </a:t>
                      </a:r>
                      <a:r>
                        <a:rPr sz="1400" b="1" dirty="0" smtClean="0"/>
                        <a:t>FE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400" b="1" dirty="0"/>
                        <a:t>16 bits address(destination)</a:t>
                      </a: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400" b="1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400" b="1" dirty="0">
                          <a:latin typeface="Cordia New"/>
                        </a:rPr>
                        <a:t>จำนวน</a:t>
                      </a:r>
                      <a:r>
                        <a:rPr sz="1400" b="1" dirty="0"/>
                        <a:t> Hop </a:t>
                      </a:r>
                      <a:r>
                        <a:rPr lang="th-TH" sz="1400" b="1" dirty="0">
                          <a:latin typeface="Cordia New"/>
                        </a:rPr>
                        <a:t>สูงสุด</a:t>
                      </a:r>
                    </a:p>
                  </a:txBody>
                  <a:tcPr/>
                </a:tc>
              </a:tr>
              <a:tr h="121563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400" b="1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400" b="1" dirty="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400" b="1" dirty="0"/>
                        <a:t>00 </a:t>
                      </a:r>
                      <a:r>
                        <a:rPr lang="th-TH" sz="1400" b="1" dirty="0">
                          <a:latin typeface="Cordia New"/>
                        </a:rPr>
                        <a:t>หมายถึง</a:t>
                      </a:r>
                      <a:r>
                        <a:rPr lang="th-TH" sz="1400" b="1" dirty="0"/>
                        <a:t> </a:t>
                      </a:r>
                      <a:r>
                        <a:rPr lang="th-TH" sz="1400" b="1" dirty="0">
                          <a:latin typeface="Cordia New"/>
                        </a:rPr>
                        <a:t>ไม่ใช้</a:t>
                      </a:r>
                      <a:r>
                        <a:rPr lang="th-TH" sz="1400" b="1" dirty="0"/>
                        <a:t> </a:t>
                      </a:r>
                      <a:r>
                        <a:rPr sz="1400" b="1" dirty="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400" b="1" dirty="0"/>
                        <a:t>01 </a:t>
                      </a:r>
                      <a:r>
                        <a:rPr lang="th-TH" sz="1400" b="1" dirty="0">
                          <a:latin typeface="Cordia New"/>
                        </a:rPr>
                        <a:t>หมายถึง</a:t>
                      </a:r>
                      <a:r>
                        <a:rPr lang="th-TH" sz="1400" b="1" dirty="0"/>
                        <a:t> </a:t>
                      </a:r>
                      <a:r>
                        <a:rPr sz="1400" b="1" dirty="0"/>
                        <a:t>disable ACK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400" b="1" dirty="0"/>
                        <a:t>20 </a:t>
                      </a:r>
                      <a:r>
                        <a:rPr lang="th-TH" sz="1400" b="1" dirty="0">
                          <a:latin typeface="Cordia New"/>
                        </a:rPr>
                        <a:t>หมายถึง</a:t>
                      </a:r>
                      <a:r>
                        <a:rPr sz="1400" b="1" dirty="0"/>
                        <a:t> enable APS encryption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400" b="1" dirty="0"/>
                        <a:t>40 </a:t>
                      </a:r>
                      <a:r>
                        <a:rPr lang="th-TH" sz="1400" b="1" dirty="0">
                          <a:latin typeface="Cordia New"/>
                        </a:rPr>
                        <a:t>หมายถึง</a:t>
                      </a:r>
                      <a:r>
                        <a:rPr sz="1400" b="1" dirty="0"/>
                        <a:t> extended time out</a:t>
                      </a:r>
                    </a:p>
                  </a:txBody>
                  <a:tcPr/>
                </a:tc>
              </a:tr>
              <a:tr h="988429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400" b="1" dirty="0" smtClean="0"/>
                        <a:t>00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400" b="1" dirty="0" smtClean="0">
                          <a:latin typeface="Cordia New"/>
                        </a:rPr>
                        <a:t>สถานะของ</a:t>
                      </a:r>
                      <a:r>
                        <a:rPr lang="th-TH" sz="1400" b="1" baseline="0" dirty="0" smtClean="0">
                          <a:latin typeface="Cordia New"/>
                        </a:rPr>
                        <a:t> </a:t>
                      </a:r>
                      <a:r>
                        <a:rPr lang="en-US" sz="1400" b="1" baseline="0" dirty="0" smtClean="0">
                          <a:latin typeface="Cordia New"/>
                        </a:rPr>
                        <a:t>Load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en-US" sz="1400" b="1" baseline="0" dirty="0" smtClean="0">
                          <a:latin typeface="Cordia New"/>
                        </a:rPr>
                        <a:t>00 = </a:t>
                      </a:r>
                      <a:r>
                        <a:rPr lang="th-TH" sz="1400" b="1" baseline="0" dirty="0" smtClean="0">
                          <a:latin typeface="Cordia New"/>
                        </a:rPr>
                        <a:t>ปิด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400" b="1" baseline="0" dirty="0" smtClean="0">
                          <a:latin typeface="Cordia New"/>
                        </a:rPr>
                        <a:t>01 </a:t>
                      </a:r>
                      <a:r>
                        <a:rPr lang="en-US" sz="1400" b="1" baseline="0" dirty="0" smtClean="0">
                          <a:latin typeface="Cordia New"/>
                        </a:rPr>
                        <a:t>= </a:t>
                      </a:r>
                      <a:r>
                        <a:rPr lang="th-TH" sz="1400" b="1" baseline="0" dirty="0" smtClean="0">
                          <a:latin typeface="Cordia New"/>
                        </a:rPr>
                        <a:t>เปิด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400" b="1" baseline="0" dirty="0" smtClean="0">
                          <a:latin typeface="Cordia New"/>
                        </a:rPr>
                        <a:t>02 </a:t>
                      </a:r>
                      <a:r>
                        <a:rPr lang="en-US" sz="1400" b="1" baseline="0" dirty="0" smtClean="0">
                          <a:latin typeface="Cordia New"/>
                        </a:rPr>
                        <a:t>= </a:t>
                      </a:r>
                      <a:r>
                        <a:rPr lang="en-US" sz="1400" b="1" baseline="0" dirty="0" err="1" smtClean="0">
                          <a:latin typeface="Cordia New"/>
                        </a:rPr>
                        <a:t>OverLoad</a:t>
                      </a:r>
                      <a:endParaRPr lang="th-TH" sz="1400" b="1" dirty="0">
                        <a:latin typeface="Cordia New"/>
                      </a:endParaRP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400" b="1" dirty="0" smtClean="0"/>
                        <a:t>00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400" b="1" dirty="0" smtClean="0">
                          <a:latin typeface="Cordia New"/>
                        </a:rPr>
                        <a:t>กระแสไฟฟ้าของ </a:t>
                      </a:r>
                      <a:r>
                        <a:rPr lang="en-US" sz="1400" b="1" dirty="0" smtClean="0">
                          <a:latin typeface="Cordia New"/>
                        </a:rPr>
                        <a:t>Load</a:t>
                      </a:r>
                      <a:endParaRPr lang="th-TH" sz="1400" b="1" dirty="0">
                        <a:latin typeface="Cordia New"/>
                      </a:endParaRP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400" b="1" dirty="0" smtClean="0"/>
                        <a:t>1F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 smtClean="0">
                          <a:latin typeface="Cordia New"/>
                        </a:rPr>
                        <a:t>กระแสไฟฟ้าของ </a:t>
                      </a:r>
                      <a:r>
                        <a:rPr lang="en-US" sz="1400" b="1" dirty="0" smtClean="0">
                          <a:latin typeface="Cordia New"/>
                        </a:rPr>
                        <a:t>Load</a:t>
                      </a:r>
                      <a:endParaRPr lang="th-TH" sz="1400" b="1" dirty="0" smtClean="0">
                        <a:latin typeface="Cordia New"/>
                      </a:endParaRP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400" b="1" dirty="0" smtClean="0"/>
                        <a:t>26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ordia New"/>
                        </a:rPr>
                        <a:t>Limit</a:t>
                      </a:r>
                      <a:r>
                        <a:rPr lang="en-US" sz="1400" b="1" baseline="0" dirty="0" smtClean="0">
                          <a:latin typeface="Cordia New"/>
                        </a:rPr>
                        <a:t> </a:t>
                      </a:r>
                      <a:r>
                        <a:rPr lang="th-TH" sz="1400" b="1" baseline="0" dirty="0" smtClean="0">
                          <a:latin typeface="Cordia New"/>
                        </a:rPr>
                        <a:t>กระแสไฟฟ้าของ </a:t>
                      </a:r>
                      <a:r>
                        <a:rPr lang="en-US" sz="1400" b="1" baseline="0" dirty="0" smtClean="0">
                          <a:latin typeface="Cordia New"/>
                        </a:rPr>
                        <a:t>load </a:t>
                      </a:r>
                      <a:r>
                        <a:rPr lang="th-TH" sz="1400" b="1" baseline="0" dirty="0" smtClean="0">
                          <a:latin typeface="Cordia New"/>
                        </a:rPr>
                        <a:t>ปัจจุบัน</a:t>
                      </a:r>
                      <a:endParaRPr lang="th-TH" sz="1400" b="1" dirty="0" smtClean="0">
                        <a:latin typeface="Cordia New"/>
                      </a:endParaRP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400" b="1" dirty="0" smtClean="0"/>
                        <a:t>AC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ordia New"/>
                        </a:rPr>
                        <a:t>Limit</a:t>
                      </a:r>
                      <a:r>
                        <a:rPr lang="en-US" sz="1400" b="1" baseline="0" dirty="0" smtClean="0">
                          <a:latin typeface="Cordia New"/>
                        </a:rPr>
                        <a:t> </a:t>
                      </a:r>
                      <a:r>
                        <a:rPr lang="th-TH" sz="1400" b="1" baseline="0" dirty="0" smtClean="0">
                          <a:latin typeface="Cordia New"/>
                        </a:rPr>
                        <a:t>กระแสไฟฟ้าของ </a:t>
                      </a:r>
                      <a:r>
                        <a:rPr lang="en-US" sz="1400" b="1" baseline="0" dirty="0" smtClean="0">
                          <a:latin typeface="Cordia New"/>
                        </a:rPr>
                        <a:t>load </a:t>
                      </a:r>
                      <a:r>
                        <a:rPr lang="th-TH" sz="1400" b="1" baseline="0" dirty="0" smtClean="0">
                          <a:latin typeface="Cordia New"/>
                        </a:rPr>
                        <a:t>ปัจจุบัน</a:t>
                      </a:r>
                      <a:endParaRPr lang="th-TH" sz="1400" b="1" dirty="0" smtClean="0">
                        <a:latin typeface="Cordia New"/>
                      </a:endParaRPr>
                    </a:p>
                  </a:txBody>
                  <a:tcPr/>
                </a:tc>
              </a:tr>
              <a:tr h="306825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400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400" b="1" dirty="0"/>
                        <a:t>Check sum </a:t>
                      </a:r>
                      <a:r>
                        <a:rPr lang="th-TH" sz="1400" b="1" dirty="0">
                          <a:latin typeface="Cordia New"/>
                        </a:rPr>
                        <a:t>ทุก</a:t>
                      </a:r>
                      <a:r>
                        <a:rPr sz="1400" b="1" dirty="0"/>
                        <a:t> byte </a:t>
                      </a:r>
                      <a:r>
                        <a:rPr lang="th-TH" sz="1400" b="1" dirty="0">
                          <a:latin typeface="Cordia New"/>
                        </a:rPr>
                        <a:t>ใน</a:t>
                      </a:r>
                      <a:r>
                        <a:rPr sz="1400" b="1" dirty="0"/>
                        <a:t> Frame data</a:t>
                      </a:r>
                      <a:r>
                        <a:rPr lang="th-TH" sz="1400" b="1" dirty="0"/>
                        <a:t> </a:t>
                      </a:r>
                      <a:r>
                        <a:rPr lang="th-TH" sz="1400" b="1" dirty="0">
                          <a:latin typeface="Cordia New"/>
                        </a:rPr>
                        <a:t>บวกกัน</a:t>
                      </a:r>
                      <a:r>
                        <a:rPr lang="th-TH" sz="1400" b="1" dirty="0"/>
                        <a:t> </a:t>
                      </a:r>
                      <a:r>
                        <a:rPr lang="th-TH" sz="1400" b="1" dirty="0">
                          <a:latin typeface="Cordia New"/>
                        </a:rPr>
                        <a:t>หาค่า</a:t>
                      </a:r>
                      <a:r>
                        <a:rPr sz="1400" b="1" dirty="0"/>
                        <a:t>sum</a:t>
                      </a:r>
                      <a:r>
                        <a:rPr lang="th-TH" sz="1400" b="1" dirty="0"/>
                        <a:t> </a:t>
                      </a:r>
                      <a:r>
                        <a:rPr lang="th-TH" sz="1400" b="1" dirty="0">
                          <a:latin typeface="Cordia New"/>
                        </a:rPr>
                        <a:t>จากนั้นเอาไปลบด้วย</a:t>
                      </a:r>
                      <a:r>
                        <a:rPr sz="1400" b="1" dirty="0"/>
                        <a:t> FF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1845128" y="24493"/>
            <a:ext cx="7239407" cy="454478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sz="2000" dirty="0" err="1">
                <a:latin typeface="Calibri"/>
              </a:rPr>
              <a:t>XBee</a:t>
            </a:r>
            <a:r>
              <a:rPr sz="2000" dirty="0">
                <a:latin typeface="Calibri"/>
              </a:rPr>
              <a:t> API Frame – Transmit </a:t>
            </a:r>
            <a:r>
              <a:rPr sz="2000" dirty="0" smtClean="0">
                <a:latin typeface="Calibri"/>
              </a:rPr>
              <a:t>Request</a:t>
            </a:r>
            <a:r>
              <a:rPr lang="th-TH" sz="2000" dirty="0" smtClean="0">
                <a:latin typeface="Calibri"/>
              </a:rPr>
              <a:t> ส่งค่าสถานะและกระแสไฟฟ้า ขนาด </a:t>
            </a:r>
            <a:r>
              <a:rPr lang="en-US" sz="2000" dirty="0" smtClean="0">
                <a:latin typeface="Calibri"/>
              </a:rPr>
              <a:t>Frame 23 byte</a:t>
            </a:r>
            <a:endParaRPr sz="20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3299421721"/>
              </p:ext>
            </p:extLst>
          </p:nvPr>
        </p:nvGraphicFramePr>
        <p:xfrm>
          <a:off x="431799" y="450844"/>
          <a:ext cx="11110909" cy="6407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3705"/>
                <a:gridCol w="7047204"/>
              </a:tblGrid>
              <a:tr h="34542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34542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บ่งบอกจุดเริ่มต้นของข้อมูล</a:t>
                      </a:r>
                    </a:p>
                  </a:txBody>
                  <a:tcPr/>
                </a:tc>
              </a:tr>
              <a:tr h="34542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b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sz="1600" b="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  <a:endParaRPr sz="1600" b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+mn-lt"/>
                        </a:rPr>
                        <a:t>ความยาวของ </a:t>
                      </a:r>
                      <a:r>
                        <a:rPr sz="1600" dirty="0">
                          <a:latin typeface="+mn-lt"/>
                        </a:rPr>
                        <a:t>Frame Data</a:t>
                      </a:r>
                    </a:p>
                  </a:txBody>
                  <a:tcPr/>
                </a:tc>
              </a:tr>
              <a:tr h="34542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หมายถึงประเภทของ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Frame </a:t>
                      </a:r>
                      <a:r>
                        <a:rPr lang="th-TH" sz="1600" dirty="0">
                          <a:latin typeface="Cordia New"/>
                        </a:rPr>
                        <a:t>คือ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Receive Packet</a:t>
                      </a:r>
                    </a:p>
                  </a:txBody>
                  <a:tcPr/>
                </a:tc>
              </a:tr>
              <a:tr h="34542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00 00 00 00 00 00 00 </a:t>
                      </a:r>
                      <a:r>
                        <a:rPr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64 bits address (</a:t>
                      </a:r>
                      <a:r>
                        <a:rPr sz="1600" dirty="0" err="1"/>
                        <a:t>src</a:t>
                      </a:r>
                      <a:r>
                        <a:rPr sz="1600" dirty="0"/>
                        <a:t>)</a:t>
                      </a:r>
                    </a:p>
                  </a:txBody>
                  <a:tcPr/>
                </a:tc>
              </a:tr>
              <a:tr h="34542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FF </a:t>
                      </a:r>
                      <a:r>
                        <a:rPr sz="1600" dirty="0" smtClean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16 bits address (</a:t>
                      </a:r>
                      <a:r>
                        <a:rPr sz="1600" dirty="0" err="1"/>
                        <a:t>src</a:t>
                      </a:r>
                      <a:r>
                        <a:rPr sz="1600" dirty="0"/>
                        <a:t>)</a:t>
                      </a:r>
                    </a:p>
                  </a:txBody>
                  <a:tcPr/>
                </a:tc>
              </a:tr>
              <a:tr h="136856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Receive 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01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ACKnowledged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02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Broadcast Packet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20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Encrypted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40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send from end device</a:t>
                      </a:r>
                    </a:p>
                  </a:txBody>
                  <a:tcPr/>
                </a:tc>
              </a:tr>
              <a:tr h="111278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สถานะของ</a:t>
                      </a:r>
                      <a:r>
                        <a:rPr lang="th-TH" sz="1600" baseline="0" dirty="0" smtClean="0">
                          <a:latin typeface="Cordia New"/>
                        </a:rPr>
                        <a:t> </a:t>
                      </a:r>
                      <a:r>
                        <a:rPr lang="en-US" sz="1600" baseline="0" dirty="0" smtClean="0">
                          <a:latin typeface="Cordia New"/>
                        </a:rPr>
                        <a:t>Load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en-US" sz="1600" baseline="0" dirty="0" smtClean="0">
                          <a:latin typeface="Cordia New"/>
                        </a:rPr>
                        <a:t>00 = </a:t>
                      </a:r>
                      <a:r>
                        <a:rPr lang="th-TH" sz="1600" baseline="0" dirty="0" smtClean="0">
                          <a:latin typeface="Cordia New"/>
                        </a:rPr>
                        <a:t>ปิด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baseline="0" dirty="0" smtClean="0">
                          <a:latin typeface="Cordia New"/>
                        </a:rPr>
                        <a:t>01 </a:t>
                      </a:r>
                      <a:r>
                        <a:rPr lang="en-US" sz="1600" baseline="0" dirty="0" smtClean="0">
                          <a:latin typeface="Cordia New"/>
                        </a:rPr>
                        <a:t>= </a:t>
                      </a:r>
                      <a:r>
                        <a:rPr lang="th-TH" sz="1600" baseline="0" dirty="0" smtClean="0">
                          <a:latin typeface="Cordia New"/>
                        </a:rPr>
                        <a:t>เปิด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baseline="0" dirty="0" smtClean="0">
                          <a:latin typeface="Cordia New"/>
                        </a:rPr>
                        <a:t>02 </a:t>
                      </a:r>
                      <a:r>
                        <a:rPr lang="en-US" sz="1600" baseline="0" dirty="0" smtClean="0">
                          <a:latin typeface="Cordia New"/>
                        </a:rPr>
                        <a:t>= </a:t>
                      </a:r>
                      <a:r>
                        <a:rPr lang="en-US" sz="1600" baseline="0" dirty="0" err="1" smtClean="0">
                          <a:latin typeface="Cordia New"/>
                        </a:rPr>
                        <a:t>OverLoad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345426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กระแสไฟฟ้าของ </a:t>
                      </a:r>
                      <a:r>
                        <a:rPr lang="en-US" sz="1600" dirty="0" smtClean="0">
                          <a:latin typeface="Cordia New"/>
                        </a:rPr>
                        <a:t>Load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345426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smtClean="0"/>
                        <a:t>1F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 smtClean="0">
                          <a:latin typeface="Cordia New"/>
                        </a:rPr>
                        <a:t>กระแสไฟฟ้าของ </a:t>
                      </a:r>
                      <a:r>
                        <a:rPr lang="en-US" sz="1600" dirty="0" smtClean="0">
                          <a:latin typeface="Cordia New"/>
                        </a:rPr>
                        <a:t>Load</a:t>
                      </a:r>
                      <a:endParaRPr lang="th-TH" sz="1600" dirty="0" smtClean="0">
                        <a:latin typeface="Cordia New"/>
                      </a:endParaRPr>
                    </a:p>
                  </a:txBody>
                  <a:tcPr/>
                </a:tc>
              </a:tr>
              <a:tr h="345426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26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rdia New"/>
                        </a:rPr>
                        <a:t>Limit</a:t>
                      </a:r>
                      <a:r>
                        <a:rPr lang="en-US" sz="1600" baseline="0" dirty="0" smtClean="0">
                          <a:latin typeface="Cordia New"/>
                        </a:rPr>
                        <a:t> </a:t>
                      </a:r>
                      <a:r>
                        <a:rPr lang="th-TH" sz="1600" baseline="0" dirty="0" smtClean="0">
                          <a:latin typeface="Cordia New"/>
                        </a:rPr>
                        <a:t>กระแสไฟฟ้าของ </a:t>
                      </a:r>
                      <a:r>
                        <a:rPr lang="en-US" sz="1600" baseline="0" dirty="0" smtClean="0">
                          <a:latin typeface="Cordia New"/>
                        </a:rPr>
                        <a:t>load </a:t>
                      </a:r>
                      <a:r>
                        <a:rPr lang="th-TH" sz="1600" baseline="0" dirty="0" smtClean="0">
                          <a:latin typeface="Cordia New"/>
                        </a:rPr>
                        <a:t>ปัจจุบัน</a:t>
                      </a:r>
                      <a:endParaRPr lang="th-TH" sz="1600" dirty="0" smtClean="0">
                        <a:latin typeface="Cordia New"/>
                      </a:endParaRPr>
                    </a:p>
                  </a:txBody>
                  <a:tcPr/>
                </a:tc>
              </a:tr>
              <a:tr h="345426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AC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rdia New"/>
                        </a:rPr>
                        <a:t>Limit</a:t>
                      </a:r>
                      <a:r>
                        <a:rPr lang="en-US" sz="1600" baseline="0" dirty="0" smtClean="0">
                          <a:latin typeface="Cordia New"/>
                        </a:rPr>
                        <a:t> </a:t>
                      </a:r>
                      <a:r>
                        <a:rPr lang="th-TH" sz="1600" baseline="0" dirty="0" smtClean="0">
                          <a:latin typeface="Cordia New"/>
                        </a:rPr>
                        <a:t>กระแสไฟฟ้าของ </a:t>
                      </a:r>
                      <a:r>
                        <a:rPr lang="en-US" sz="1600" baseline="0" dirty="0" smtClean="0">
                          <a:latin typeface="Cordia New"/>
                        </a:rPr>
                        <a:t>load </a:t>
                      </a:r>
                      <a:r>
                        <a:rPr lang="th-TH" sz="1600" baseline="0" dirty="0" smtClean="0">
                          <a:latin typeface="Cordia New"/>
                        </a:rPr>
                        <a:t>ปัจจุบัน</a:t>
                      </a:r>
                      <a:endParaRPr lang="th-TH" sz="1600" dirty="0" smtClean="0">
                        <a:latin typeface="Cordia New"/>
                      </a:endParaRPr>
                    </a:p>
                  </a:txBody>
                  <a:tcPr/>
                </a:tc>
              </a:tr>
              <a:tr h="34542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Checksum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2886525" y="88900"/>
            <a:ext cx="5458282" cy="530679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sz="2000" dirty="0" err="1">
                <a:latin typeface="Calibri"/>
              </a:rPr>
              <a:t>Xbee</a:t>
            </a:r>
            <a:r>
              <a:rPr sz="2000" dirty="0">
                <a:latin typeface="Calibri"/>
              </a:rPr>
              <a:t> API Frame – Receive </a:t>
            </a:r>
            <a:r>
              <a:rPr sz="2000" dirty="0" smtClean="0">
                <a:latin typeface="Calibri"/>
              </a:rPr>
              <a:t>Packet</a:t>
            </a:r>
            <a:r>
              <a:rPr lang="th-TH" sz="2000" dirty="0">
                <a:latin typeface="Calibri"/>
              </a:rPr>
              <a:t> </a:t>
            </a:r>
            <a:r>
              <a:rPr lang="th-TH" sz="2000" dirty="0" smtClean="0">
                <a:latin typeface="Calibri"/>
              </a:rPr>
              <a:t>รับค่า</a:t>
            </a:r>
            <a:r>
              <a:rPr lang="th-TH" sz="2000" dirty="0">
                <a:latin typeface="Calibri"/>
              </a:rPr>
              <a:t>สถานะและ</a:t>
            </a:r>
            <a:r>
              <a:rPr lang="th-TH" sz="2000" dirty="0" smtClean="0">
                <a:latin typeface="Calibri"/>
              </a:rPr>
              <a:t>กระแสไฟฟ้า ขนาด </a:t>
            </a:r>
            <a:r>
              <a:rPr lang="en-US" sz="2000" dirty="0" smtClean="0">
                <a:latin typeface="Calibri"/>
              </a:rPr>
              <a:t>Frame 21 byte</a:t>
            </a:r>
            <a:r>
              <a:rPr lang="th-TH" sz="2000" dirty="0" smtClean="0">
                <a:latin typeface="Calibri"/>
              </a:rPr>
              <a:t> </a:t>
            </a:r>
            <a:endParaRPr sz="20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1380065513"/>
              </p:ext>
            </p:extLst>
          </p:nvPr>
        </p:nvGraphicFramePr>
        <p:xfrm>
          <a:off x="351063" y="457199"/>
          <a:ext cx="11511643" cy="6139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928"/>
                <a:gridCol w="8534715"/>
              </a:tblGrid>
              <a:tr h="36089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บ่งบอกว่าเป็นจุดเริ่มต้นของข้อมูล</a:t>
                      </a: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00 </a:t>
                      </a:r>
                      <a:r>
                        <a:rPr sz="1600" dirty="0" smtClean="0"/>
                        <a:t>0</a:t>
                      </a:r>
                      <a:r>
                        <a:rPr lang="en-US" sz="1600" dirty="0" smtClean="0"/>
                        <a:t>F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ความยาวของ</a:t>
                      </a:r>
                      <a:r>
                        <a:rPr sz="1600" dirty="0"/>
                        <a:t> Frame Data</a:t>
                      </a: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ประเภทของ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Frame 10 </a:t>
                      </a:r>
                      <a:r>
                        <a:rPr lang="th-TH" sz="1600" dirty="0">
                          <a:latin typeface="Cordia New"/>
                        </a:rPr>
                        <a:t>หมายถึง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Transmit Request</a:t>
                      </a: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Frame ID </a:t>
                      </a:r>
                      <a:r>
                        <a:rPr lang="th-TH" sz="1600" dirty="0">
                          <a:latin typeface="Cordia New"/>
                        </a:rPr>
                        <a:t>ถ้าเป็น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00 </a:t>
                      </a:r>
                      <a:r>
                        <a:rPr lang="th-TH" sz="1600" dirty="0">
                          <a:latin typeface="Cordia New"/>
                        </a:rPr>
                        <a:t>คือไม่ต้องการ</a:t>
                      </a:r>
                      <a:r>
                        <a:rPr sz="1600" dirty="0"/>
                        <a:t> ACK </a:t>
                      </a:r>
                      <a:r>
                        <a:rPr lang="th-TH" sz="1600" dirty="0">
                          <a:latin typeface="Cordia New"/>
                        </a:rPr>
                        <a:t>ตอบกลับ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01</a:t>
                      </a:r>
                      <a:r>
                        <a:rPr lang="th-TH" sz="1600" dirty="0">
                          <a:latin typeface="Cordia New"/>
                        </a:rPr>
                        <a:t>ต้องการ</a:t>
                      </a:r>
                      <a:r>
                        <a:rPr sz="1600" dirty="0"/>
                        <a:t>ACK</a:t>
                      </a:r>
                      <a:r>
                        <a:rPr lang="th-TH" sz="1600" dirty="0">
                          <a:latin typeface="Cordia New"/>
                        </a:rPr>
                        <a:t>ตอบกลับ</a:t>
                      </a: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00 00 00 00 00 00 00 </a:t>
                      </a:r>
                      <a:r>
                        <a:rPr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 smtClean="0"/>
                        <a:t>64 </a:t>
                      </a:r>
                      <a:r>
                        <a:rPr sz="1600" dirty="0"/>
                        <a:t>bits address(destination)</a:t>
                      </a: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FF </a:t>
                      </a:r>
                      <a:r>
                        <a:rPr sz="1600" dirty="0" smtClean="0"/>
                        <a:t>FE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16 bits address(destination)</a:t>
                      </a: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จำนวน</a:t>
                      </a:r>
                      <a:r>
                        <a:rPr sz="1600" dirty="0"/>
                        <a:t> Hop </a:t>
                      </a:r>
                      <a:r>
                        <a:rPr lang="th-TH" sz="1600" dirty="0">
                          <a:latin typeface="Cordia New"/>
                        </a:rPr>
                        <a:t>สูงสุด</a:t>
                      </a:r>
                    </a:p>
                  </a:txBody>
                  <a:tcPr/>
                </a:tc>
              </a:tr>
              <a:tr h="142985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00 </a:t>
                      </a:r>
                      <a:r>
                        <a:rPr lang="th-TH" sz="1600" dirty="0">
                          <a:latin typeface="Cordia New"/>
                        </a:rPr>
                        <a:t>หมายถึง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ไม่ใช้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01 </a:t>
                      </a:r>
                      <a:r>
                        <a:rPr lang="th-TH" sz="1600" dirty="0">
                          <a:latin typeface="Cordia New"/>
                        </a:rPr>
                        <a:t>หมายถึง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disable ACK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20 </a:t>
                      </a:r>
                      <a:r>
                        <a:rPr lang="th-TH" sz="1600" dirty="0">
                          <a:latin typeface="Cordia New"/>
                        </a:rPr>
                        <a:t>หมายถึง</a:t>
                      </a:r>
                      <a:r>
                        <a:rPr sz="1600" dirty="0"/>
                        <a:t> enable APS encryption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40 </a:t>
                      </a:r>
                      <a:r>
                        <a:rPr lang="th-TH" sz="1600" dirty="0">
                          <a:latin typeface="Cordia New"/>
                        </a:rPr>
                        <a:t>หมายถึง</a:t>
                      </a:r>
                      <a:r>
                        <a:rPr sz="1600" dirty="0"/>
                        <a:t> extended time out</a:t>
                      </a:r>
                    </a:p>
                  </a:txBody>
                  <a:tcPr/>
                </a:tc>
              </a:tr>
              <a:tr h="116261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สถานะ</a:t>
                      </a:r>
                      <a:endParaRPr lang="en-US" sz="1600" dirty="0" smtClean="0">
                        <a:latin typeface="Cordia New"/>
                      </a:endParaRP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en-US" sz="1600" baseline="0" dirty="0" smtClean="0">
                          <a:latin typeface="Cordia New"/>
                        </a:rPr>
                        <a:t>00 = </a:t>
                      </a:r>
                      <a:r>
                        <a:rPr lang="th-TH" sz="1600" baseline="0" dirty="0" smtClean="0">
                          <a:latin typeface="Cordia New"/>
                        </a:rPr>
                        <a:t>ปิด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baseline="0" dirty="0" smtClean="0">
                          <a:latin typeface="Cordia New"/>
                        </a:rPr>
                        <a:t>01 </a:t>
                      </a:r>
                      <a:r>
                        <a:rPr lang="en-US" sz="1600" baseline="0" dirty="0" smtClean="0">
                          <a:latin typeface="Cordia New"/>
                        </a:rPr>
                        <a:t>= </a:t>
                      </a:r>
                      <a:r>
                        <a:rPr lang="th-TH" sz="1600" baseline="0" dirty="0" smtClean="0">
                          <a:latin typeface="Cordia New"/>
                        </a:rPr>
                        <a:t>เปิด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baseline="0" dirty="0" smtClean="0">
                          <a:latin typeface="Cordia New"/>
                        </a:rPr>
                        <a:t>03 </a:t>
                      </a:r>
                      <a:r>
                        <a:rPr lang="en-US" sz="1600" baseline="0" dirty="0" smtClean="0">
                          <a:latin typeface="Cordia New"/>
                        </a:rPr>
                        <a:t>= Restart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659929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Check sum </a:t>
                      </a:r>
                      <a:r>
                        <a:rPr lang="th-TH" sz="1600" dirty="0">
                          <a:latin typeface="Cordia New"/>
                        </a:rPr>
                        <a:t>ทุก</a:t>
                      </a:r>
                      <a:r>
                        <a:rPr sz="1600" dirty="0"/>
                        <a:t> byte </a:t>
                      </a:r>
                      <a:r>
                        <a:rPr lang="th-TH" sz="1600" dirty="0">
                          <a:latin typeface="Cordia New"/>
                        </a:rPr>
                        <a:t>ใน</a:t>
                      </a:r>
                      <a:r>
                        <a:rPr sz="1600" dirty="0"/>
                        <a:t> Frame data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บวกกัน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หาค่า</a:t>
                      </a:r>
                      <a:r>
                        <a:rPr sz="1600" dirty="0"/>
                        <a:t>sum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จากนั้นเอาไปลบด้วย</a:t>
                      </a:r>
                      <a:r>
                        <a:rPr sz="1600" dirty="0"/>
                        <a:t> FF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2204683" y="0"/>
            <a:ext cx="6766960" cy="454478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sz="2000" dirty="0" err="1">
                <a:latin typeface="Calibri"/>
              </a:rPr>
              <a:t>XBee</a:t>
            </a:r>
            <a:r>
              <a:rPr sz="2000" dirty="0">
                <a:latin typeface="Calibri"/>
              </a:rPr>
              <a:t> API Frame – Transmit </a:t>
            </a:r>
            <a:r>
              <a:rPr sz="2000" dirty="0" smtClean="0">
                <a:latin typeface="Calibri"/>
              </a:rPr>
              <a:t>Request</a:t>
            </a:r>
            <a:r>
              <a:rPr lang="th-TH" sz="2000" dirty="0" smtClean="0">
                <a:latin typeface="Calibri"/>
              </a:rPr>
              <a:t> ส่งค่าสถานะไปควบคุม ขนาด </a:t>
            </a:r>
            <a:r>
              <a:rPr lang="en-US" sz="2000" dirty="0" smtClean="0">
                <a:latin typeface="Calibri"/>
              </a:rPr>
              <a:t>Frame 19 byte</a:t>
            </a:r>
            <a:endParaRPr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2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770487868"/>
              </p:ext>
            </p:extLst>
          </p:nvPr>
        </p:nvGraphicFramePr>
        <p:xfrm>
          <a:off x="507997" y="619578"/>
          <a:ext cx="11250612" cy="6009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7135812"/>
              </a:tblGrid>
              <a:tr h="435139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435139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บ่งบอกจุดเริ่มต้นของข้อมูล</a:t>
                      </a:r>
                    </a:p>
                  </a:txBody>
                  <a:tcPr/>
                </a:tc>
              </a:tr>
              <a:tr h="435139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00 </a:t>
                      </a:r>
                      <a:r>
                        <a:rPr sz="1600" dirty="0" smtClean="0"/>
                        <a:t>0</a:t>
                      </a:r>
                      <a:r>
                        <a:rPr lang="en-US" sz="1600" dirty="0" smtClean="0"/>
                        <a:t>D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ความยาวของ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Data</a:t>
                      </a:r>
                    </a:p>
                  </a:txBody>
                  <a:tcPr/>
                </a:tc>
              </a:tr>
              <a:tr h="435139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หมายถึงประเภทของ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</a:t>
                      </a:r>
                      <a:r>
                        <a:rPr lang="th-TH" sz="1600">
                          <a:latin typeface="Cordia New"/>
                        </a:rPr>
                        <a:t>คือ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Receive Packet</a:t>
                      </a:r>
                    </a:p>
                  </a:txBody>
                  <a:tcPr/>
                </a:tc>
              </a:tr>
              <a:tr h="39834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00 00 00 00 00 00 00 </a:t>
                      </a:r>
                      <a:r>
                        <a:rPr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64 bits address (src)</a:t>
                      </a:r>
                    </a:p>
                  </a:txBody>
                  <a:tcPr/>
                </a:tc>
              </a:tr>
              <a:tr h="39834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FF </a:t>
                      </a:r>
                      <a:r>
                        <a:rPr sz="1600" dirty="0" smtClean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16 bits address (</a:t>
                      </a:r>
                      <a:r>
                        <a:rPr sz="1600" dirty="0" err="1"/>
                        <a:t>src</a:t>
                      </a:r>
                      <a:r>
                        <a:rPr sz="1600" dirty="0"/>
                        <a:t>)</a:t>
                      </a:r>
                    </a:p>
                  </a:txBody>
                  <a:tcPr/>
                </a:tc>
              </a:tr>
              <a:tr h="1587763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Receive 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01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ACKnowledged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02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Broadcast Packet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20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Encrypted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40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send from end device</a:t>
                      </a:r>
                    </a:p>
                  </a:txBody>
                  <a:tcPr/>
                </a:tc>
              </a:tr>
              <a:tr h="128326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สถานะ</a:t>
                      </a:r>
                      <a:endParaRPr lang="en-US" sz="1600" baseline="0" dirty="0" smtClean="0">
                        <a:latin typeface="Cordia New"/>
                      </a:endParaRP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en-US" sz="1600" baseline="0" dirty="0" smtClean="0">
                          <a:latin typeface="Cordia New"/>
                        </a:rPr>
                        <a:t>00 = </a:t>
                      </a:r>
                      <a:r>
                        <a:rPr lang="th-TH" sz="1600" baseline="0" dirty="0" smtClean="0">
                          <a:latin typeface="Cordia New"/>
                        </a:rPr>
                        <a:t>ปิด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baseline="0" dirty="0" smtClean="0">
                          <a:latin typeface="Cordia New"/>
                        </a:rPr>
                        <a:t>01 </a:t>
                      </a:r>
                      <a:r>
                        <a:rPr lang="en-US" sz="1600" baseline="0" dirty="0" smtClean="0">
                          <a:latin typeface="Cordia New"/>
                        </a:rPr>
                        <a:t>= </a:t>
                      </a:r>
                      <a:r>
                        <a:rPr lang="th-TH" sz="1600" baseline="0" dirty="0" smtClean="0">
                          <a:latin typeface="Cordia New"/>
                        </a:rPr>
                        <a:t>เปิด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baseline="0" dirty="0" smtClean="0">
                          <a:latin typeface="Cordia New"/>
                        </a:rPr>
                        <a:t>03 </a:t>
                      </a:r>
                      <a:r>
                        <a:rPr lang="en-US" sz="1600" baseline="0" dirty="0" smtClean="0">
                          <a:latin typeface="Cordia New"/>
                        </a:rPr>
                        <a:t>= Restart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60154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Checksum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3482518" y="88900"/>
            <a:ext cx="4972964" cy="530679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sz="2000" dirty="0" err="1">
                <a:latin typeface="Calibri"/>
              </a:rPr>
              <a:t>Xbee</a:t>
            </a:r>
            <a:r>
              <a:rPr sz="2000" dirty="0">
                <a:latin typeface="Calibri"/>
              </a:rPr>
              <a:t> API Frame – Receive </a:t>
            </a:r>
            <a:r>
              <a:rPr sz="2000" dirty="0" smtClean="0">
                <a:latin typeface="Calibri"/>
              </a:rPr>
              <a:t>Packet</a:t>
            </a:r>
            <a:r>
              <a:rPr lang="th-TH" sz="2000" dirty="0">
                <a:latin typeface="Calibri"/>
              </a:rPr>
              <a:t> </a:t>
            </a:r>
            <a:r>
              <a:rPr lang="th-TH" sz="2000" dirty="0" smtClean="0">
                <a:latin typeface="Calibri"/>
              </a:rPr>
              <a:t>รับค่าสถานะควบคุม ขนาด </a:t>
            </a:r>
            <a:r>
              <a:rPr lang="en-US" sz="2000" dirty="0" smtClean="0">
                <a:latin typeface="Calibri"/>
              </a:rPr>
              <a:t>Frame 17 Byte</a:t>
            </a:r>
            <a:endParaRPr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8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4223904956"/>
              </p:ext>
            </p:extLst>
          </p:nvPr>
        </p:nvGraphicFramePr>
        <p:xfrm>
          <a:off x="939800" y="873581"/>
          <a:ext cx="10566400" cy="5692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2487"/>
                <a:gridCol w="7833913"/>
              </a:tblGrid>
              <a:tr h="33630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33630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บ่งบอกว่าเป็นจุดเริ่มต้นของข้อมูล</a:t>
                      </a:r>
                    </a:p>
                  </a:txBody>
                  <a:tcPr/>
                </a:tc>
              </a:tr>
              <a:tr h="33630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00 </a:t>
                      </a:r>
                      <a:r>
                        <a:rPr lang="en-US" sz="1600" dirty="0" smtClean="0"/>
                        <a:t>11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ความยาวของ</a:t>
                      </a:r>
                      <a:r>
                        <a:rPr sz="1600" dirty="0"/>
                        <a:t> Frame Data</a:t>
                      </a:r>
                    </a:p>
                  </a:txBody>
                  <a:tcPr/>
                </a:tc>
              </a:tr>
              <a:tr h="33630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ประเภทของ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Frame 10 </a:t>
                      </a:r>
                      <a:r>
                        <a:rPr lang="th-TH" sz="1600" dirty="0">
                          <a:latin typeface="Cordia New"/>
                        </a:rPr>
                        <a:t>หมายถึง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Transmit Request</a:t>
                      </a:r>
                    </a:p>
                  </a:txBody>
                  <a:tcPr/>
                </a:tc>
              </a:tr>
              <a:tr h="33630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Frame ID </a:t>
                      </a:r>
                      <a:r>
                        <a:rPr lang="th-TH" sz="1600" dirty="0">
                          <a:latin typeface="Cordia New"/>
                        </a:rPr>
                        <a:t>ถ้าเป็น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00 </a:t>
                      </a:r>
                      <a:r>
                        <a:rPr lang="th-TH" sz="1600" dirty="0">
                          <a:latin typeface="Cordia New"/>
                        </a:rPr>
                        <a:t>คือไม่ต้องการ</a:t>
                      </a:r>
                      <a:r>
                        <a:rPr sz="1600" dirty="0"/>
                        <a:t> ACK </a:t>
                      </a:r>
                      <a:r>
                        <a:rPr lang="th-TH" sz="1600" dirty="0">
                          <a:latin typeface="Cordia New"/>
                        </a:rPr>
                        <a:t>ตอบกลับ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01</a:t>
                      </a:r>
                      <a:r>
                        <a:rPr lang="th-TH" sz="1600" dirty="0">
                          <a:latin typeface="Cordia New"/>
                        </a:rPr>
                        <a:t>ต้องการ</a:t>
                      </a:r>
                      <a:r>
                        <a:rPr sz="1600" dirty="0"/>
                        <a:t>ACK</a:t>
                      </a:r>
                      <a:r>
                        <a:rPr lang="th-TH" sz="1600" dirty="0">
                          <a:latin typeface="Cordia New"/>
                        </a:rPr>
                        <a:t>ตอบกลับ</a:t>
                      </a:r>
                    </a:p>
                  </a:txBody>
                  <a:tcPr/>
                </a:tc>
              </a:tr>
              <a:tr h="345319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00 00 00 00 00 00 00 </a:t>
                      </a:r>
                      <a:r>
                        <a:rPr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 smtClean="0"/>
                        <a:t>64 </a:t>
                      </a:r>
                      <a:r>
                        <a:rPr sz="1600" dirty="0"/>
                        <a:t>bits address(destination)</a:t>
                      </a:r>
                    </a:p>
                  </a:txBody>
                  <a:tcPr/>
                </a:tc>
              </a:tr>
              <a:tr h="33630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FF </a:t>
                      </a:r>
                      <a:r>
                        <a:rPr sz="1600" dirty="0" smtClean="0"/>
                        <a:t>FE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16 bits address(destination)</a:t>
                      </a:r>
                    </a:p>
                  </a:txBody>
                  <a:tcPr/>
                </a:tc>
              </a:tr>
              <a:tr h="33630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จำนวน</a:t>
                      </a:r>
                      <a:r>
                        <a:rPr sz="1600" dirty="0"/>
                        <a:t> Hop </a:t>
                      </a:r>
                      <a:r>
                        <a:rPr lang="th-TH" sz="1600" dirty="0">
                          <a:latin typeface="Cordia New"/>
                        </a:rPr>
                        <a:t>สูงสุด</a:t>
                      </a:r>
                    </a:p>
                  </a:txBody>
                  <a:tcPr/>
                </a:tc>
              </a:tr>
              <a:tr h="1332413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00 </a:t>
                      </a:r>
                      <a:r>
                        <a:rPr lang="th-TH" sz="1600" dirty="0">
                          <a:latin typeface="Cordia New"/>
                        </a:rPr>
                        <a:t>หมายถึง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ไม่ใช้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01 </a:t>
                      </a:r>
                      <a:r>
                        <a:rPr lang="th-TH" sz="1600" dirty="0">
                          <a:latin typeface="Cordia New"/>
                        </a:rPr>
                        <a:t>หมายถึง</a:t>
                      </a:r>
                      <a:r>
                        <a:rPr lang="th-TH" sz="1600" dirty="0"/>
                        <a:t> </a:t>
                      </a:r>
                      <a:r>
                        <a:rPr sz="1600" dirty="0"/>
                        <a:t>disable ACK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20 </a:t>
                      </a:r>
                      <a:r>
                        <a:rPr lang="th-TH" sz="1600" dirty="0">
                          <a:latin typeface="Cordia New"/>
                        </a:rPr>
                        <a:t>หมายถึง</a:t>
                      </a:r>
                      <a:r>
                        <a:rPr sz="1600" dirty="0"/>
                        <a:t> enable APS encryption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40 </a:t>
                      </a:r>
                      <a:r>
                        <a:rPr lang="th-TH" sz="1600" dirty="0">
                          <a:latin typeface="Cordia New"/>
                        </a:rPr>
                        <a:t>หมายถึง</a:t>
                      </a:r>
                      <a:r>
                        <a:rPr sz="1600" dirty="0"/>
                        <a:t> extended time out</a:t>
                      </a:r>
                    </a:p>
                  </a:txBody>
                  <a:tcPr/>
                </a:tc>
              </a:tr>
              <a:tr h="42055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04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baseline="0" dirty="0" smtClean="0">
                          <a:latin typeface="Cordia New"/>
                        </a:rPr>
                        <a:t>บงบอกว่า </a:t>
                      </a:r>
                      <a:r>
                        <a:rPr lang="en-US" sz="1600" baseline="0" dirty="0" smtClean="0">
                          <a:latin typeface="Cordia New"/>
                        </a:rPr>
                        <a:t>Packet </a:t>
                      </a:r>
                      <a:r>
                        <a:rPr lang="th-TH" sz="1600" baseline="0" dirty="0" smtClean="0">
                          <a:latin typeface="Cordia New"/>
                        </a:rPr>
                        <a:t>นี้คือ </a:t>
                      </a:r>
                      <a:r>
                        <a:rPr lang="en-US" sz="1600" baseline="0" dirty="0" smtClean="0">
                          <a:latin typeface="Cordia New"/>
                        </a:rPr>
                        <a:t>Packet </a:t>
                      </a:r>
                      <a:r>
                        <a:rPr lang="th-TH" sz="1600" baseline="0" dirty="0" smtClean="0">
                          <a:latin typeface="Cordia New"/>
                        </a:rPr>
                        <a:t>คำสั่งตั้งค่า </a:t>
                      </a:r>
                      <a:r>
                        <a:rPr lang="en-US" sz="1600" baseline="0" dirty="0" smtClean="0">
                          <a:latin typeface="Cordia New"/>
                        </a:rPr>
                        <a:t>Limit </a:t>
                      </a:r>
                      <a:r>
                        <a:rPr lang="th-TH" sz="1600" baseline="0" dirty="0" smtClean="0">
                          <a:latin typeface="Cordia New"/>
                        </a:rPr>
                        <a:t>กระแสไฟฟ้า</a:t>
                      </a:r>
                      <a:r>
                        <a:rPr lang="en-US" sz="1600" baseline="0" dirty="0" smtClean="0">
                          <a:latin typeface="Cordia New"/>
                        </a:rPr>
                        <a:t> </a:t>
                      </a:r>
                      <a:r>
                        <a:rPr lang="th-TH" sz="1600" baseline="0" dirty="0" smtClean="0">
                          <a:latin typeface="Cordia New"/>
                        </a:rPr>
                        <a:t>ของ </a:t>
                      </a:r>
                      <a:r>
                        <a:rPr lang="en-US" sz="1600" baseline="0" dirty="0" smtClean="0">
                          <a:latin typeface="Cordia New"/>
                        </a:rPr>
                        <a:t>Load</a:t>
                      </a:r>
                    </a:p>
                  </a:txBody>
                  <a:tcPr/>
                </a:tc>
              </a:tr>
              <a:tr h="336301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en-US" sz="1600" dirty="0" smtClean="0">
                          <a:latin typeface="Cordia New"/>
                        </a:rPr>
                        <a:t>Limit </a:t>
                      </a:r>
                      <a:r>
                        <a:rPr lang="th-TH" sz="1600" dirty="0" smtClean="0">
                          <a:latin typeface="Cordia New"/>
                        </a:rPr>
                        <a:t>กระแสไฟฟ้า</a:t>
                      </a:r>
                      <a:r>
                        <a:rPr lang="en-US" sz="1600" baseline="0" dirty="0" smtClean="0">
                          <a:latin typeface="Cordia New"/>
                        </a:rPr>
                        <a:t> </a:t>
                      </a:r>
                      <a:r>
                        <a:rPr lang="th-TH" sz="1600" baseline="0" dirty="0" smtClean="0">
                          <a:latin typeface="Cordia New"/>
                        </a:rPr>
                        <a:t>ของ </a:t>
                      </a:r>
                      <a:r>
                        <a:rPr lang="en-US" sz="1600" dirty="0" smtClean="0">
                          <a:latin typeface="Cordia New"/>
                        </a:rPr>
                        <a:t>Load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336301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25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rdia New"/>
                        </a:rPr>
                        <a:t>Limit </a:t>
                      </a:r>
                      <a:r>
                        <a:rPr lang="th-TH" sz="1600" dirty="0" smtClean="0">
                          <a:latin typeface="Cordia New"/>
                        </a:rPr>
                        <a:t>กระแสไฟฟ้าของ </a:t>
                      </a:r>
                      <a:r>
                        <a:rPr lang="en-US" sz="1600" dirty="0" smtClean="0">
                          <a:latin typeface="Cordia New"/>
                        </a:rPr>
                        <a:t>Load</a:t>
                      </a:r>
                      <a:endParaRPr lang="th-TH" sz="1600" dirty="0" smtClean="0">
                        <a:latin typeface="Cordia New"/>
                      </a:endParaRPr>
                    </a:p>
                  </a:txBody>
                  <a:tcPr/>
                </a:tc>
              </a:tr>
              <a:tr h="336301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Check sum </a:t>
                      </a:r>
                      <a:r>
                        <a:rPr lang="th-TH" sz="1600" dirty="0">
                          <a:latin typeface="Cordia New"/>
                        </a:rPr>
                        <a:t>ทุก</a:t>
                      </a:r>
                      <a:r>
                        <a:rPr sz="1600" dirty="0"/>
                        <a:t> byte </a:t>
                      </a:r>
                      <a:r>
                        <a:rPr lang="th-TH" sz="1600" dirty="0">
                          <a:latin typeface="Cordia New"/>
                        </a:rPr>
                        <a:t>ใน</a:t>
                      </a:r>
                      <a:r>
                        <a:rPr sz="1600" dirty="0"/>
                        <a:t> Frame data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บวกกัน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หาค่า</a:t>
                      </a:r>
                      <a:r>
                        <a:rPr sz="1600" dirty="0"/>
                        <a:t>sum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จากนั้นเอาไปลบด้วย</a:t>
                      </a:r>
                      <a:r>
                        <a:rPr sz="1600" dirty="0"/>
                        <a:t> FF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1747483" y="181430"/>
            <a:ext cx="6766960" cy="454478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sz="2000" dirty="0" err="1">
                <a:latin typeface="Calibri"/>
              </a:rPr>
              <a:t>XBee</a:t>
            </a:r>
            <a:r>
              <a:rPr sz="2000" dirty="0">
                <a:latin typeface="Calibri"/>
              </a:rPr>
              <a:t> API Frame – Transmit </a:t>
            </a:r>
            <a:r>
              <a:rPr sz="2000" dirty="0" smtClean="0">
                <a:latin typeface="Calibri"/>
              </a:rPr>
              <a:t>Request</a:t>
            </a:r>
            <a:r>
              <a:rPr lang="th-TH" sz="2000" dirty="0" smtClean="0">
                <a:latin typeface="Calibri"/>
              </a:rPr>
              <a:t> ส่งคำสั่งไปเพื่อตั้งค่า </a:t>
            </a:r>
            <a:r>
              <a:rPr lang="en-US" sz="2000" dirty="0" smtClean="0">
                <a:latin typeface="Calibri"/>
              </a:rPr>
              <a:t>Limit </a:t>
            </a:r>
            <a:r>
              <a:rPr lang="th-TH" sz="2000" dirty="0" smtClean="0">
                <a:latin typeface="Calibri"/>
              </a:rPr>
              <a:t>ของ </a:t>
            </a:r>
            <a:r>
              <a:rPr lang="en-US" sz="2000" dirty="0" smtClean="0">
                <a:latin typeface="Calibri"/>
              </a:rPr>
              <a:t>Load </a:t>
            </a:r>
            <a:r>
              <a:rPr lang="th-TH" sz="2000" dirty="0" smtClean="0">
                <a:latin typeface="Calibri"/>
              </a:rPr>
              <a:t>ขนาด </a:t>
            </a:r>
            <a:r>
              <a:rPr lang="en-US" sz="2000" dirty="0" smtClean="0">
                <a:latin typeface="Calibri"/>
              </a:rPr>
              <a:t>Frame 21 byte</a:t>
            </a:r>
            <a:endParaRPr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0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4133649493"/>
              </p:ext>
            </p:extLst>
          </p:nvPr>
        </p:nvGraphicFramePr>
        <p:xfrm>
          <a:off x="507997" y="619579"/>
          <a:ext cx="11250612" cy="6015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7135812"/>
              </a:tblGrid>
              <a:tr h="38009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38009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บ่งบอกจุดเริ่มต้นของข้อมูล</a:t>
                      </a:r>
                    </a:p>
                  </a:txBody>
                  <a:tcPr/>
                </a:tc>
              </a:tr>
              <a:tr h="38009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</a:t>
                      </a:r>
                      <a:r>
                        <a:rPr sz="1600" smtClean="0"/>
                        <a:t>0</a:t>
                      </a:r>
                      <a:r>
                        <a:rPr lang="en-US" sz="1600" smtClean="0"/>
                        <a:t>F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ความยาวของ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Data</a:t>
                      </a:r>
                    </a:p>
                  </a:txBody>
                  <a:tcPr/>
                </a:tc>
              </a:tr>
              <a:tr h="38009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หมายถึงประเภทของ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</a:t>
                      </a:r>
                      <a:r>
                        <a:rPr lang="th-TH" sz="1600">
                          <a:latin typeface="Cordia New"/>
                        </a:rPr>
                        <a:t>คือ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Receive Packet</a:t>
                      </a:r>
                    </a:p>
                  </a:txBody>
                  <a:tcPr/>
                </a:tc>
              </a:tr>
              <a:tr h="34795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00 00 00 00 00 00 00 </a:t>
                      </a:r>
                      <a:r>
                        <a:rPr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64 bits address (src)</a:t>
                      </a:r>
                    </a:p>
                  </a:txBody>
                  <a:tcPr/>
                </a:tc>
              </a:tr>
              <a:tr h="34795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FF </a:t>
                      </a:r>
                      <a:r>
                        <a:rPr sz="1600" dirty="0" smtClean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16 bits address (</a:t>
                      </a:r>
                      <a:r>
                        <a:rPr sz="1600" dirty="0" err="1"/>
                        <a:t>src</a:t>
                      </a:r>
                      <a:r>
                        <a:rPr sz="1600" dirty="0"/>
                        <a:t>)</a:t>
                      </a:r>
                    </a:p>
                  </a:txBody>
                  <a:tcPr/>
                </a:tc>
              </a:tr>
              <a:tr h="1386904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Receive 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01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ACKnowledged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02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Broadcast Packet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20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Encrypted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40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send from end device</a:t>
                      </a:r>
                    </a:p>
                  </a:txBody>
                  <a:tcPr/>
                </a:tc>
              </a:tr>
              <a:tr h="38009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04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baseline="0" dirty="0" smtClean="0">
                          <a:latin typeface="Cordia New"/>
                        </a:rPr>
                        <a:t>บงบอกว่า </a:t>
                      </a:r>
                      <a:r>
                        <a:rPr lang="en-US" sz="1600" baseline="0" dirty="0" smtClean="0">
                          <a:latin typeface="Cordia New"/>
                        </a:rPr>
                        <a:t>Packet </a:t>
                      </a:r>
                      <a:r>
                        <a:rPr lang="th-TH" sz="1600" baseline="0" dirty="0" smtClean="0">
                          <a:latin typeface="Cordia New"/>
                        </a:rPr>
                        <a:t>นี้คือ </a:t>
                      </a:r>
                      <a:r>
                        <a:rPr lang="en-US" sz="1600" baseline="0" dirty="0" smtClean="0">
                          <a:latin typeface="Cordia New"/>
                        </a:rPr>
                        <a:t>Packet </a:t>
                      </a:r>
                      <a:r>
                        <a:rPr lang="th-TH" sz="1600" baseline="0" dirty="0" smtClean="0">
                          <a:latin typeface="Cordia New"/>
                        </a:rPr>
                        <a:t>คำสั่งตั้งค่า </a:t>
                      </a:r>
                      <a:r>
                        <a:rPr lang="en-US" sz="1600" baseline="0" dirty="0" smtClean="0">
                          <a:latin typeface="Cordia New"/>
                        </a:rPr>
                        <a:t>Limit </a:t>
                      </a:r>
                      <a:r>
                        <a:rPr lang="th-TH" sz="1600" baseline="0" dirty="0" smtClean="0">
                          <a:latin typeface="Cordia New"/>
                        </a:rPr>
                        <a:t>กระแสไฟฟ้า</a:t>
                      </a:r>
                      <a:r>
                        <a:rPr lang="en-US" sz="1600" baseline="0" dirty="0" smtClean="0">
                          <a:latin typeface="Cordia New"/>
                        </a:rPr>
                        <a:t> </a:t>
                      </a:r>
                      <a:r>
                        <a:rPr lang="th-TH" sz="1600" baseline="0" dirty="0" smtClean="0">
                          <a:latin typeface="Cordia New"/>
                        </a:rPr>
                        <a:t>ของ </a:t>
                      </a:r>
                      <a:r>
                        <a:rPr lang="en-US" sz="1600" baseline="0" dirty="0" smtClean="0">
                          <a:latin typeface="Cordia New"/>
                        </a:rPr>
                        <a:t>Load</a:t>
                      </a:r>
                    </a:p>
                  </a:txBody>
                  <a:tcPr/>
                </a:tc>
              </a:tr>
              <a:tr h="380092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en-US" sz="1600" dirty="0" smtClean="0">
                          <a:latin typeface="Cordia New"/>
                        </a:rPr>
                        <a:t>Limit </a:t>
                      </a:r>
                      <a:r>
                        <a:rPr lang="th-TH" sz="1600" dirty="0" smtClean="0">
                          <a:latin typeface="Cordia New"/>
                        </a:rPr>
                        <a:t>กระแสไฟฟ้า</a:t>
                      </a:r>
                      <a:r>
                        <a:rPr lang="en-US" sz="1600" baseline="0" dirty="0" smtClean="0">
                          <a:latin typeface="Cordia New"/>
                        </a:rPr>
                        <a:t> </a:t>
                      </a:r>
                      <a:r>
                        <a:rPr lang="th-TH" sz="1600" baseline="0" dirty="0" smtClean="0">
                          <a:latin typeface="Cordia New"/>
                        </a:rPr>
                        <a:t>ของ </a:t>
                      </a:r>
                      <a:r>
                        <a:rPr lang="en-US" sz="1600" dirty="0" smtClean="0">
                          <a:latin typeface="Cordia New"/>
                        </a:rPr>
                        <a:t>Load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705938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25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rdia New"/>
                        </a:rPr>
                        <a:t>Limit </a:t>
                      </a:r>
                      <a:r>
                        <a:rPr lang="th-TH" sz="1600" dirty="0" smtClean="0">
                          <a:latin typeface="Cordia New"/>
                        </a:rPr>
                        <a:t>กระแสไฟฟ้าของ </a:t>
                      </a:r>
                      <a:r>
                        <a:rPr lang="en-US" sz="1600" dirty="0" smtClean="0">
                          <a:latin typeface="Cordia New"/>
                        </a:rPr>
                        <a:t>Load</a:t>
                      </a:r>
                      <a:endParaRPr lang="th-TH" sz="1600" dirty="0" smtClean="0">
                        <a:latin typeface="Cordia New"/>
                      </a:endParaRPr>
                    </a:p>
                  </a:txBody>
                  <a:tcPr/>
                </a:tc>
              </a:tr>
              <a:tr h="927820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Checksum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3482518" y="88900"/>
            <a:ext cx="4972964" cy="530679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sz="2000" dirty="0" err="1">
                <a:latin typeface="Calibri"/>
              </a:rPr>
              <a:t>Xbee</a:t>
            </a:r>
            <a:r>
              <a:rPr sz="2000" dirty="0">
                <a:latin typeface="Calibri"/>
              </a:rPr>
              <a:t> API Frame – Receive </a:t>
            </a:r>
            <a:r>
              <a:rPr sz="2000" dirty="0" smtClean="0">
                <a:latin typeface="Calibri"/>
              </a:rPr>
              <a:t>Packet</a:t>
            </a:r>
            <a:r>
              <a:rPr lang="th-TH" sz="2000" dirty="0">
                <a:latin typeface="Calibri"/>
              </a:rPr>
              <a:t> </a:t>
            </a:r>
            <a:r>
              <a:rPr lang="th-TH" sz="2000" dirty="0" smtClean="0">
                <a:latin typeface="Calibri"/>
              </a:rPr>
              <a:t>รับ</a:t>
            </a:r>
            <a:r>
              <a:rPr lang="th-TH" sz="2000" dirty="0">
                <a:latin typeface="Calibri"/>
              </a:rPr>
              <a:t>คำสั่งไปเพื่อตั้งค่า </a:t>
            </a:r>
            <a:r>
              <a:rPr lang="en-US" sz="2000" dirty="0">
                <a:latin typeface="Calibri"/>
              </a:rPr>
              <a:t>Limit </a:t>
            </a:r>
            <a:r>
              <a:rPr lang="th-TH" sz="2000" dirty="0">
                <a:latin typeface="Calibri"/>
              </a:rPr>
              <a:t>ของ </a:t>
            </a:r>
            <a:r>
              <a:rPr lang="en-US" sz="2000" dirty="0" smtClean="0">
                <a:latin typeface="Calibri"/>
              </a:rPr>
              <a:t>Load </a:t>
            </a:r>
            <a:r>
              <a:rPr lang="th-TH" sz="2000" dirty="0" smtClean="0">
                <a:latin typeface="Calibri"/>
              </a:rPr>
              <a:t>ขนาด </a:t>
            </a:r>
            <a:r>
              <a:rPr lang="en-US" sz="2000" dirty="0" smtClean="0">
                <a:latin typeface="Calibri"/>
              </a:rPr>
              <a:t>Frame 19 byte</a:t>
            </a:r>
            <a:endParaRPr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9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94834" y="0"/>
            <a:ext cx="8596668" cy="55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System Flow</a:t>
            </a:r>
            <a:endParaRPr lang="th-TH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825242"/>
            <a:ext cx="11506200" cy="58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778</Words>
  <Application>Microsoft Office PowerPoint</Application>
  <PresentationFormat>แบบจอกว้าง</PresentationFormat>
  <Paragraphs>193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Cordia New</vt:lpstr>
      <vt:lpstr>IrisUPC</vt:lpstr>
      <vt:lpstr>Trebuchet MS</vt:lpstr>
      <vt:lpstr>Wingdings 3</vt:lpstr>
      <vt:lpstr>เหลี่ยมเพชร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System Flow</vt:lpstr>
      <vt:lpstr>State Chart</vt:lpstr>
      <vt:lpstr>รายชื่อสมาชิก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Wongsathon</dc:creator>
  <cp:lastModifiedBy>Aum</cp:lastModifiedBy>
  <cp:revision>17</cp:revision>
  <dcterms:modified xsi:type="dcterms:W3CDTF">2016-04-21T11:18:46Z</dcterms:modified>
</cp:coreProperties>
</file>