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sldIdLst>
    <p:sldId id="273" r:id="rId2"/>
    <p:sldId id="274" r:id="rId3"/>
    <p:sldId id="275" r:id="rId4"/>
    <p:sldId id="276" r:id="rId5"/>
    <p:sldId id="280" r:id="rId6"/>
    <p:sldId id="281" r:id="rId7"/>
    <p:sldId id="282" r:id="rId8"/>
    <p:sldId id="283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54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</p:spPr>
        <p:txBody>
          <a:bodyPr anchor="b"/>
          <a:lstStyle>
            <a:lvl1pPr lvl="0">
              <a:defRPr sz="200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400"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ท้ายกระดาษ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ตัวแทนหมายเลขสไลด์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 lvl="0" algn="l">
              <a:defRPr sz="44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5" cy="381000"/>
          </a:xfrm>
          <a:prstGeom prst="rect">
            <a:avLst/>
          </a:prstGeom>
        </p:spPr>
        <p:txBody>
          <a:bodyPr anchor="ctr"/>
          <a:lstStyle>
            <a:lvl1pPr marL="0" lv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lv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ท้ายกระดาษ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ตัวแทนหมายเลขสไลด์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/>
            <a:r>
              <a:rPr sz="8000" baseline="0">
                <a:solidFill>
                  <a:schemeClr val="accent1"/>
                </a:solidFill>
                <a:latin typeface="Arial"/>
              </a:rPr>
              <a:t>“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/>
            <a:r>
              <a:rPr sz="8000" baseline="0">
                <a:solidFill>
                  <a:schemeClr val="accent1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4" cy="57626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0"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sz="half" idx="2"/>
          </p:nvPr>
        </p:nvSpPr>
        <p:spPr>
          <a:xfrm>
            <a:off x="675745" y="2737245"/>
            <a:ext cx="4185624" cy="3304117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 txBox="1"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0"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ข้อความ 5"/>
          <p:cNvSpPr txBox="1">
            <a:spLocks noGrp="1"/>
          </p:cNvSpPr>
          <p:nvPr>
            <p:ph type="body" sz="quarter" idx="4"/>
          </p:nvPr>
        </p:nvSpPr>
        <p:spPr>
          <a:xfrm>
            <a:off x="5088384" y="2737245"/>
            <a:ext cx="4185618" cy="3304117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8" name="ตัวแทนท้ายกระดาษ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9" name="ตัวแทนหมายเลขสไลด์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ท้ายกระดาษ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หมายเลขสไลด์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 lvl="0" algn="l">
              <a:defRPr sz="44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lv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ท้ายกระดาษ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หมายเลขสไลด์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ท้ายกระดาษ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ตัวแทนหมายเลขสไลด์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8" cy="566738"/>
          </a:xfrm>
          <a:prstGeom prst="rect">
            <a:avLst/>
          </a:prstGeom>
        </p:spPr>
        <p:txBody>
          <a:bodyPr anchor="b"/>
          <a:lstStyle>
            <a:lvl1pPr lvl="0" algn="l">
              <a:defRPr sz="24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 txBox="1">
            <a:spLocks noGrp="1"/>
          </p:cNvSpPr>
          <p:nvPr>
            <p:ph idx="1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</p:spPr>
        <p:txBody>
          <a:bodyPr anchor="t"/>
          <a:lstStyle>
            <a:lvl1pPr marL="0" lvl="0" indent="0" algn="ctr">
              <a:buNone/>
              <a:defRPr sz="1600"/>
            </a:lvl1pPr>
          </a:lstStyle>
          <a:p>
            <a:pPr lvl="0"/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sz="half" idx="2"/>
          </p:nvPr>
        </p:nvSpPr>
        <p:spPr>
          <a:xfrm>
            <a:off x="677334" y="5367338"/>
            <a:ext cx="8596668" cy="674024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200"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ท้ายกระดาษ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ตัวแทนหมายเลขสไลด์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</p:spPr>
        <p:txBody>
          <a:bodyPr anchor="ctr"/>
          <a:lstStyle>
            <a:lvl1pPr lvl="0" algn="l">
              <a:defRPr sz="44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70" cy="514248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9" cy="1513914"/>
          </a:xfrm>
          <a:prstGeom prst="rect">
            <a:avLst/>
          </a:prstGeom>
        </p:spPr>
        <p:txBody>
          <a:bodyPr anchor="t"/>
          <a:lstStyle>
            <a:lvl1pPr marL="0" lv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ท้ายกระดาษ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ตัวแทนหมายเลขสไลด์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 lvl="0" algn="l">
              <a:defRPr sz="44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70" cy="514248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ข้อความ 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9" cy="1513914"/>
          </a:xfrm>
          <a:prstGeom prst="rect">
            <a:avLst/>
          </a:prstGeom>
        </p:spPr>
        <p:txBody>
          <a:bodyPr anchor="t"/>
          <a:lstStyle>
            <a:lvl1pPr marL="0" lv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ท้ายกระดาษ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7" name="ตัวแทนหมายเลขสไลด์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/>
            <a:r>
              <a:rPr sz="8000" baseline="0">
                <a:solidFill>
                  <a:schemeClr val="accent1"/>
                </a:solidFill>
                <a:latin typeface="Arial"/>
              </a:rPr>
              <a:t>“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>
              <a:defRPr/>
            </a:lvl1pPr>
          </a:lstStyle>
          <a:p>
            <a:pPr lvl="0"/>
            <a:r>
              <a:rPr sz="8000" baseline="0">
                <a:solidFill>
                  <a:schemeClr val="accent1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9" cy="1826581"/>
          </a:xfrm>
          <a:prstGeom prst="rect">
            <a:avLst/>
          </a:prstGeom>
        </p:spPr>
        <p:txBody>
          <a:bodyPr anchor="b"/>
          <a:lstStyle>
            <a:lvl1pPr lvl="0" algn="l">
              <a:defRPr sz="40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9" cy="860400"/>
          </a:xfrm>
          <a:prstGeom prst="rect">
            <a:avLst/>
          </a:prstGeom>
        </p:spPr>
        <p:txBody>
          <a:bodyPr anchor="t"/>
          <a:lstStyle>
            <a:lvl1pPr marL="0" lv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ท้ายกระดาษ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หมายเลขสไลด์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3" name="ตัวแทนท้ายกระดาษ 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ตัวแทนหมายเลขสไลด์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0"/>
          </a:xfrm>
          <a:prstGeom prst="rect">
            <a:avLst/>
          </a:prstGeom>
        </p:spPr>
        <p:txBody>
          <a:bodyPr anchor="b"/>
          <a:lstStyle>
            <a:lvl1pPr lvl="0" algn="l">
              <a:defRPr sz="4400" b="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9" cy="1513914"/>
          </a:xfrm>
          <a:prstGeom prst="rect">
            <a:avLst/>
          </a:prstGeom>
        </p:spPr>
        <p:txBody>
          <a:bodyPr anchor="t"/>
          <a:lstStyle>
            <a:lvl1pPr marL="0" lv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ท้ายกระดาษ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หมายเลขสไลด์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 sz="3600"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ท้ายกระดาษ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หมายเลขสไลด์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7967674" y="609599"/>
            <a:ext cx="1304742" cy="5251451"/>
          </a:xfrm>
          <a:prstGeom prst="rect">
            <a:avLst/>
          </a:prstGeom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1" cy="525145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ท้ายกระดาษ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6" name="ตัวแทนหมายเลขสไลด์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" name="ตัวเชื่อมต่อตรง 2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rnd">
              <a:solidFill>
                <a:schemeClr val="bg1">
                  <a:lumMod val="85000"/>
                  <a:lumOff val="15000"/>
                </a:schemeClr>
              </a:solidFill>
            </a:ln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ตัวเชื่อมต่อตรง 3"/>
            <p:cNvSpPr/>
            <p:nvPr/>
          </p:nvSpPr>
          <p:spPr>
            <a:xfrm flipH="1">
              <a:off x="7425267" y="3681413"/>
              <a:ext cx="4763558" cy="3176587"/>
            </a:xfrm>
            <a:prstGeom prst="line">
              <a:avLst/>
            </a:prstGeom>
            <a:noFill/>
            <a:ln w="9525" cap="rnd">
              <a:solidFill>
                <a:schemeClr val="bg1">
                  <a:lumMod val="85000"/>
                  <a:lumOff val="15000"/>
                </a:schemeClr>
              </a:solidFill>
            </a:ln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รูปแบบอิสระ 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รูปแบบอิสระ 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สามเหลี่ยมหน้าจั่ว 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รูปแบบอิสระ 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รูปแบบอิสระ 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รูปแบบอิสระ 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สามเหลี่ยมหน้าจั่ว 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สามเหลี่ยมหน้าจั่ว 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13" name="ชื่อเรื่อง 1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  <a:prstGeom prst="rect">
            <a:avLst/>
          </a:prstGeom>
        </p:spPr>
        <p:txBody>
          <a:bodyPr anchor="b"/>
          <a:lstStyle>
            <a:lvl1pPr lvl="0" algn="r"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14" name="ชื่อเรื่องรอง 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7" cy="1096899"/>
          </a:xfrm>
          <a:prstGeom prst="rect">
            <a:avLst/>
          </a:prstGeom>
        </p:spPr>
        <p:txBody>
          <a:bodyPr anchor="t"/>
          <a:lstStyle>
            <a:lvl1pPr marL="0" lv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15" name="ตัวแทนวันที่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6" name="ตัวแทนท้ายกระดาษ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17" name="ตัวแทนหมายเลขสไลด์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4" name="ตัวแทนท้ายกระดาษ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endParaRPr/>
          </a:p>
        </p:txBody>
      </p:sp>
      <p:sp>
        <p:nvSpPr>
          <p:cNvPr id="5" name="ตัวแทนหมายเลขสไลด์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" name="ตัวเชื่อมต่อตรง 2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rnd">
              <a:solidFill>
                <a:schemeClr val="bg1">
                  <a:lumMod val="85000"/>
                  <a:lumOff val="15000"/>
                </a:schemeClr>
              </a:solidFill>
            </a:ln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4" name="ตัวเชื่อมต่อตรง 3"/>
            <p:cNvSpPr/>
            <p:nvPr/>
          </p:nvSpPr>
          <p:spPr>
            <a:xfrm flipH="1">
              <a:off x="7425267" y="3681413"/>
              <a:ext cx="4763558" cy="3176587"/>
            </a:xfrm>
            <a:prstGeom prst="line">
              <a:avLst/>
            </a:prstGeom>
            <a:noFill/>
            <a:ln w="9525" cap="rnd">
              <a:solidFill>
                <a:schemeClr val="bg1">
                  <a:lumMod val="85000"/>
                  <a:lumOff val="15000"/>
                </a:schemeClr>
              </a:solidFill>
            </a:ln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5" name="รูปแบบอิสระ 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6" name="รูปแบบอิสระ 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7" name="สามเหลี่ยมหน้าจั่ว 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8" name="รูปแบบอิสระ 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9" name="รูปแบบอิสระ 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0" name="รูปแบบอิสระ 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1" name="สามเหลี่ยมหน้าจั่ว 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  <p:sp>
          <p:nvSpPr>
            <p:cNvPr id="12" name="สามเหลี่ยมหน้าจั่ว 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399" dir="5400000">
                <a:srgbClr val="000000">
                  <a:alpha val="35000"/>
                </a:srgbClr>
              </a:outerShdw>
            </a:effectLst>
          </p:spPr>
          <p:txBody>
            <a:bodyPr/>
            <a:lstStyle>
              <a:lvl1pPr lvl="0">
                <a:defRPr/>
              </a:lvl1pPr>
            </a:lstStyle>
            <a:p>
              <a:endParaRPr/>
            </a:p>
          </p:txBody>
        </p:sp>
      </p:grpSp>
      <p:sp>
        <p:nvSpPr>
          <p:cNvPr id="13" name="ตัวแทนชื่อเรื่อง 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lIns="91440" tIns="45720" rIns="91440" bIns="45720" anchor="t"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14" name="ตัวแทนข้อความ 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lIns="91440" tIns="45720" rIns="91440" bIns="45720"/>
          <a:lstStyle>
            <a:lvl1pPr lvl="0"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15" name="ตัวแทนวันที่ 14"/>
          <p:cNvSpPr txBox="1"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6" name="ตัวแทนท้ายกระดาษ 15"/>
          <p:cNvSpPr txBox="1"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7" name="ตัวแทนหมายเลขสไลด์ 16"/>
          <p:cNvSpPr txBox="1">
            <a:spLocks noGrp="1"/>
          </p:cNvSpPr>
          <p:nvPr>
            <p:ph type="sldNum" sz="quarter" idx="4"/>
          </p:nvPr>
        </p:nvSpPr>
        <p:spPr>
          <a:xfrm>
            <a:off x="8590664" y="6041362"/>
            <a:ext cx="68333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lvl="0" algn="r">
              <a:defRPr sz="900">
                <a:solidFill>
                  <a:schemeClr val="accent1"/>
                </a:solidFill>
              </a:defRPr>
            </a:lvl1pPr>
          </a:lstStyle>
          <a:p>
            <a:fld id="{8B38DBA3-52F9-4AF4-A6A4-FA4D7DB2F99C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lvl1pPr lvl="0" algn="l">
        <a:buNone/>
        <a:defRPr sz="3600">
          <a:solidFill>
            <a:schemeClr val="accent1"/>
          </a:solidFill>
          <a:latin typeface="Trebuchet MS"/>
        </a:defRPr>
      </a:lvl1pPr>
      <a:lvl2pPr lvl="0">
        <a:defRPr>
          <a:solidFill>
            <a:schemeClr val="tx2"/>
          </a:solidFill>
        </a:defRPr>
      </a:lvl2pPr>
      <a:lvl3pPr lvl="0">
        <a:defRPr>
          <a:solidFill>
            <a:schemeClr val="tx2"/>
          </a:solidFill>
        </a:defRPr>
      </a:lvl3pPr>
      <a:lvl4pPr lvl="0">
        <a:defRPr>
          <a:solidFill>
            <a:schemeClr val="tx2"/>
          </a:solidFill>
        </a:defRPr>
      </a:lvl4pPr>
      <a:lvl5pPr lvl="0">
        <a:defRPr>
          <a:solidFill>
            <a:schemeClr val="tx2"/>
          </a:solidFill>
        </a:defRPr>
      </a:lvl5pPr>
      <a:lvl6pPr lvl="0">
        <a:defRPr>
          <a:solidFill>
            <a:schemeClr val="tx2"/>
          </a:solidFill>
        </a:defRPr>
      </a:lvl6pPr>
      <a:lvl7pPr lvl="0">
        <a:defRPr>
          <a:solidFill>
            <a:schemeClr val="tx2"/>
          </a:solidFill>
        </a:defRPr>
      </a:lvl7pPr>
      <a:lvl8pPr lvl="0">
        <a:defRPr>
          <a:solidFill>
            <a:schemeClr val="tx2"/>
          </a:solidFill>
        </a:defRPr>
      </a:lvl8pPr>
      <a:lvl9pPr lvl="0">
        <a:defRPr>
          <a:solidFill>
            <a:schemeClr val="tx2"/>
          </a:solidFill>
        </a:defRPr>
      </a:lvl9pPr>
    </p:titleStyle>
    <p:bodyStyle>
      <a:lvl1pPr marL="342900" lvl="0" indent="-3429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Trebuchet MS"/>
        </a:defRPr>
      </a:lvl1pPr>
      <a:lvl2pPr marL="742950" lvl="0" indent="-28575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Trebuchet MS"/>
        </a:defRPr>
      </a:lvl2pPr>
      <a:lvl3pPr marL="11430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Trebuchet MS"/>
        </a:defRPr>
      </a:lvl3pPr>
      <a:lvl4pPr marL="16002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Trebuchet MS"/>
        </a:defRPr>
      </a:lvl4pPr>
      <a:lvl5pPr marL="20574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Trebuchet MS"/>
        </a:defRPr>
      </a:lvl5pPr>
      <a:lvl6pPr marL="25146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Trebuchet MS"/>
        </a:defRPr>
      </a:lvl6pPr>
      <a:lvl7pPr marL="29718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Trebuchet MS"/>
        </a:defRPr>
      </a:lvl7pPr>
      <a:lvl8pPr marL="34290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Trebuchet MS"/>
        </a:defRPr>
      </a:lvl8pPr>
      <a:lvl9pPr marL="3886200" lvl="0" indent="-228600" algn="l">
        <a:spcBef>
          <a:spcPts val="1000"/>
        </a:spcBef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Trebuchet MS"/>
        </a:defRPr>
      </a:lvl9pPr>
    </p:bodyStyle>
    <p:otherStyle>
      <a:lvl1pPr marL="0" lvl="0" algn="l">
        <a:defRPr sz="1800">
          <a:solidFill>
            <a:schemeClr val="tx1"/>
          </a:solidFill>
          <a:latin typeface="Trebuchet MS"/>
        </a:defRPr>
      </a:lvl1pPr>
      <a:lvl2pPr marL="457200" lvl="0" algn="l">
        <a:defRPr sz="1800">
          <a:solidFill>
            <a:schemeClr val="tx1"/>
          </a:solidFill>
          <a:latin typeface="Trebuchet MS"/>
        </a:defRPr>
      </a:lvl2pPr>
      <a:lvl3pPr marL="914400" lvl="0" algn="l">
        <a:defRPr sz="1800">
          <a:solidFill>
            <a:schemeClr val="tx1"/>
          </a:solidFill>
          <a:latin typeface="Trebuchet MS"/>
        </a:defRPr>
      </a:lvl3pPr>
      <a:lvl4pPr marL="1371600" lvl="0" algn="l">
        <a:defRPr sz="1800">
          <a:solidFill>
            <a:schemeClr val="tx1"/>
          </a:solidFill>
          <a:latin typeface="Trebuchet MS"/>
        </a:defRPr>
      </a:lvl4pPr>
      <a:lvl5pPr marL="1828800" lvl="0" algn="l">
        <a:defRPr sz="1800">
          <a:solidFill>
            <a:schemeClr val="tx1"/>
          </a:solidFill>
          <a:latin typeface="Trebuchet MS"/>
        </a:defRPr>
      </a:lvl5pPr>
      <a:lvl6pPr marL="2286000" lvl="0" algn="l">
        <a:defRPr sz="1800">
          <a:solidFill>
            <a:schemeClr val="tx1"/>
          </a:solidFill>
          <a:latin typeface="Trebuchet MS"/>
        </a:defRPr>
      </a:lvl6pPr>
      <a:lvl7pPr marL="2743200" lvl="0" algn="l">
        <a:defRPr sz="1800">
          <a:solidFill>
            <a:schemeClr val="tx1"/>
          </a:solidFill>
          <a:latin typeface="Trebuchet MS"/>
        </a:defRPr>
      </a:lvl7pPr>
      <a:lvl8pPr marL="3200400" lvl="0" algn="l">
        <a:defRPr sz="1800">
          <a:solidFill>
            <a:schemeClr val="tx1"/>
          </a:solidFill>
          <a:latin typeface="Trebuchet MS"/>
        </a:defRPr>
      </a:lvl8pPr>
      <a:lvl9pPr marL="3657600" lvl="0" algn="l">
        <a:defRPr sz="1800">
          <a:solidFill>
            <a:schemeClr val="tx1"/>
          </a:solidFill>
          <a:latin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736600" y="6152564"/>
            <a:ext cx="10083800" cy="985270"/>
          </a:xfrm>
          <a:prstGeom prst="rect">
            <a:avLst/>
          </a:prstGeom>
        </p:spPr>
        <p:txBody>
          <a:bodyPr wrap="squar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sz="2000" b="1">
                <a:latin typeface="Calibri"/>
              </a:rPr>
              <a:t>Project : </a:t>
            </a:r>
            <a:r>
              <a:rPr lang="th-TH" b="1"/>
              <a:t>ส่งสถานะและควบคุมเครื่องจักรด้วย</a:t>
            </a:r>
            <a:r>
              <a:rPr lang="th-TH" b="1">
                <a:latin typeface="Calibri"/>
              </a:rPr>
              <a:t> </a:t>
            </a:r>
            <a:r>
              <a:rPr sz="2000" b="1">
                <a:latin typeface="Calibri"/>
              </a:rPr>
              <a:t>Wireless Sensor Network </a:t>
            </a:r>
          </a:p>
        </p:txBody>
      </p:sp>
      <p:pic>
        <p:nvPicPr>
          <p:cNvPr id="3" name="รูปภาพ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50900" y="155575"/>
            <a:ext cx="10198100" cy="611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1147234" y="304800"/>
            <a:ext cx="8596668" cy="635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algn="ctr"/>
            <a:r>
              <a:rPr/>
              <a:t>State Chart</a:t>
            </a:r>
          </a:p>
        </p:txBody>
      </p:sp>
      <p:pic>
        <p:nvPicPr>
          <p:cNvPr id="3" name="ตัวแทนข้อความ 2"/>
          <p:cNvPicPr>
            <a:picLocks noGrp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9900" y="1549400"/>
            <a:ext cx="10769600" cy="444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 algn="ctr"/>
            <a:r>
              <a:rPr lang="th-TH"/>
              <a:t>รายชื่อสมาชิก</a:t>
            </a:r>
          </a:p>
        </p:txBody>
      </p:sp>
      <p:sp>
        <p:nvSpPr>
          <p:cNvPr id="3" name="ตัวแทนข้อความ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th-TH" sz="3600"/>
              <a:t>นายวงศธร	นาคสุวรรณ์	5530250297	</a:t>
            </a:r>
          </a:p>
          <a:p>
            <a:pPr lvl="0"/>
            <a:r>
              <a:rPr lang="th-TH" sz="3600"/>
              <a:t>นายธนานันท์	แย้มกลิ่น	5530250408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5402598" y="218622"/>
            <a:ext cx="1539203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th-TH" b="1"/>
              <a:t>วิธีดำเนินงาน</a:t>
            </a:r>
          </a:p>
        </p:txBody>
      </p:sp>
      <p:pic>
        <p:nvPicPr>
          <p:cNvPr id="3" name="รูปภาพ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3076" y="670378"/>
            <a:ext cx="11838246" cy="6017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3242706003"/>
              </p:ext>
            </p:extLst>
          </p:nvPr>
        </p:nvGraphicFramePr>
        <p:xfrm>
          <a:off x="457200" y="848179"/>
          <a:ext cx="11377612" cy="6315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9587"/>
                <a:gridCol w="8328025"/>
              </a:tblGrid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บ่งบอกว่าเป็นจุดเริ่มต้นของข้อมูล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sz="1600"/>
                        <a:t> Frame Data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10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Transmit Request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Frame ID </a:t>
                      </a:r>
                      <a:r>
                        <a:rPr lang="th-TH" sz="1600">
                          <a:latin typeface="Cordia New"/>
                        </a:rPr>
                        <a:t>ถ้าเป็น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00 </a:t>
                      </a:r>
                      <a:r>
                        <a:rPr lang="th-TH" sz="1600">
                          <a:latin typeface="Cordia New"/>
                        </a:rPr>
                        <a:t>คือไม่ต้องการ</a:t>
                      </a:r>
                      <a:r>
                        <a:rPr sz="1600"/>
                        <a:t> ACK </a:t>
                      </a:r>
                      <a:r>
                        <a:rPr lang="th-TH" sz="1600">
                          <a:latin typeface="Cordia New"/>
                        </a:rPr>
                        <a:t>ตอบกลับ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01</a:t>
                      </a:r>
                      <a:r>
                        <a:rPr lang="th-TH" sz="1600">
                          <a:latin typeface="Cordia New"/>
                        </a:rPr>
                        <a:t>ต้องการ</a:t>
                      </a:r>
                      <a:r>
                        <a:rPr sz="1600"/>
                        <a:t>ACK</a:t>
                      </a:r>
                      <a:r>
                        <a:rPr lang="th-TH" sz="1600">
                          <a:latin typeface="Cordia New"/>
                        </a:rPr>
                        <a:t>ตอบกลับ</a:t>
                      </a:r>
                    </a:p>
                  </a:txBody>
                  <a:tcPr/>
                </a:tc>
              </a:tr>
              <a:tr h="92863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00 00 00 00 00 00 00 00</a:t>
                      </a:r>
                    </a:p>
                    <a:p>
                      <a:pPr lvl="0">
                        <a:lnSpc>
                          <a:spcPct val="107000"/>
                        </a:lnSpc>
                      </a:pPr>
                      <a:r>
                        <a:rPr sz="1600"/>
                        <a:t> {        SH       }{        SL     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endParaRPr/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address(destination)</a:t>
                      </a:r>
                    </a:p>
                  </a:txBody>
                  <a:tcPr/>
                </a:tc>
              </a:tr>
              <a:tr h="45845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FF FE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 MY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16 bits address(destination)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จำนวน</a:t>
                      </a:r>
                      <a:r>
                        <a:rPr sz="1600"/>
                        <a:t> Hop </a:t>
                      </a:r>
                      <a:r>
                        <a:rPr lang="th-TH" sz="1600">
                          <a:latin typeface="Cordia New"/>
                        </a:rPr>
                        <a:t>สูงสุด</a:t>
                      </a:r>
                    </a:p>
                  </a:txBody>
                  <a:tcPr/>
                </a:tc>
              </a:tr>
              <a:tr h="143177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lang="th-TH" sz="1600">
                          <a:latin typeface="Cordia New"/>
                        </a:rPr>
                        <a:t>ไม่ใช้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disable ACK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sz="1600"/>
                        <a:t> enable APS encryption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sz="1600"/>
                        <a:t> extended time out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กระแสไฟฟ้าที่จะส่ง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1F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กระแสไฟฟ้าที่จะส่ง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522530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Check sum </a:t>
                      </a:r>
                      <a:r>
                        <a:rPr lang="th-TH" sz="1600">
                          <a:latin typeface="Cordia New"/>
                        </a:rPr>
                        <a:t>ทุก</a:t>
                      </a:r>
                      <a:r>
                        <a:rPr sz="1600"/>
                        <a:t> byte </a:t>
                      </a:r>
                      <a:r>
                        <a:rPr lang="th-TH" sz="1600">
                          <a:latin typeface="Cordia New"/>
                        </a:rPr>
                        <a:t>ใน</a:t>
                      </a:r>
                      <a:r>
                        <a:rPr sz="1600"/>
                        <a:t> Frame data</a:t>
                      </a:r>
                      <a:r>
                        <a:rPr lang="th-TH" sz="1600"/>
                        <a:t> </a:t>
                      </a:r>
                      <a:r>
                        <a:rPr lang="th-TH" sz="1600">
                          <a:latin typeface="Cordia New"/>
                        </a:rPr>
                        <a:t>บวกกัน</a:t>
                      </a:r>
                      <a:r>
                        <a:rPr lang="th-TH" sz="1600"/>
                        <a:t> </a:t>
                      </a:r>
                      <a:r>
                        <a:rPr lang="th-TH" sz="1600">
                          <a:latin typeface="Cordia New"/>
                        </a:rPr>
                        <a:t>หาค่า</a:t>
                      </a:r>
                      <a:r>
                        <a:rPr sz="1600"/>
                        <a:t>sum</a:t>
                      </a:r>
                      <a:r>
                        <a:rPr lang="th-TH" sz="1600"/>
                        <a:t> </a:t>
                      </a:r>
                      <a:r>
                        <a:rPr lang="th-TH" sz="1600">
                          <a:latin typeface="Cordia New"/>
                        </a:rPr>
                        <a:t>จากนั้นเอาไปลบด้วย</a:t>
                      </a:r>
                      <a:r>
                        <a:rPr sz="1600"/>
                        <a:t> 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507339" y="294822"/>
            <a:ext cx="6278105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dirty="0" err="1">
                <a:latin typeface="Calibri"/>
              </a:rPr>
              <a:t>XBee</a:t>
            </a:r>
            <a:r>
              <a:rPr dirty="0">
                <a:latin typeface="Calibri"/>
              </a:rPr>
              <a:t> API Frame – Transmit </a:t>
            </a:r>
            <a:r>
              <a:rPr dirty="0" smtClean="0">
                <a:latin typeface="Calibri"/>
              </a:rPr>
              <a:t>Request</a:t>
            </a:r>
            <a:r>
              <a:rPr lang="th-TH" dirty="0" smtClean="0">
                <a:latin typeface="Calibri"/>
              </a:rPr>
              <a:t> ค่ากระแส</a:t>
            </a:r>
            <a:endParaRPr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3380341317"/>
              </p:ext>
            </p:extLst>
          </p:nvPr>
        </p:nvGraphicFramePr>
        <p:xfrm>
          <a:off x="558268" y="939282"/>
          <a:ext cx="11250612" cy="5730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7135812"/>
              </a:tblGrid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บ่งบอกจุดเริ่มต้นของข้อมูล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Data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หมายถึงประเภทของ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</a:t>
                      </a:r>
                      <a:r>
                        <a:rPr lang="th-TH" sz="1600">
                          <a:latin typeface="Cordia New"/>
                        </a:rPr>
                        <a:t>คือ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Receive Packet</a:t>
                      </a:r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00 00 00 00 00 00 00 00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       SH       } {       SL      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 (src)</a:t>
                      </a:r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FF FE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{MY}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16 bits address (src)</a:t>
                      </a:r>
                    </a:p>
                  </a:txBody>
                  <a:tcPr/>
                </a:tc>
              </a:tr>
              <a:tr h="184208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Receive 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ACKnowledged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02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Broadcast Packet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Encrypted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send from end device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กระแสไฟฟ้าที่รับมา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1F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กระแสไฟฟ้าที่รับมา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0178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Checksum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697092" y="277194"/>
            <a:ext cx="4972964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dirty="0" err="1">
                <a:latin typeface="Calibri"/>
              </a:rPr>
              <a:t>Xbee</a:t>
            </a:r>
            <a:r>
              <a:rPr dirty="0">
                <a:latin typeface="Calibri"/>
              </a:rPr>
              <a:t> API Frame – Receive </a:t>
            </a:r>
            <a:r>
              <a:rPr dirty="0" smtClean="0">
                <a:latin typeface="Calibri"/>
              </a:rPr>
              <a:t>Packet</a:t>
            </a:r>
            <a:r>
              <a:rPr lang="th-TH" dirty="0" smtClean="0">
                <a:latin typeface="Calibri"/>
              </a:rPr>
              <a:t> ค่ากระแส</a:t>
            </a:r>
            <a:endParaRPr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2209881081"/>
              </p:ext>
            </p:extLst>
          </p:nvPr>
        </p:nvGraphicFramePr>
        <p:xfrm>
          <a:off x="457199" y="848179"/>
          <a:ext cx="11389057" cy="588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2655"/>
                <a:gridCol w="8336402"/>
              </a:tblGrid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บ่งบอกว่าเป็นจุดเริ่มต้นของข้อมูล</a:t>
                      </a:r>
                    </a:p>
                  </a:txBody>
                  <a:tcPr/>
                </a:tc>
              </a:tr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sz="1600"/>
                        <a:t> Frame Data</a:t>
                      </a:r>
                    </a:p>
                  </a:txBody>
                  <a:tcPr/>
                </a:tc>
              </a:tr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10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Transmit Request</a:t>
                      </a:r>
                    </a:p>
                  </a:txBody>
                  <a:tcPr/>
                </a:tc>
              </a:tr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Frame ID </a:t>
                      </a:r>
                      <a:r>
                        <a:rPr lang="th-TH" sz="1600">
                          <a:latin typeface="Cordia New"/>
                        </a:rPr>
                        <a:t>ถ้าเป็น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00 </a:t>
                      </a:r>
                      <a:r>
                        <a:rPr lang="th-TH" sz="1600">
                          <a:latin typeface="Cordia New"/>
                        </a:rPr>
                        <a:t>คือไม่ต้องการ</a:t>
                      </a:r>
                      <a:r>
                        <a:rPr sz="1600"/>
                        <a:t> ACK </a:t>
                      </a:r>
                      <a:r>
                        <a:rPr lang="th-TH" sz="1600">
                          <a:latin typeface="Cordia New"/>
                        </a:rPr>
                        <a:t>ตอบกลับ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01</a:t>
                      </a:r>
                      <a:r>
                        <a:rPr lang="th-TH" sz="1600">
                          <a:latin typeface="Cordia New"/>
                        </a:rPr>
                        <a:t>ต้องการ</a:t>
                      </a:r>
                      <a:r>
                        <a:rPr sz="1600"/>
                        <a:t>ACK</a:t>
                      </a:r>
                      <a:r>
                        <a:rPr lang="th-TH" sz="1600">
                          <a:latin typeface="Cordia New"/>
                        </a:rPr>
                        <a:t>ตอบกลับ</a:t>
                      </a:r>
                    </a:p>
                  </a:txBody>
                  <a:tcPr/>
                </a:tc>
              </a:tr>
              <a:tr h="90089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00 00 00 00 00 00 00 00</a:t>
                      </a:r>
                    </a:p>
                    <a:p>
                      <a:pPr lvl="0">
                        <a:lnSpc>
                          <a:spcPct val="107000"/>
                        </a:lnSpc>
                      </a:pPr>
                      <a:r>
                        <a:rPr sz="1600"/>
                        <a:t> {        SH       }{        SL     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endParaRPr/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address(destination)</a:t>
                      </a:r>
                    </a:p>
                  </a:txBody>
                  <a:tcPr/>
                </a:tc>
              </a:tr>
              <a:tr h="59496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FF FE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 MY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16 bits address(destination)</a:t>
                      </a:r>
                    </a:p>
                  </a:txBody>
                  <a:tcPr/>
                </a:tc>
              </a:tr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จำนวน</a:t>
                      </a:r>
                      <a:r>
                        <a:rPr sz="1600"/>
                        <a:t> Hop </a:t>
                      </a:r>
                      <a:r>
                        <a:rPr lang="th-TH" sz="1600">
                          <a:latin typeface="Cordia New"/>
                        </a:rPr>
                        <a:t>สูงสุด</a:t>
                      </a:r>
                    </a:p>
                  </a:txBody>
                  <a:tcPr/>
                </a:tc>
              </a:tr>
              <a:tr h="1389005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lang="th-TH" sz="1600">
                          <a:latin typeface="Cordia New"/>
                        </a:rPr>
                        <a:t>ไม่ใช้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disable ACK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sz="1600"/>
                        <a:t> enable APS encryption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sz="1600"/>
                        <a:t> extended time out</a:t>
                      </a:r>
                    </a:p>
                  </a:txBody>
                  <a:tcPr/>
                </a:tc>
              </a:tr>
              <a:tr h="341836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สถานะที่</a:t>
                      </a:r>
                      <a:r>
                        <a:rPr lang="th-TH" sz="1600" baseline="0" dirty="0" smtClean="0">
                          <a:latin typeface="Cordia New"/>
                        </a:rPr>
                        <a:t> </a:t>
                      </a:r>
                      <a:r>
                        <a:rPr lang="en-US" sz="1600" baseline="0" dirty="0" smtClean="0">
                          <a:latin typeface="Cordia New"/>
                        </a:rPr>
                        <a:t>Coordinator </a:t>
                      </a:r>
                      <a:r>
                        <a:rPr lang="th-TH" sz="1600" baseline="0" dirty="0" smtClean="0">
                          <a:latin typeface="Cordia New"/>
                        </a:rPr>
                        <a:t>ส่งไปควบคุม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506920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 sum </a:t>
                      </a:r>
                      <a:r>
                        <a:rPr lang="th-TH" sz="1600" dirty="0">
                          <a:latin typeface="Cordia New"/>
                        </a:rPr>
                        <a:t>ทุก</a:t>
                      </a:r>
                      <a:r>
                        <a:rPr sz="1600" dirty="0"/>
                        <a:t> byte </a:t>
                      </a:r>
                      <a:r>
                        <a:rPr lang="th-TH" sz="1600" dirty="0">
                          <a:latin typeface="Cordia New"/>
                        </a:rPr>
                        <a:t>ใน</a:t>
                      </a:r>
                      <a:r>
                        <a:rPr sz="1600" dirty="0"/>
                        <a:t> Frame data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บวกกัน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หาค่า</a:t>
                      </a:r>
                      <a:r>
                        <a:rPr sz="1600" dirty="0"/>
                        <a:t>sum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จากนั้นเอาไปลบด้วย</a:t>
                      </a:r>
                      <a:r>
                        <a:rPr sz="1600" dirty="0"/>
                        <a:t> 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507340" y="294822"/>
            <a:ext cx="5355120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dirty="0" err="1">
                <a:latin typeface="Calibri"/>
              </a:rPr>
              <a:t>XBee</a:t>
            </a:r>
            <a:r>
              <a:rPr dirty="0">
                <a:latin typeface="Calibri"/>
              </a:rPr>
              <a:t> API Frame – Transmit </a:t>
            </a:r>
            <a:r>
              <a:rPr dirty="0" smtClean="0">
                <a:latin typeface="Calibri"/>
              </a:rPr>
              <a:t>Request</a:t>
            </a:r>
            <a:r>
              <a:rPr lang="th-TH" dirty="0" smtClean="0">
                <a:latin typeface="Calibri"/>
              </a:rPr>
              <a:t> คำสั่งควบคุม</a:t>
            </a:r>
            <a:endParaRPr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5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2482370027"/>
              </p:ext>
            </p:extLst>
          </p:nvPr>
        </p:nvGraphicFramePr>
        <p:xfrm>
          <a:off x="558268" y="939282"/>
          <a:ext cx="11250612" cy="5345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7135812"/>
              </a:tblGrid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บ่งบอกจุดเริ่มต้นของข้อมูล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Data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หมายถึงประเภทของ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</a:t>
                      </a:r>
                      <a:r>
                        <a:rPr lang="th-TH" sz="1600">
                          <a:latin typeface="Cordia New"/>
                        </a:rPr>
                        <a:t>คือ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Receive Packet</a:t>
                      </a:r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00 00 00 00 00 00 00 00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       SH       } {       SL      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 (src)</a:t>
                      </a:r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FF FE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{MY}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16 bits address (src)</a:t>
                      </a:r>
                    </a:p>
                  </a:txBody>
                  <a:tcPr/>
                </a:tc>
              </a:tr>
              <a:tr h="184208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Receive 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ACKnowledged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02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Broadcast Packet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Encrypted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send from end device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กระแสไฟฟ้าที่รับมา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0178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Checksum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697092" y="277194"/>
            <a:ext cx="4972964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dirty="0" err="1">
                <a:latin typeface="Calibri"/>
              </a:rPr>
              <a:t>Xbee</a:t>
            </a:r>
            <a:r>
              <a:rPr dirty="0">
                <a:latin typeface="Calibri"/>
              </a:rPr>
              <a:t> API Frame – Receive </a:t>
            </a:r>
            <a:r>
              <a:rPr dirty="0" smtClean="0">
                <a:latin typeface="Calibri"/>
              </a:rPr>
              <a:t>Packet</a:t>
            </a:r>
            <a:r>
              <a:rPr lang="th-TH" dirty="0" smtClean="0">
                <a:latin typeface="Calibri"/>
              </a:rPr>
              <a:t> คำสั่งควบคุม</a:t>
            </a:r>
            <a:endParaRPr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6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2516448290"/>
              </p:ext>
            </p:extLst>
          </p:nvPr>
        </p:nvGraphicFramePr>
        <p:xfrm>
          <a:off x="429905" y="425098"/>
          <a:ext cx="11377612" cy="6667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9587"/>
                <a:gridCol w="8328025"/>
              </a:tblGrid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บ่งบอกว่าเป็นจุดเริ่มต้นของข้อมูล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sz="1600"/>
                        <a:t> Frame Data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10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Transmit Request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Frame ID </a:t>
                      </a:r>
                      <a:r>
                        <a:rPr lang="th-TH" sz="1600">
                          <a:latin typeface="Cordia New"/>
                        </a:rPr>
                        <a:t>ถ้าเป็น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00 </a:t>
                      </a:r>
                      <a:r>
                        <a:rPr lang="th-TH" sz="1600">
                          <a:latin typeface="Cordia New"/>
                        </a:rPr>
                        <a:t>คือไม่ต้องการ</a:t>
                      </a:r>
                      <a:r>
                        <a:rPr sz="1600"/>
                        <a:t> ACK </a:t>
                      </a:r>
                      <a:r>
                        <a:rPr lang="th-TH" sz="1600">
                          <a:latin typeface="Cordia New"/>
                        </a:rPr>
                        <a:t>ตอบกลับ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01</a:t>
                      </a:r>
                      <a:r>
                        <a:rPr lang="th-TH" sz="1600">
                          <a:latin typeface="Cordia New"/>
                        </a:rPr>
                        <a:t>ต้องการ</a:t>
                      </a:r>
                      <a:r>
                        <a:rPr sz="1600"/>
                        <a:t>ACK</a:t>
                      </a:r>
                      <a:r>
                        <a:rPr lang="th-TH" sz="1600">
                          <a:latin typeface="Cordia New"/>
                        </a:rPr>
                        <a:t>ตอบกลับ</a:t>
                      </a:r>
                    </a:p>
                  </a:txBody>
                  <a:tcPr/>
                </a:tc>
              </a:tr>
              <a:tr h="92863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00 00 00 00 00 00 00 00</a:t>
                      </a:r>
                    </a:p>
                    <a:p>
                      <a:pPr lvl="0">
                        <a:lnSpc>
                          <a:spcPct val="107000"/>
                        </a:lnSpc>
                      </a:pPr>
                      <a:r>
                        <a:rPr sz="1600"/>
                        <a:t> {        SH       }{        SL     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endParaRPr/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address(destination)</a:t>
                      </a:r>
                    </a:p>
                  </a:txBody>
                  <a:tcPr/>
                </a:tc>
              </a:tr>
              <a:tr h="45845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FF FE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 MY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16 bits address(destination)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จำนวน</a:t>
                      </a:r>
                      <a:r>
                        <a:rPr sz="1600"/>
                        <a:t> Hop </a:t>
                      </a:r>
                      <a:r>
                        <a:rPr lang="th-TH" sz="1600">
                          <a:latin typeface="Cordia New"/>
                        </a:rPr>
                        <a:t>สูงสุด</a:t>
                      </a:r>
                    </a:p>
                  </a:txBody>
                  <a:tcPr/>
                </a:tc>
              </a:tr>
              <a:tr h="143177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lang="th-TH" sz="1600">
                          <a:latin typeface="Cordia New"/>
                        </a:rPr>
                        <a:t>ไม่ใช้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disable ACK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sz="1600"/>
                        <a:t> enable APS encryption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sz="1600"/>
                        <a:t> extended time out</a:t>
                      </a: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03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ใช้ฟังชั่น </a:t>
                      </a:r>
                      <a:r>
                        <a:rPr lang="th-TH" sz="1600" dirty="0" smtClean="0">
                          <a:latin typeface="Calibri"/>
                        </a:rPr>
                        <a:t>ตั้งค่า </a:t>
                      </a:r>
                      <a:r>
                        <a:rPr lang="en-US" sz="1600" dirty="0" smtClean="0">
                          <a:latin typeface="Calibri"/>
                        </a:rPr>
                        <a:t>Limit </a:t>
                      </a:r>
                      <a:r>
                        <a:rPr lang="th-TH" sz="1600" dirty="0" smtClean="0">
                          <a:latin typeface="Calibri"/>
                        </a:rPr>
                        <a:t>ของ </a:t>
                      </a:r>
                      <a:r>
                        <a:rPr lang="en-US" sz="1600" dirty="0" smtClean="0">
                          <a:latin typeface="Calibri"/>
                        </a:rPr>
                        <a:t>Load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ค่ากระแสที่ต้องการจะ</a:t>
                      </a:r>
                      <a:r>
                        <a:rPr lang="th-TH" sz="1600" baseline="0" dirty="0" smtClean="0">
                          <a:latin typeface="Cordia New"/>
                        </a:rPr>
                        <a:t> ตั้งค่า </a:t>
                      </a:r>
                      <a:r>
                        <a:rPr lang="en-US" sz="1600" baseline="0" dirty="0" err="1" smtClean="0">
                          <a:latin typeface="Cordia New"/>
                        </a:rPr>
                        <a:t>Limite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299172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25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ค่ากระแสที่ต้องการจะ</a:t>
                      </a:r>
                      <a:r>
                        <a:rPr lang="th-TH" sz="1600" baseline="0" dirty="0" smtClean="0">
                          <a:latin typeface="Cordia New"/>
                        </a:rPr>
                        <a:t> ตั้งค่า </a:t>
                      </a:r>
                      <a:r>
                        <a:rPr lang="en-US" sz="1600" baseline="0" dirty="0" err="1" smtClean="0">
                          <a:latin typeface="Cordia New"/>
                        </a:rPr>
                        <a:t>Limite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522530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 sum </a:t>
                      </a:r>
                      <a:r>
                        <a:rPr lang="th-TH" sz="1600" dirty="0">
                          <a:latin typeface="Cordia New"/>
                        </a:rPr>
                        <a:t>ทุก</a:t>
                      </a:r>
                      <a:r>
                        <a:rPr sz="1600" dirty="0"/>
                        <a:t> byte </a:t>
                      </a:r>
                      <a:r>
                        <a:rPr lang="th-TH" sz="1600" dirty="0">
                          <a:latin typeface="Cordia New"/>
                        </a:rPr>
                        <a:t>ใน</a:t>
                      </a:r>
                      <a:r>
                        <a:rPr sz="1600" dirty="0"/>
                        <a:t> Frame data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บวกกัน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หาค่า</a:t>
                      </a:r>
                      <a:r>
                        <a:rPr sz="1600" dirty="0"/>
                        <a:t>sum</a:t>
                      </a:r>
                      <a:r>
                        <a:rPr lang="th-TH" sz="1600" dirty="0"/>
                        <a:t> </a:t>
                      </a:r>
                      <a:r>
                        <a:rPr lang="th-TH" sz="1600" dirty="0">
                          <a:latin typeface="Cordia New"/>
                        </a:rPr>
                        <a:t>จากนั้นเอาไปลบด้วย</a:t>
                      </a:r>
                      <a:r>
                        <a:rPr sz="1600" dirty="0"/>
                        <a:t> FF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452748" y="0"/>
            <a:ext cx="6278105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dirty="0" err="1">
                <a:latin typeface="Calibri"/>
              </a:rPr>
              <a:t>XBee</a:t>
            </a:r>
            <a:r>
              <a:rPr dirty="0">
                <a:latin typeface="Calibri"/>
              </a:rPr>
              <a:t> API Frame – Transmit </a:t>
            </a:r>
            <a:r>
              <a:rPr dirty="0" smtClean="0">
                <a:latin typeface="Calibri"/>
              </a:rPr>
              <a:t>Request</a:t>
            </a:r>
            <a:r>
              <a:rPr lang="th-TH" dirty="0" smtClean="0">
                <a:latin typeface="Calibri"/>
              </a:rPr>
              <a:t> คำสั่งตั้งค่า </a:t>
            </a:r>
            <a:r>
              <a:rPr lang="en-US" dirty="0" smtClean="0">
                <a:latin typeface="Calibri"/>
              </a:rPr>
              <a:t>Limit </a:t>
            </a:r>
            <a:r>
              <a:rPr lang="th-TH" dirty="0" smtClean="0">
                <a:latin typeface="Calibri"/>
              </a:rPr>
              <a:t>ของ </a:t>
            </a:r>
            <a:r>
              <a:rPr lang="en-US" dirty="0" smtClean="0">
                <a:latin typeface="Calibri"/>
              </a:rPr>
              <a:t>Load</a:t>
            </a:r>
            <a:endParaRPr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3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/>
          <p:nvPr>
            <p:extLst>
              <p:ext uri="{D42A27DB-BD31-4B8C-83A1-F6EECF244321}">
                <p14:modId xmlns:p14="http://schemas.microsoft.com/office/powerpoint/2010/main" val="3424778302"/>
              </p:ext>
            </p:extLst>
          </p:nvPr>
        </p:nvGraphicFramePr>
        <p:xfrm>
          <a:off x="544200" y="658787"/>
          <a:ext cx="11250612" cy="611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7135812"/>
              </a:tblGrid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 dirty="0">
                          <a:latin typeface="Cordia New"/>
                        </a:rPr>
                        <a:t>ค่า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ความหมาย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บ่งบอกจุดเริ่มต้นของข้อมูล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00 0C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ความยาวของ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Data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>
                          <a:latin typeface="Cordia New"/>
                        </a:rPr>
                        <a:t>หมายถึงประเภทของ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Frame </a:t>
                      </a:r>
                      <a:r>
                        <a:rPr lang="th-TH" sz="1600">
                          <a:latin typeface="Cordia New"/>
                        </a:rPr>
                        <a:t>คือ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Receive Packet</a:t>
                      </a:r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00 00 00 00 00 00 00 00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{       SH       } {       SL       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64 bits address (src)</a:t>
                      </a:r>
                    </a:p>
                  </a:txBody>
                  <a:tcPr/>
                </a:tc>
              </a:tr>
              <a:tr h="60357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FF FE</a:t>
                      </a:r>
                    </a:p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{MY}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16 bits address (src)</a:t>
                      </a:r>
                    </a:p>
                  </a:txBody>
                  <a:tcPr/>
                </a:tc>
              </a:tr>
              <a:tr h="1842088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Receive Option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01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ACKnowledged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02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Broadcast Packet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20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Encrypted</a:t>
                      </a:r>
                    </a:p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/>
                        <a:t>40 </a:t>
                      </a:r>
                      <a:r>
                        <a:rPr lang="th-TH" sz="1600">
                          <a:latin typeface="Cordia New"/>
                        </a:rPr>
                        <a:t>หมายถึง</a:t>
                      </a:r>
                      <a:r>
                        <a:rPr lang="th-TH" sz="1600"/>
                        <a:t> </a:t>
                      </a:r>
                      <a:r>
                        <a:rPr sz="1600"/>
                        <a:t>Packet send from end device</a:t>
                      </a: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03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ใช้ฟังชั่น </a:t>
                      </a:r>
                      <a:r>
                        <a:rPr lang="th-TH" sz="1600" dirty="0" smtClean="0">
                          <a:latin typeface="Calibri"/>
                        </a:rPr>
                        <a:t>ตั้งค่า </a:t>
                      </a:r>
                      <a:r>
                        <a:rPr lang="en-US" sz="1600" smtClean="0">
                          <a:latin typeface="Calibri"/>
                        </a:rPr>
                        <a:t>Limit </a:t>
                      </a:r>
                      <a:r>
                        <a:rPr lang="th-TH" sz="1600" dirty="0" smtClean="0">
                          <a:latin typeface="Calibri"/>
                        </a:rPr>
                        <a:t>ของ </a:t>
                      </a:r>
                      <a:r>
                        <a:rPr lang="en-US" sz="1600" dirty="0" smtClean="0">
                          <a:latin typeface="Calibri"/>
                        </a:rPr>
                        <a:t>Load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00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ค่ากระแสที่ต้องการจะ</a:t>
                      </a:r>
                      <a:r>
                        <a:rPr lang="th-TH" sz="1600" baseline="0" dirty="0" smtClean="0">
                          <a:latin typeface="Cordia New"/>
                        </a:rPr>
                        <a:t> ตั้งค่า </a:t>
                      </a:r>
                      <a:r>
                        <a:rPr lang="en-US" sz="1600" baseline="0" dirty="0" err="1" smtClean="0">
                          <a:latin typeface="Cordia New"/>
                        </a:rPr>
                        <a:t>Limite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84907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lang="en-US" sz="1600" dirty="0" smtClean="0"/>
                        <a:t>25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lang="th-TH" sz="1600" dirty="0" smtClean="0">
                          <a:latin typeface="Cordia New"/>
                        </a:rPr>
                        <a:t>ค่ากระแสที่ต้องการจะ</a:t>
                      </a:r>
                      <a:r>
                        <a:rPr lang="th-TH" sz="1600" baseline="0" dirty="0" smtClean="0">
                          <a:latin typeface="Cordia New"/>
                        </a:rPr>
                        <a:t> ตั้งค่า </a:t>
                      </a:r>
                      <a:r>
                        <a:rPr lang="en-US" sz="1600" baseline="0" dirty="0" err="1" smtClean="0">
                          <a:latin typeface="Cordia New"/>
                        </a:rPr>
                        <a:t>Limite</a:t>
                      </a:r>
                      <a:endParaRPr lang="th-TH" sz="1600" dirty="0">
                        <a:latin typeface="Cordia New"/>
                      </a:endParaRPr>
                    </a:p>
                  </a:txBody>
                  <a:tcPr/>
                </a:tc>
              </a:tr>
              <a:tr h="301789"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ctr">
                        <a:lnSpc>
                          <a:spcPct val="107000"/>
                        </a:lnSpc>
                      </a:pPr>
                      <a:r>
                        <a:rPr sz="1600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lvl="0">
                        <a:defRPr/>
                      </a:lvl1pPr>
                    </a:lstStyle>
                    <a:p>
                      <a:pPr lvl="0" algn="l">
                        <a:lnSpc>
                          <a:spcPct val="107000"/>
                        </a:lnSpc>
                      </a:pPr>
                      <a:r>
                        <a:rPr sz="1600" dirty="0"/>
                        <a:t>Checksum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สี่เหลี่ยมผืนผ้า 2"/>
          <p:cNvSpPr/>
          <p:nvPr/>
        </p:nvSpPr>
        <p:spPr>
          <a:xfrm>
            <a:off x="3683024" y="122450"/>
            <a:ext cx="4972964" cy="553357"/>
          </a:xfrm>
          <a:prstGeom prst="rect">
            <a:avLst/>
          </a:prstGeom>
        </p:spPr>
        <p:txBody>
          <a:bodyPr wrap="none"/>
          <a:lstStyle>
            <a:lvl1pPr lvl="0">
              <a:defRPr/>
            </a:lvl1pPr>
          </a:lstStyle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dirty="0" err="1">
                <a:latin typeface="Calibri"/>
              </a:rPr>
              <a:t>Xbee</a:t>
            </a:r>
            <a:r>
              <a:rPr dirty="0">
                <a:latin typeface="Calibri"/>
              </a:rPr>
              <a:t> API Frame – Receive </a:t>
            </a:r>
            <a:r>
              <a:rPr dirty="0" smtClean="0">
                <a:latin typeface="Calibri"/>
              </a:rPr>
              <a:t>Packet</a:t>
            </a:r>
            <a:r>
              <a:rPr lang="th-TH" dirty="0">
                <a:latin typeface="Calibri"/>
              </a:rPr>
              <a:t> คำสั่งตั้งค่า </a:t>
            </a:r>
            <a:r>
              <a:rPr lang="en-US" dirty="0">
                <a:latin typeface="Calibri"/>
              </a:rPr>
              <a:t>Limit </a:t>
            </a:r>
            <a:r>
              <a:rPr lang="th-TH" dirty="0">
                <a:latin typeface="Calibri"/>
              </a:rPr>
              <a:t>ของ </a:t>
            </a:r>
            <a:r>
              <a:rPr lang="en-US" dirty="0">
                <a:latin typeface="Calibri"/>
              </a:rPr>
              <a:t>Load</a:t>
            </a:r>
            <a:endParaRPr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7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 noGrp="1"/>
          </p:cNvSpPr>
          <p:nvPr>
            <p:ph type="title"/>
          </p:nvPr>
        </p:nvSpPr>
        <p:spPr>
          <a:xfrm>
            <a:off x="1477434" y="177800"/>
            <a:ext cx="8596668" cy="596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lvl="0">
              <a:defRPr/>
            </a:lvl1pPr>
          </a:lstStyle>
          <a:p>
            <a:pPr lvl="0" algn="ctr"/>
            <a:r>
              <a:rPr lang="en-US" dirty="0" smtClean="0"/>
              <a:t>System </a:t>
            </a:r>
            <a:r>
              <a:rPr dirty="0" smtClean="0"/>
              <a:t>Flow</a:t>
            </a:r>
            <a:endParaRPr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71827"/>
            <a:ext cx="10968566" cy="555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724</Words>
  <Application>Microsoft Office PowerPoint</Application>
  <PresentationFormat>แบบจอกว้าง</PresentationFormat>
  <Paragraphs>184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Cordia New</vt:lpstr>
      <vt:lpstr>IrisUPC</vt:lpstr>
      <vt:lpstr>Trebuchet MS</vt:lpstr>
      <vt:lpstr>Wingdings 3</vt:lpstr>
      <vt:lpstr>เหลี่ยมเพชร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System Flow</vt:lpstr>
      <vt:lpstr>State Chart</vt:lpstr>
      <vt:lpstr>รายชื่อสมาชิก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Aum</dc:creator>
  <cp:lastModifiedBy>Aum</cp:lastModifiedBy>
  <cp:revision>6</cp:revision>
  <dcterms:modified xsi:type="dcterms:W3CDTF">2016-02-25T02:55:43Z</dcterms:modified>
</cp:coreProperties>
</file>