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5" r:id="rId6"/>
    <p:sldId id="258" r:id="rId7"/>
    <p:sldId id="264" r:id="rId8"/>
    <p:sldId id="266" r:id="rId9"/>
    <p:sldId id="267" r:id="rId10"/>
    <p:sldId id="277" r:id="rId11"/>
    <p:sldId id="278" r:id="rId12"/>
    <p:sldId id="274" r:id="rId13"/>
    <p:sldId id="275" r:id="rId14"/>
    <p:sldId id="271" r:id="rId15"/>
    <p:sldId id="272" r:id="rId16"/>
    <p:sldId id="273" r:id="rId17"/>
    <p:sldId id="279" r:id="rId18"/>
    <p:sldId id="280" r:id="rId19"/>
    <p:sldId id="281" r:id="rId20"/>
    <p:sldId id="268" r:id="rId21"/>
    <p:sldId id="276" r:id="rId22"/>
    <p:sldId id="269" r:id="rId23"/>
    <p:sldId id="270" r:id="rId24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62599-7A07-7F44-A93B-9172B389C750}" type="datetimeFigureOut">
              <a:rPr lang="en-NP" smtClean="0"/>
              <a:t>04/01/2023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4D05D-A019-924C-87C5-1CD3849F4732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571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4B4C-DCDC-C74D-921C-40D1FF369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BB442-CFBF-D447-ACDC-CA097BE2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1C58-F004-9247-8321-B2CE5C8B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B6AA8-1282-3744-88CF-BF54BC3AB70F}" type="datetime1">
              <a:rPr lang="en-US" smtClean="0"/>
              <a:t>1/4/23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1D27-EEB4-1B49-B190-4D5B8829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E8A1-FE43-724B-9E88-C42CC908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9240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52FD-4F58-AE42-8A6F-6466648C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A5AC-20DC-F24A-8529-6991F8A24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1ECE7-DD4A-B64C-BB22-29162B6F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C574-C7D7-374B-8A12-392DBFEBDC1F}" type="datetime1">
              <a:rPr lang="en-US" smtClean="0"/>
              <a:t>1/4/23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9B68-7054-1C44-BACD-A35554B2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EBA5-19B5-5E4A-9699-796C3839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5388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3B482-D615-8540-B650-BFEFBEEE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A51A5-C0DA-4A42-B5D8-3393B205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FE2-805A-1344-9506-C38091DF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C670D-015C-F547-89A2-46BEE41CB2BD}" type="datetime1">
              <a:rPr lang="en-US" smtClean="0"/>
              <a:t>1/4/23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EC13-6C3C-A241-8D71-D9A6E79D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B0A9-DC28-7D4C-BA01-F4716FCA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9212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F525-3840-534B-95A6-FA2CE241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F9D9-4771-FF46-831F-6E52E73C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25BA-9EBC-D944-AF6E-CE55A3B4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40B9-83F2-0647-B346-D3A8C51CD1AF}" type="datetime1">
              <a:rPr lang="en-US" smtClean="0"/>
              <a:t>1/4/23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6329-3972-FF4A-BC29-28F36CC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96918" y="6356349"/>
            <a:ext cx="4114800" cy="365125"/>
          </a:xfrm>
        </p:spPr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4904-4C9C-C34F-A53A-754B38C9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675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D54-5A6C-CE4C-AEC0-87966F84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190AB-7C4E-4B48-98A4-9C90577E5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CEC7-F6BF-A946-B11E-085B47E9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5838-5BF8-3048-B660-2350CF632EB5}" type="datetime1">
              <a:rPr lang="en-US" smtClean="0"/>
              <a:t>1/4/23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1452-D342-C54D-AC73-5B198804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625D-A354-B840-887E-0DD6DBF7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8746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1F42-63A2-534A-8085-4303DC0F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D263-E8AE-3247-8766-62EE226F2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99D0C-627E-6940-881D-FC870F37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F388D-40F5-0B4C-A7FF-3564FFD7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B3C9-E34A-E542-AE11-CB41FF13F294}" type="datetime1">
              <a:rPr lang="en-US" smtClean="0"/>
              <a:t>1/4/23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D0AF-5626-F845-A48E-544222DA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F2CA4-E312-8847-B5D1-F93069C9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6834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86BC-3774-D84E-89AE-D29AC83A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10B8-1BF5-E140-A12E-0C9A8D38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E1F5F-A991-CB4E-87BB-BDE410375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406E0-A050-A541-A8A3-7F24FB541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1797E-32DF-9442-B3F7-F375DD479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3B66-F6CA-6C48-BD39-96B56F9F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F6D6B-FB9B-384F-8D61-02C2C8611A4E}" type="datetime1">
              <a:rPr lang="en-US" smtClean="0"/>
              <a:t>1/4/23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9BA5F-7F06-5343-9A3A-6DC43A8C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7EE51-0D31-3D46-A617-EC3311C2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0508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EA2A-C272-4A47-B488-CE93AA92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C879C-5DF1-D746-9834-95A46704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8E7F-EC09-2A4A-8135-53421A76E781}" type="datetime1">
              <a:rPr lang="en-US" smtClean="0"/>
              <a:t>1/4/23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123EC-2598-284D-A830-C1235E96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CDC1-671D-3D40-BC43-AE41AFC8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643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C2D49-BD20-F74F-ACE3-3DE2B42A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E607-B2B2-8B4F-B0A5-3E1DE3D548E5}" type="datetime1">
              <a:rPr lang="en-US" smtClean="0"/>
              <a:t>1/4/23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84C95-61DC-4A4B-8478-1DD861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CFDBA-9160-BB4E-95C6-21D1906F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339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17BF-548C-FE48-AE5A-F781B1A2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8110-D28A-BE4F-8D35-0EFD1549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A315A-1A7B-D34E-B3A2-48518F3A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152B1-F260-B948-BB8C-6936D444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3948-CC2F-BA43-B34B-B6C6F5D9BFB7}" type="datetime1">
              <a:rPr lang="en-US" smtClean="0"/>
              <a:t>1/4/23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CEDF5-E5EE-7645-97B8-0B4057DD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474DA-7725-8942-8845-4DAFAE6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8306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05E2-CB42-EA44-BDE2-7EA8E05B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EAAB8-0C70-A741-B504-E3FE3546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A2CA0-E2A5-FF45-AB0E-DA2863B85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5FF29-4A43-054C-8E4A-3B662DF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E8F9-A2C5-E141-AF9D-559EA9758813}" type="datetime1">
              <a:rPr lang="en-US" smtClean="0"/>
              <a:t>1/4/23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835A-A75C-7A4B-B0CE-8C1A970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8E46-9A55-3745-9DA2-6D94018B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501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CB764-3E6C-5F4F-8298-B54F240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25BE-2784-1F44-BA60-D4E4D726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EC58-FE07-7446-B338-362718E2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C510-7D68-EF44-95EF-9F6FE37C4FA8}" type="datetime1">
              <a:rPr lang="en-US" smtClean="0"/>
              <a:t>1/4/23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D373-0911-5848-B8D4-853D02E7D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DE4B1-86A0-304F-A0D1-051267FA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EC97B-374C-B64B-ABC8-C9631C38F49E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62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wardsdatascienc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BD47-9B61-E840-B81D-0E59F5B46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822"/>
            <a:ext cx="8534400" cy="18288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on Plagiarism Detection using NLP</a:t>
            </a:r>
            <a:endParaRPr lang="en-NP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1AA21-3E24-704E-BEAE-06AB8746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705" y="2226834"/>
            <a:ext cx="10678097" cy="4149904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n-US" sz="8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 lvl="0" algn="l"/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Ankit B.K.    [THA076BCT006]	    	    </a:t>
            </a:r>
            <a:r>
              <a:rPr lang="en-US" sz="8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Ayush</a:t>
            </a:r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Batala</a:t>
            </a:r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[THA076BCT011]</a:t>
            </a:r>
          </a:p>
          <a:p>
            <a:pPr lvl="0" algn="l"/>
            <a:r>
              <a:rPr lang="en-US" sz="8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Mishan</a:t>
            </a:r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Thapa </a:t>
            </a:r>
            <a:r>
              <a:rPr lang="en-US" sz="8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Kshetri</a:t>
            </a:r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[THA076BCT019]      Nishant </a:t>
            </a:r>
            <a:r>
              <a:rPr lang="en-US" sz="8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Uprety</a:t>
            </a:r>
            <a:r>
              <a:rPr lang="en-US" sz="8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[THA076BCT023]</a:t>
            </a:r>
          </a:p>
          <a:p>
            <a:pPr lvl="0" algn="l"/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lvl="0" algn="l"/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Under the guidance of:</a:t>
            </a:r>
          </a:p>
          <a:p>
            <a:pPr lvl="0" algn="l"/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                   </a:t>
            </a:r>
            <a:r>
              <a:rPr lang="en-US" sz="8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Er.Umesh</a:t>
            </a:r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Kanta</a:t>
            </a:r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Ghimire</a:t>
            </a:r>
          </a:p>
          <a:p>
            <a:pPr lvl="0" algn="l"/>
            <a:endParaRPr lang="en-US" sz="8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DEPARTMENT OF ELECTRONICS AND COMPUTER</a:t>
            </a:r>
          </a:p>
          <a:p>
            <a:pPr lvl="0" algn="l"/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ENGINEERING</a:t>
            </a:r>
          </a:p>
          <a:p>
            <a:pPr lvl="0" algn="l"/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THAPATHALI CAMPUS,INSTITUTE OF ENGINEERING</a:t>
            </a:r>
          </a:p>
          <a:p>
            <a:pPr lvl="0" algn="l"/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0"/>
            <a:r>
              <a:rPr lang="en-US" sz="8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Presentation Date: January 6 ,2022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2812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169F-25DD-CE34-7A05-13B22F90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CALCULATION OF WORD SIMILARITY VALUE</a:t>
            </a:r>
            <a:endParaRPr lang="en-NP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B1AD-AF8A-3AD7-7C00-D3777A97B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690688"/>
            <a:ext cx="10515600" cy="4351338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 of word similarity between texts from original and suspicious document.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Calculated using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Jaccard Similarity Coefficient.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Paragraph resolved into sentence using sentence segmentation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B53D9F4-B83B-9975-C39A-2EB9546D6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24" y="3114120"/>
            <a:ext cx="83820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FD9AE-8D49-7B3E-10DB-601829E0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9</a:t>
            </a:fld>
            <a:endParaRPr lang="en-NP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8440C8-15C9-322F-AC50-EAE7F4D8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5655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6ABF-1FAD-9DBB-84DC-1CB62A3F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CALCULATION OF WORD SIMILARITY VALUE</a:t>
            </a:r>
            <a:endParaRPr lang="en-NP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C226-B0EE-F363-47FB-303BFFFD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 preprocessing technique to create the  metadata.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WordNet to create a list of similar words.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Matching of words is done through POS tag.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Finally,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Jaccard Similarity Coefficient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calculated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the coefficient, higher is the word similarity</a:t>
            </a:r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3234-B0FA-62BC-721B-321AFEFB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10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0E893-C299-D91C-DEE8-B8317587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8938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2380-4D2B-432D-C51E-7162B03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Fingerprint Similarity</a:t>
            </a:r>
            <a:endParaRPr lang="en-NP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16B0-5895-A16E-B740-2D54BC8CA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Fingerprints are unique identifiers for documents.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Technique to identify and compare the similarity of documents.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Identification of document depends upon its content and structure.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Winnowing Algorithm for Fingerprint Similarity.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D5BF-40F2-B971-520D-6EA3B09E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11</a:t>
            </a:fld>
            <a:endParaRPr lang="en-NP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A12EC4-C907-F6C9-8507-5731517F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785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7BA-6391-04F3-14B8-B58D855C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Implementation of Fingerprint Similarity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BDF2-0A98-AEA5-9489-70B61DA9A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Original Document and Suspicious Document taken as input.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K-grams algorithm returns an array of k-subsequences.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Hash value is given to each subsequences.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 text similarity using Jacquard Coefficient.[3]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883B0-405A-338A-0943-0968E8E3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AD506-DB54-F937-F7B1-B740C945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5280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B24C-0611-5660-7F64-4D6576FB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Latent Semantic Analysis</a:t>
            </a:r>
            <a:endParaRPr lang="en-NP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1208-4104-F18E-3890-ADFD34FD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LSA?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to analyze association.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reate structured data from a collection of unstructured texts.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4DB24-B5E8-A197-BEB0-4ED3C2FC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DE85-0F53-AC15-5202-C51D04E0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5259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C620-330B-4987-3959-4FC6FB24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Latent Semantic Analysis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9E7A-7B60-9BCD-C389-659334CA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is it implemented?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Preprocess the documents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Term by document matrix from 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Assign weight to matrix entries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Singular Value Decomposition(SVD) is performed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Compute Jaccard/cosine similarity value 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F1B89-E827-9908-D9A7-05D062C8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5018A-A250-CA46-5E8C-EE7204B9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5570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4713-0AE8-E59E-B0C1-70DBE669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Latent Semantic Analysis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69FE-AB23-EB27-5C95-1DBDABCF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SVD?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Factorization of matrix into three matrices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lvl="1" fontAlgn="base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 for dimension reduction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  <a:p>
            <a:endParaRPr lang="en-NP" dirty="0"/>
          </a:p>
          <a:p>
            <a:endParaRPr lang="en-NP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9E02FB-1B1E-FF5E-6114-26D1EBA2E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3712757"/>
            <a:ext cx="6019127" cy="246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109B4-33AD-7CAF-579A-49F306B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15</a:t>
            </a:fld>
            <a:endParaRPr lang="en-NP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3A42CF-040B-A4FB-261F-1841FB38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29776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5F25-9B2F-EA51-A64C-585141D5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ï</a:t>
            </a:r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99AC-9EC1-B781-3879-314FF2B2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Probabilistic classification of original vs. copied text.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Trained on labeled document dataset.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Makes predictions based on word probabilities.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Effective with preprocessing and feature selection.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E8D0A-2974-9DD9-237D-D95F933A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AFFC-1091-AF9E-381A-CE31D459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16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8342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38C6-8D1B-5C34-7414-DC5B3D74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endParaRPr lang="en-NP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7F51-3938-5361-63D0-586D28D2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algorithm using hyperplane.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Finds the hyperplane that maximally separates two classes.[2]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B6153-B767-7A29-54A8-C048ACA1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6BCC3-DCFF-1ED9-8F41-4437CFCC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17</a:t>
            </a:fld>
            <a:endParaRPr lang="en-NP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8A1385-D14E-D577-D9F7-1DAA290EE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30" y="3663949"/>
            <a:ext cx="2743199" cy="270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B0205984-2BC5-176E-8FA3-D020291C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70" y="3663948"/>
            <a:ext cx="2743199" cy="26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5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4CD0-8AB9-1525-CC51-879BD695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3600" b="1" dirty="0">
                <a:latin typeface="Arial" panose="020B0604020202020204" pitchFamily="34" charset="0"/>
                <a:cs typeface="Arial" panose="020B0604020202020204" pitchFamily="34" charset="0"/>
              </a:rPr>
              <a:t>Expected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ABC125-5E11-4282-007C-B49EA9486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52" t="14940" r="20160" b="8817"/>
          <a:stretch/>
        </p:blipFill>
        <p:spPr>
          <a:xfrm>
            <a:off x="3055172" y="1606157"/>
            <a:ext cx="5475643" cy="42244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49177-EC6B-1746-4374-33038AFF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0B310-9BA0-D9B2-666E-FBA5EE39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18</a:t>
            </a:fld>
            <a:endParaRPr lang="en-NP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2016-7ABC-AFAC-6465-84667EBEA563}"/>
              </a:ext>
            </a:extLst>
          </p:cNvPr>
          <p:cNvSpPr txBox="1"/>
          <p:nvPr/>
        </p:nvSpPr>
        <p:spPr>
          <a:xfrm>
            <a:off x="4091330" y="5908831"/>
            <a:ext cx="286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400" dirty="0">
                <a:latin typeface="Arial" panose="020B0604020202020204" pitchFamily="34" charset="0"/>
                <a:cs typeface="Arial" panose="020B0604020202020204" pitchFamily="34" charset="0"/>
              </a:rPr>
              <a:t>Fig: 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98942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DC50-3015-B349-95DF-8271CB3C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8BB6-A912-9A4B-A939-6D4BA118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86" y="1825624"/>
            <a:ext cx="10740614" cy="4564417"/>
          </a:xfrm>
        </p:spPr>
        <p:txBody>
          <a:bodyPr>
            <a:normAutofit/>
          </a:bodyPr>
          <a:lstStyle/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Expected Results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</a:p>
          <a:p>
            <a:pPr fontAlgn="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Timeline and Budget Estimation</a:t>
            </a:r>
          </a:p>
          <a:p>
            <a:pPr fontAlgn="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294CB-A1A4-B154-6355-DFE68A80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B079E-5EAE-6A36-64A3-4A39822F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2351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3CB3-CB54-2054-57EF-6DC8B998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A40B-B960-90BE-A553-AC379168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ssist educators in the online education setting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revents instances of copied and pasted text and light paraphrasing of texts.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ser-friendly and available on multiple platforms and devices.</a:t>
            </a: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74DD-D999-44D6-4C4E-57F5206F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19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68CD-7110-ACCC-6F63-42784452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9163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9A23-C476-B4AF-E6E8-6CE256B2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Timeline and Budget Estimation</a:t>
            </a:r>
            <a:endParaRPr lang="en-NP" sz="4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A4A7926-AC41-98D3-59BF-9671E9900C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63607" y="2541810"/>
          <a:ext cx="5264785" cy="2918968"/>
        </p:xfrm>
        <a:graphic>
          <a:graphicData uri="http://schemas.openxmlformats.org/drawingml/2006/table">
            <a:tbl>
              <a:tblPr firstRow="1" firstCol="1" bandRow="1"/>
              <a:tblGrid>
                <a:gridCol w="1416685">
                  <a:extLst>
                    <a:ext uri="{9D8B030D-6E8A-4147-A177-3AD203B41FA5}">
                      <a16:colId xmlns:a16="http://schemas.microsoft.com/office/drawing/2014/main" val="835191118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198839165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41071833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908055061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834997621"/>
                    </a:ext>
                  </a:extLst>
                </a:gridCol>
                <a:gridCol w="164465">
                  <a:extLst>
                    <a:ext uri="{9D8B030D-6E8A-4147-A177-3AD203B41FA5}">
                      <a16:colId xmlns:a16="http://schemas.microsoft.com/office/drawing/2014/main" val="893912437"/>
                    </a:ext>
                  </a:extLst>
                </a:gridCol>
                <a:gridCol w="164465">
                  <a:extLst>
                    <a:ext uri="{9D8B030D-6E8A-4147-A177-3AD203B41FA5}">
                      <a16:colId xmlns:a16="http://schemas.microsoft.com/office/drawing/2014/main" val="2410489939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752912028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1141347774"/>
                    </a:ext>
                  </a:extLst>
                </a:gridCol>
                <a:gridCol w="164465">
                  <a:extLst>
                    <a:ext uri="{9D8B030D-6E8A-4147-A177-3AD203B41FA5}">
                      <a16:colId xmlns:a16="http://schemas.microsoft.com/office/drawing/2014/main" val="987008952"/>
                    </a:ext>
                  </a:extLst>
                </a:gridCol>
                <a:gridCol w="164465">
                  <a:extLst>
                    <a:ext uri="{9D8B030D-6E8A-4147-A177-3AD203B41FA5}">
                      <a16:colId xmlns:a16="http://schemas.microsoft.com/office/drawing/2014/main" val="4083271983"/>
                    </a:ext>
                  </a:extLst>
                </a:gridCol>
                <a:gridCol w="165100">
                  <a:extLst>
                    <a:ext uri="{9D8B030D-6E8A-4147-A177-3AD203B41FA5}">
                      <a16:colId xmlns:a16="http://schemas.microsoft.com/office/drawing/2014/main" val="115100022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1630450470"/>
                    </a:ext>
                  </a:extLst>
                </a:gridCol>
                <a:gridCol w="139065">
                  <a:extLst>
                    <a:ext uri="{9D8B030D-6E8A-4147-A177-3AD203B41FA5}">
                      <a16:colId xmlns:a16="http://schemas.microsoft.com/office/drawing/2014/main" val="1957577762"/>
                    </a:ext>
                  </a:extLst>
                </a:gridCol>
                <a:gridCol w="139065">
                  <a:extLst>
                    <a:ext uri="{9D8B030D-6E8A-4147-A177-3AD203B41FA5}">
                      <a16:colId xmlns:a16="http://schemas.microsoft.com/office/drawing/2014/main" val="4097227556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57549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8004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0270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Dataset Preparation</a:t>
                      </a: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2465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11196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model</a:t>
                      </a: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0870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96504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Implementation</a:t>
                      </a: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083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861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Website Development</a:t>
                      </a: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6825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7308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debugging</a:t>
                      </a: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7051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3198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r>
                        <a:rPr lang="en-NP" sz="1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  <a:spcAft>
                          <a:spcPts val="1800"/>
                        </a:spcAft>
                      </a:pPr>
                      <a:r>
                        <a:rPr lang="en-NP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NP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092121"/>
                  </a:ext>
                </a:extLst>
              </a:tr>
            </a:tbl>
          </a:graphicData>
        </a:graphic>
      </p:graphicFrame>
      <p:sp>
        <p:nvSpPr>
          <p:cNvPr id="11" name="Text Box 1">
            <a:extLst>
              <a:ext uri="{FF2B5EF4-FFF2-40B4-BE49-F238E27FC236}">
                <a16:creationId xmlns:a16="http://schemas.microsoft.com/office/drawing/2014/main" id="{44C1EFCE-337F-58DB-B47E-FFA985024EC2}"/>
              </a:ext>
            </a:extLst>
          </p:cNvPr>
          <p:cNvSpPr txBox="1"/>
          <p:nvPr/>
        </p:nvSpPr>
        <p:spPr>
          <a:xfrm>
            <a:off x="4636546" y="2196184"/>
            <a:ext cx="4605020" cy="34099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Dec 1     Dec 15      Jan 1      Jan 15       Feb 1        Feb 15      Feb 28 </a:t>
            </a:r>
            <a:endParaRPr lang="en-NP" sz="120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9E8FAE-0BD4-D656-0FFF-DE1C515E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20</a:t>
            </a:fld>
            <a:endParaRPr lang="en-NP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5AF266D-E0EF-3D32-5AF5-1E9EFD13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2915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3A1E-00F0-139F-7A7D-BCEB15F3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Timeline and Budget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BA0D-553C-A586-A598-90A2F5E1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ecessary resources easily available to us.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need for any additional code or specialized equipment.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7DAD1-34DA-CDF2-CE97-8AEDF758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0CEE-7C1A-8256-2264-CC738234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69864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C66A-6F13-EA4A-AF3A-247FD20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8F93-9441-0448-1D63-A0CCC147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825625"/>
            <a:ext cx="10600765" cy="4351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Kang, N., </a:t>
            </a:r>
            <a:r>
              <a:rPr lang="en-US" sz="5900" dirty="0" err="1">
                <a:latin typeface="Arial" panose="020B0604020202020204" pitchFamily="34" charset="0"/>
                <a:cs typeface="Arial" panose="020B0604020202020204" pitchFamily="34" charset="0"/>
              </a:rPr>
              <a:t>Gelbukh</a:t>
            </a: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, A., “</a:t>
            </a:r>
            <a:r>
              <a:rPr lang="en-US" sz="5900" dirty="0" err="1">
                <a:latin typeface="Arial" panose="020B0604020202020204" pitchFamily="34" charset="0"/>
                <a:cs typeface="Arial" panose="020B0604020202020204" pitchFamily="34" charset="0"/>
              </a:rPr>
              <a:t>PPChecker</a:t>
            </a:r>
            <a:r>
              <a:rPr lang="en-US" sz="5900" dirty="0">
                <a:latin typeface="Arial" panose="020B0604020202020204" pitchFamily="34" charset="0"/>
                <a:cs typeface="Arial" panose="020B0604020202020204" pitchFamily="34" charset="0"/>
              </a:rPr>
              <a:t>: Plagiarism Pattern Checker in Document Copy Detection", Springer, Heidelberg (2006)</a:t>
            </a:r>
          </a:p>
          <a:p>
            <a:pPr>
              <a:lnSpc>
                <a:spcPct val="120000"/>
              </a:lnSpc>
            </a:pPr>
            <a:r>
              <a:rPr lang="en-NP" sz="5900" dirty="0">
                <a:latin typeface="Arial" panose="020B0604020202020204" pitchFamily="34" charset="0"/>
                <a:cs typeface="Arial" panose="020B0604020202020204" pitchFamily="34" charset="0"/>
              </a:rPr>
              <a:t>R. Gandhi, “Towards Data Science,” 7 Jun 2018.[Online].   Available: </a:t>
            </a:r>
            <a:r>
              <a:rPr lang="en-NP" sz="59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www.towardsdatascience.com</a:t>
            </a:r>
            <a:endParaRPr lang="en-NP" sz="5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NP" sz="5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N. A. S. a. N. H. Eva Y </a:t>
            </a:r>
            <a:r>
              <a:rPr lang="en-US" sz="59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Puspaningrum</a:t>
            </a: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"Detection of Text Similarity Using Winnowing Algorithm Based K-gram and Jaccard Coefficient," </a:t>
            </a:r>
            <a:r>
              <a:rPr lang="en-US" sz="59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Physics: Conference Series, </a:t>
            </a:r>
            <a:r>
              <a:rPr lang="en-US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2019.</a:t>
            </a:r>
            <a:endParaRPr lang="en-NP" sz="59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6026-9E7F-3477-B162-73EBADAC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22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85EC2-C143-100B-0C84-DBDC1847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9213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3C9E-E273-2841-AF39-5602011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4149-FE02-5748-9C8A-7310436E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Existing tools mainly relies on databases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tudents copy and paste assignments from each other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raditional plagiarism detection tools cannot identify instances of plagiarism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D19E-93C6-CE84-A609-A5DED31F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2</a:t>
            </a:fld>
            <a:endParaRPr lang="en-NP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A2BDA4-7C64-4BBF-C668-8CFB4C55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Date: Jan 6 2023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45744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9352-3985-E444-9322-3EB04A3C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NP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FDCB-F1AB-A74E-828D-329EC5A2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accurate and quickly identify instances of plagiarism.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assist students and educators in addressing plagiarism.</a:t>
            </a:r>
          </a:p>
          <a:p>
            <a:pPr marL="0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9A45-D1A9-FC30-78CF-5DA85EAB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47FE9-A05A-2C81-640B-8FC11FB2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471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C0B4-017D-B7FC-1299-F8A49853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E575-3940-82D4-29F9-025A0E28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paraphrased text as well as copied text.</a:t>
            </a:r>
          </a:p>
          <a:p>
            <a:pPr lvl="1"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user-friendly and available on multiple platforms.</a:t>
            </a:r>
          </a:p>
          <a:p>
            <a:pPr lvl="1">
              <a:lnSpc>
                <a:spcPct val="150000"/>
              </a:lnSpc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 primarily university teachers.</a:t>
            </a:r>
          </a:p>
          <a:p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F9F86-38BE-8D51-9EB8-C4F8D533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4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89F9-DBD9-9488-A0C6-5D7A42C0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5937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F0B6-2FF2-8D49-95C9-37483E95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P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N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3FACD-BF2F-6BFA-F9F9-3E78CA7E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öhne"/>
              </a:rPr>
              <a:t>Four feature extraction techniques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Pair of N-gram Technique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Extraction of Word Similarity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Fingerprint Similarity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Latent Semantic Analysis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Algorithm</a:t>
            </a:r>
          </a:p>
          <a:p>
            <a:pPr lvl="1">
              <a:lnSpc>
                <a:spcPct val="150000"/>
              </a:lnSpc>
            </a:pP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ï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ve Bayes Classifier </a:t>
            </a:r>
          </a:p>
          <a:p>
            <a:pPr lvl="1">
              <a:lnSpc>
                <a:spcPct val="150000"/>
              </a:lnSpc>
            </a:pP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A75E2-EF34-F52D-199B-3653C2FC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5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95E23-AD0A-F21E-8CF1-EAA30A9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8773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E538-57E1-5C4C-ADED-46B9B53C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Word Pair or N-grams Technique</a:t>
            </a:r>
            <a:endParaRPr lang="en-N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C942-B983-934B-98E3-56EE2940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N-grams are contiguous sequences of n items from a given sample of text or speech.</a:t>
            </a:r>
          </a:p>
          <a:p>
            <a:pPr marL="457200" lvl="1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N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D2349-AA88-3FF4-FEC9-42062593E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01" y="3260108"/>
            <a:ext cx="7689954" cy="23467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7302-EF71-ED0A-9FA1-2F412C33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6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155F6-6912-7626-C895-EC0DF42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9798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32F2-DE45-0022-8000-46DACF5B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P" sz="4400" b="1" dirty="0">
                <a:latin typeface="Arial" panose="020B0604020202020204" pitchFamily="34" charset="0"/>
                <a:cs typeface="Arial" panose="020B0604020202020204" pitchFamily="34" charset="0"/>
              </a:rPr>
              <a:t>Word Pair or N-grams Technique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43C2-831B-0450-EA5C-E6A83402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ffective at capturing the context and structure of the text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uickly identifies instances of plagiarism in real-time,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ost common feature extraction technique used</a:t>
            </a:r>
          </a:p>
          <a:p>
            <a:pPr lvl="1">
              <a:lnSpc>
                <a:spcPct val="150000"/>
              </a:lnSpc>
            </a:pPr>
            <a:r>
              <a:rPr lang="en-NP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NP" i="1" dirty="0">
                <a:latin typeface="Arial" panose="020B0604020202020204" pitchFamily="34" charset="0"/>
                <a:cs typeface="Arial" panose="020B0604020202020204" pitchFamily="34" charset="0"/>
              </a:rPr>
              <a:t>checker 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uses 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NP" dirty="0">
                <a:latin typeface="Arial" panose="020B0604020202020204" pitchFamily="34" charset="0"/>
                <a:cs typeface="Arial" panose="020B0604020202020204" pitchFamily="34" charset="0"/>
              </a:rPr>
              <a:t> technique[1]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5ADBD-3F76-677F-BE37-52570399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7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7FAD-F4A4-A55D-F785-AF0B4C9A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784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CAC3-5590-4ADA-7744-AE3714A3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P" sz="40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of N-gram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4615-089D-62BB-ACE9-9E208800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suspicious document is split into sentences.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sentence is split into individual n-grams.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original document is directly converted into n-grams.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uspicious document are compared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original document to identify similarities.</a:t>
            </a:r>
          </a:p>
          <a:p>
            <a:endParaRPr lang="en-N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579BA-F836-FD96-AAED-873AB768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EC97B-374C-B64B-ABC8-C9631C38F49E}" type="slidenum">
              <a:rPr lang="en-NP" smtClean="0"/>
              <a:t>8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34D82-4CE3-65CA-BEAC-1EC420C4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Date: Jan 6 2023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0196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1114</Words>
  <Application>Microsoft Macintosh PowerPoint</Application>
  <PresentationFormat>Widescreen</PresentationFormat>
  <Paragraphs>369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Times New Roman</vt:lpstr>
      <vt:lpstr>Office Theme</vt:lpstr>
      <vt:lpstr>Presentation on Plagiarism Detection using NLP</vt:lpstr>
      <vt:lpstr>Outline</vt:lpstr>
      <vt:lpstr>Motivation</vt:lpstr>
      <vt:lpstr>Objectives</vt:lpstr>
      <vt:lpstr>Scope of Project</vt:lpstr>
      <vt:lpstr>Methodology</vt:lpstr>
      <vt:lpstr>Word Pair or N-grams Technique</vt:lpstr>
      <vt:lpstr>Word Pair or N-grams Technique</vt:lpstr>
      <vt:lpstr>Implementation of N-gram Technique</vt:lpstr>
      <vt:lpstr>CALCULATION OF WORD SIMILARITY VALUE</vt:lpstr>
      <vt:lpstr>CALCULATION OF WORD SIMILARITY VALUE</vt:lpstr>
      <vt:lpstr>Fingerprint Similarity</vt:lpstr>
      <vt:lpstr>Implementation of Fingerprint Similarity</vt:lpstr>
      <vt:lpstr>Latent Semantic Analysis</vt:lpstr>
      <vt:lpstr>Latent Semantic Analysis</vt:lpstr>
      <vt:lpstr>Latent Semantic Analysis</vt:lpstr>
      <vt:lpstr>Naïve Bayes</vt:lpstr>
      <vt:lpstr>Support Vector Machine</vt:lpstr>
      <vt:lpstr>Expected Output</vt:lpstr>
      <vt:lpstr>Project Application</vt:lpstr>
      <vt:lpstr>Timeline and Budget Estimation</vt:lpstr>
      <vt:lpstr>Timeline and Budget Estimation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Password Manager</dc:title>
  <dc:creator>Microsoft Office User</dc:creator>
  <cp:lastModifiedBy>Nishant Uprety</cp:lastModifiedBy>
  <cp:revision>4</cp:revision>
  <dcterms:created xsi:type="dcterms:W3CDTF">2021-10-23T01:56:21Z</dcterms:created>
  <dcterms:modified xsi:type="dcterms:W3CDTF">2023-01-04T10:22:22Z</dcterms:modified>
</cp:coreProperties>
</file>