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66" r:id="rId2"/>
    <p:sldId id="477" r:id="rId3"/>
    <p:sldId id="392" r:id="rId4"/>
    <p:sldId id="408" r:id="rId5"/>
    <p:sldId id="387" r:id="rId6"/>
    <p:sldId id="450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42" r:id="rId20"/>
    <p:sldId id="443" r:id="rId21"/>
    <p:sldId id="444" r:id="rId22"/>
    <p:sldId id="445" r:id="rId23"/>
    <p:sldId id="446" r:id="rId24"/>
    <p:sldId id="447" r:id="rId25"/>
    <p:sldId id="448" r:id="rId26"/>
    <p:sldId id="449" r:id="rId27"/>
    <p:sldId id="473" r:id="rId28"/>
    <p:sldId id="395" r:id="rId29"/>
    <p:sldId id="474" r:id="rId30"/>
    <p:sldId id="475" r:id="rId31"/>
    <p:sldId id="398" r:id="rId32"/>
    <p:sldId id="399" r:id="rId33"/>
    <p:sldId id="393" r:id="rId34"/>
    <p:sldId id="397" r:id="rId35"/>
    <p:sldId id="470" r:id="rId36"/>
    <p:sldId id="461" r:id="rId37"/>
    <p:sldId id="462" r:id="rId38"/>
    <p:sldId id="451" r:id="rId39"/>
    <p:sldId id="464" r:id="rId40"/>
    <p:sldId id="452" r:id="rId41"/>
    <p:sldId id="476" r:id="rId42"/>
    <p:sldId id="471" r:id="rId43"/>
    <p:sldId id="454" r:id="rId44"/>
    <p:sldId id="469" r:id="rId45"/>
    <p:sldId id="466" r:id="rId46"/>
    <p:sldId id="467" r:id="rId47"/>
    <p:sldId id="468" r:id="rId48"/>
    <p:sldId id="426" r:id="rId49"/>
    <p:sldId id="427" r:id="rId50"/>
    <p:sldId id="429" r:id="rId51"/>
    <p:sldId id="428" r:id="rId52"/>
    <p:sldId id="463" r:id="rId53"/>
    <p:sldId id="404" r:id="rId54"/>
    <p:sldId id="403" r:id="rId55"/>
    <p:sldId id="409" r:id="rId56"/>
    <p:sldId id="405" r:id="rId57"/>
    <p:sldId id="406" r:id="rId58"/>
    <p:sldId id="407" r:id="rId59"/>
    <p:sldId id="385" r:id="rId60"/>
    <p:sldId id="410" r:id="rId6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66FF"/>
    <a:srgbClr val="33CC33"/>
    <a:srgbClr val="FF9900"/>
    <a:srgbClr val="0099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0"/>
  </p:normalViewPr>
  <p:slideViewPr>
    <p:cSldViewPr>
      <p:cViewPr varScale="1">
        <p:scale>
          <a:sx n="106" d="100"/>
          <a:sy n="106" d="100"/>
        </p:scale>
        <p:origin x="1770" y="11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2865B-C23E-4B1D-A6EC-BFE1C566D5D0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9A0AA-41D2-43FE-A451-FFD4EA9C57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72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CE83-7497-47B4-AFA7-1C97355F2EB6}" type="datetime1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BF97-B5B5-4378-9612-B46A3ED6F9E7}" type="datetime1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BA35-CE58-48C1-8144-D46A6EDE94DD}" type="datetime1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ED6A-6C70-407C-8A15-0025A07446C8}" type="datetime1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A35D-A866-4EB4-89B8-A77B48B01326}" type="datetime1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C42C-A660-40DC-B496-FAE762CD2610}" type="datetime1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163" y="31924"/>
            <a:ext cx="5868950" cy="525264"/>
          </a:xfrm>
        </p:spPr>
        <p:txBody>
          <a:bodyPr>
            <a:normAutofit/>
          </a:bodyPr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967747" y="6448252"/>
            <a:ext cx="23114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599480"/>
            <a:ext cx="990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453336"/>
            <a:ext cx="990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2656-2AA5-4CEC-8E88-1BAD058234BA}" type="datetime1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566D-6D98-4113-8DE2-25BE948F461D}" type="datetime1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7144-E2C7-46B9-AE65-202CE54FD370}" type="datetime1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8A857-3B9F-47EE-A35E-6338EE6918C2}" type="datetime1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reypencil.tistory.com/" TargetMode="External"/><Relationship Id="rId2" Type="http://schemas.openxmlformats.org/officeDocument/2006/relationships/hyperlink" Target="http://subokim.wordpress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analytics.naver.com/" TargetMode="External"/><Relationship Id="rId3" Type="http://schemas.openxmlformats.org/officeDocument/2006/relationships/hyperlink" Target="https://trends.google.co.kr/trends/?geo=KR" TargetMode="External"/><Relationship Id="rId7" Type="http://schemas.openxmlformats.org/officeDocument/2006/relationships/hyperlink" Target="https://analytics.google.com/" TargetMode="External"/><Relationship Id="rId2" Type="http://schemas.openxmlformats.org/officeDocument/2006/relationships/hyperlink" Target="https://datalab.naver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earchad.naver.com/" TargetMode="External"/><Relationship Id="rId5" Type="http://schemas.openxmlformats.org/officeDocument/2006/relationships/hyperlink" Target="https://www.odpia.org/" TargetMode="External"/><Relationship Id="rId4" Type="http://schemas.openxmlformats.org/officeDocument/2006/relationships/hyperlink" Target="http://www.some.co.kr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www.doolwind.com/blog/programmer-personality-test/" TargetMode="Externa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hyperlink" Target="https://enneagram-app.appspot.com/quest" TargetMode="Externa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.com/products/workbench/" TargetMode="External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gif"/><Relationship Id="rId4" Type="http://schemas.openxmlformats.org/officeDocument/2006/relationships/image" Target="../media/image4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sql.com/products/workbench/" TargetMode="Externa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naek/youtube-new" TargetMode="External"/><Relationship Id="rId2" Type="http://schemas.openxmlformats.org/officeDocument/2006/relationships/hyperlink" Target="https://www.kaggle.com/rajeevw/ufcdata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mysql.com/products/workbench/" TargetMode="External"/><Relationship Id="rId4" Type="http://schemas.openxmlformats.org/officeDocument/2006/relationships/hyperlink" Target="https://www.kaggle.com/lava18/google-play-store-apps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brunch.co.kr/@bdh/39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000672" y="980728"/>
            <a:ext cx="5904656" cy="1470025"/>
          </a:xfrm>
        </p:spPr>
        <p:txBody>
          <a:bodyPr>
            <a:normAutofit/>
          </a:bodyPr>
          <a:lstStyle/>
          <a:p>
            <a:r>
              <a:rPr lang="ko-KR" altLang="en-US" sz="2800" b="1" u="sng" smtClean="0"/>
              <a:t>하루만에 끝내는 통계 이해와</a:t>
            </a:r>
            <a:r>
              <a:rPr lang="en-US" altLang="ko-KR" sz="2800" b="1" u="sng" smtClean="0"/>
              <a:t/>
            </a:r>
            <a:br>
              <a:rPr lang="en-US" altLang="ko-KR" sz="2800" b="1" u="sng" smtClean="0"/>
            </a:br>
            <a:r>
              <a:rPr lang="ko-KR" altLang="en-US" sz="2800" b="1" u="sng" smtClean="0"/>
              <a:t>데이터 분석기법</a:t>
            </a:r>
            <a:endParaRPr lang="ko-KR" altLang="en-US" sz="2800" b="1" u="sng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2432720" y="4653136"/>
            <a:ext cx="5040560" cy="985664"/>
          </a:xfrm>
        </p:spPr>
        <p:txBody>
          <a:bodyPr>
            <a:normAutofit/>
          </a:bodyPr>
          <a:lstStyle/>
          <a:p>
            <a:r>
              <a:rPr lang="en-US" altLang="ko-KR" sz="2000" b="1" smtClean="0">
                <a:solidFill>
                  <a:schemeClr val="tx1"/>
                </a:solidFill>
              </a:rPr>
              <a:t>2019.12.02</a:t>
            </a:r>
          </a:p>
          <a:p>
            <a:r>
              <a:rPr lang="ko-KR" altLang="en-US" sz="2000" b="1" smtClean="0">
                <a:solidFill>
                  <a:schemeClr val="tx1"/>
                </a:solidFill>
              </a:rPr>
              <a:t>대디하우스 김수보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8784" y="2924944"/>
            <a:ext cx="408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mtClean="0">
                <a:latin typeface="HY견고딕" pitchFamily="18" charset="-127"/>
                <a:ea typeface="HY견고딕" pitchFamily="18" charset="-127"/>
              </a:rPr>
              <a:t>데이터야 놀자</a:t>
            </a:r>
            <a:endParaRPr lang="ko-KR" altLang="en-US" sz="480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수행조직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36576" y="1052736"/>
            <a:ext cx="7589837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TextBox 47"/>
          <p:cNvSpPr txBox="1"/>
          <p:nvPr/>
        </p:nvSpPr>
        <p:spPr>
          <a:xfrm>
            <a:off x="3008784" y="572396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데이터엔지니어</a:t>
            </a:r>
            <a:endParaRPr lang="ko-KR" altLang="en-US" b="1"/>
          </a:p>
        </p:txBody>
      </p:sp>
      <p:sp>
        <p:nvSpPr>
          <p:cNvPr id="49" name="TextBox 48"/>
          <p:cNvSpPr txBox="1"/>
          <p:nvPr/>
        </p:nvSpPr>
        <p:spPr>
          <a:xfrm>
            <a:off x="1064568" y="57239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데이터분석가</a:t>
            </a:r>
            <a:endParaRPr lang="ko-KR" altLang="en-US" b="1"/>
          </a:p>
        </p:txBody>
      </p:sp>
      <p:sp>
        <p:nvSpPr>
          <p:cNvPr id="50" name="TextBox 49"/>
          <p:cNvSpPr txBox="1"/>
          <p:nvPr/>
        </p:nvSpPr>
        <p:spPr>
          <a:xfrm>
            <a:off x="5024715" y="572396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시스템엔지니어</a:t>
            </a:r>
            <a:endParaRPr lang="ko-KR" altLang="en-US" b="1"/>
          </a:p>
        </p:txBody>
      </p:sp>
      <p:sp>
        <p:nvSpPr>
          <p:cNvPr id="51" name="TextBox 50"/>
          <p:cNvSpPr txBox="1"/>
          <p:nvPr/>
        </p:nvSpPr>
        <p:spPr>
          <a:xfrm>
            <a:off x="7132818" y="572396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업무 전문가</a:t>
            </a:r>
            <a:endParaRPr lang="ko-KR" altLang="en-US" b="1"/>
          </a:p>
        </p:txBody>
      </p:sp>
      <p:sp>
        <p:nvSpPr>
          <p:cNvPr id="52" name="아래쪽 화살표 51"/>
          <p:cNvSpPr/>
          <p:nvPr/>
        </p:nvSpPr>
        <p:spPr>
          <a:xfrm flipV="1">
            <a:off x="1640632" y="5301208"/>
            <a:ext cx="792088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아래쪽 화살표 52"/>
          <p:cNvSpPr/>
          <p:nvPr/>
        </p:nvSpPr>
        <p:spPr>
          <a:xfrm flipV="1">
            <a:off x="3512840" y="5301208"/>
            <a:ext cx="792088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아래쪽 화살표 53"/>
          <p:cNvSpPr/>
          <p:nvPr/>
        </p:nvSpPr>
        <p:spPr>
          <a:xfrm flipV="1">
            <a:off x="5457056" y="5301208"/>
            <a:ext cx="792088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아래쪽 화살표 54"/>
          <p:cNvSpPr/>
          <p:nvPr/>
        </p:nvSpPr>
        <p:spPr>
          <a:xfrm flipV="1">
            <a:off x="7401272" y="5301208"/>
            <a:ext cx="792088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배송패턴</a:t>
            </a:r>
            <a:r>
              <a:rPr lang="en-US" altLang="ko-KR" smtClean="0"/>
              <a:t>,</a:t>
            </a:r>
            <a:r>
              <a:rPr lang="ko-KR" altLang="en-US" smtClean="0"/>
              <a:t> 경로분석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64568" y="692696"/>
            <a:ext cx="5067225" cy="282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235248" y="3645024"/>
            <a:ext cx="4853413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타원 41"/>
          <p:cNvSpPr/>
          <p:nvPr/>
        </p:nvSpPr>
        <p:spPr>
          <a:xfrm>
            <a:off x="200472" y="1556792"/>
            <a:ext cx="1008112" cy="10081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  <a:latin typeface="+mn-ea"/>
              </a:rPr>
              <a:t>지역별</a:t>
            </a:r>
            <a:endParaRPr lang="en-US" altLang="ko-KR" sz="1200" b="1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b="1" smtClean="0">
                <a:solidFill>
                  <a:schemeClr val="bg1"/>
                </a:solidFill>
                <a:latin typeface="+mn-ea"/>
              </a:rPr>
              <a:t>배송패턴</a:t>
            </a:r>
            <a:endParaRPr lang="en-US" altLang="ko-KR" sz="1200" b="1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b="1" smtClean="0">
                <a:solidFill>
                  <a:schemeClr val="bg1"/>
                </a:solidFill>
                <a:latin typeface="+mn-ea"/>
              </a:rPr>
              <a:t>분석</a:t>
            </a:r>
            <a:endParaRPr lang="ko-KR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00472" y="4221088"/>
            <a:ext cx="1008112" cy="10081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  <a:latin typeface="+mn-ea"/>
              </a:rPr>
              <a:t>권역별</a:t>
            </a:r>
            <a:endParaRPr lang="en-US" altLang="ko-KR" sz="1200" b="1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b="1" smtClean="0">
                <a:solidFill>
                  <a:schemeClr val="bg1"/>
                </a:solidFill>
                <a:latin typeface="+mn-ea"/>
              </a:rPr>
              <a:t>배송경로</a:t>
            </a:r>
            <a:endParaRPr lang="en-US" altLang="ko-KR" sz="1200" b="1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b="1" smtClean="0">
                <a:solidFill>
                  <a:schemeClr val="bg1"/>
                </a:solidFill>
                <a:latin typeface="+mn-ea"/>
              </a:rPr>
              <a:t>분석</a:t>
            </a:r>
            <a:endParaRPr lang="en-US" altLang="ko-KR" sz="1200" b="1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93160" y="1700808"/>
            <a:ext cx="31683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+mn-ea"/>
              </a:rPr>
              <a:t>배달건수 상위 </a:t>
            </a:r>
            <a:r>
              <a:rPr lang="en-US" altLang="ko-KR" sz="1600" smtClean="0">
                <a:latin typeface="+mn-ea"/>
              </a:rPr>
              <a:t>10% </a:t>
            </a:r>
            <a:r>
              <a:rPr lang="ko-KR" altLang="en-US" sz="1600" smtClean="0">
                <a:latin typeface="+mn-ea"/>
              </a:rPr>
              <a:t>지역</a:t>
            </a:r>
            <a:endParaRPr lang="en-US" altLang="ko-KR" sz="1600" smtClean="0">
              <a:latin typeface="+mn-ea"/>
            </a:endParaRPr>
          </a:p>
          <a:p>
            <a:pPr>
              <a:buFont typeface="Wingdings"/>
              <a:buChar char="à"/>
            </a:pPr>
            <a:r>
              <a:rPr lang="ko-KR" altLang="en-US" sz="1600" smtClean="0">
                <a:latin typeface="+mn-ea"/>
              </a:rPr>
              <a:t> 고객의 </a:t>
            </a:r>
            <a:r>
              <a:rPr lang="en-US" altLang="ko-KR" sz="1600" smtClean="0">
                <a:latin typeface="+mn-ea"/>
              </a:rPr>
              <a:t>28%</a:t>
            </a:r>
            <a:r>
              <a:rPr lang="ko-KR" altLang="en-US" sz="1600" smtClean="0">
                <a:latin typeface="+mn-ea"/>
              </a:rPr>
              <a:t>가 집중</a:t>
            </a:r>
            <a:endParaRPr lang="en-US" altLang="ko-KR" sz="1600" smtClean="0">
              <a:latin typeface="+mn-ea"/>
            </a:endParaRPr>
          </a:p>
          <a:p>
            <a:pPr>
              <a:buFont typeface="Wingdings"/>
              <a:buChar char="à"/>
            </a:pPr>
            <a:r>
              <a:rPr lang="en-US" altLang="ko-KR" sz="1600" smtClean="0">
                <a:latin typeface="+mn-ea"/>
              </a:rPr>
              <a:t> </a:t>
            </a:r>
            <a:r>
              <a:rPr lang="ko-KR" altLang="en-US" sz="1600" smtClean="0">
                <a:latin typeface="+mn-ea"/>
              </a:rPr>
              <a:t>사무실배달이 </a:t>
            </a:r>
            <a:r>
              <a:rPr lang="en-US" altLang="ko-KR" sz="1600" smtClean="0">
                <a:latin typeface="+mn-ea"/>
              </a:rPr>
              <a:t>47% </a:t>
            </a:r>
            <a:r>
              <a:rPr lang="ko-KR" altLang="en-US" sz="1600" smtClean="0">
                <a:latin typeface="+mn-ea"/>
              </a:rPr>
              <a:t>차지</a:t>
            </a:r>
            <a:endParaRPr lang="en-US" altLang="ko-KR" sz="1600" smtClean="0">
              <a:latin typeface="+mn-ea"/>
            </a:endParaRPr>
          </a:p>
          <a:p>
            <a:endParaRPr lang="en-US" altLang="ko-KR" sz="1600" smtClean="0">
              <a:latin typeface="+mn-ea"/>
            </a:endParaRPr>
          </a:p>
          <a:p>
            <a:r>
              <a:rPr lang="ko-KR" altLang="en-US" sz="1600" smtClean="0">
                <a:latin typeface="+mn-ea"/>
              </a:rPr>
              <a:t>분실사고 </a:t>
            </a:r>
            <a:r>
              <a:rPr lang="en-US" altLang="ko-KR" sz="1600" smtClean="0">
                <a:latin typeface="+mn-ea"/>
              </a:rPr>
              <a:t>– </a:t>
            </a:r>
            <a:r>
              <a:rPr lang="ko-KR" altLang="en-US" sz="1600" smtClean="0">
                <a:latin typeface="+mn-ea"/>
              </a:rPr>
              <a:t>잘사는 곳이 높다</a:t>
            </a:r>
            <a:endParaRPr lang="en-US" altLang="ko-KR" sz="1600" smtClean="0">
              <a:latin typeface="+mn-ea"/>
            </a:endParaRPr>
          </a:p>
          <a:p>
            <a:endParaRPr lang="en-US" altLang="ko-KR" sz="1600" smtClean="0">
              <a:latin typeface="+mn-ea"/>
            </a:endParaRPr>
          </a:p>
          <a:p>
            <a:r>
              <a:rPr lang="ko-KR" altLang="en-US" sz="1600" smtClean="0">
                <a:latin typeface="+mn-ea"/>
              </a:rPr>
              <a:t>물류센터</a:t>
            </a:r>
            <a:r>
              <a:rPr lang="en-US" altLang="ko-KR" sz="1600" smtClean="0">
                <a:latin typeface="+mn-ea"/>
              </a:rPr>
              <a:t>, </a:t>
            </a:r>
            <a:r>
              <a:rPr lang="ko-KR" altLang="en-US" sz="1600" smtClean="0">
                <a:latin typeface="+mn-ea"/>
              </a:rPr>
              <a:t>추석기간 </a:t>
            </a:r>
            <a:r>
              <a:rPr lang="en-US" altLang="ko-KR" sz="1600" smtClean="0">
                <a:latin typeface="+mn-ea"/>
              </a:rPr>
              <a:t>2</a:t>
            </a:r>
            <a:r>
              <a:rPr lang="ko-KR" altLang="en-US" sz="1600" smtClean="0">
                <a:latin typeface="+mn-ea"/>
              </a:rPr>
              <a:t>개를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5</a:t>
            </a:r>
            <a:r>
              <a:rPr lang="ko-KR" altLang="en-US" sz="1600" smtClean="0">
                <a:latin typeface="+mn-ea"/>
                <a:sym typeface="Wingdings" pitchFamily="2" charset="2"/>
              </a:rPr>
              <a:t>개로 증설운용 시뮬레이션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sz="1600" smtClean="0">
                <a:latin typeface="+mn-ea"/>
                <a:sym typeface="Wingdings" pitchFamily="2" charset="2"/>
              </a:rPr>
              <a:t>물류노선 변경건수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47%</a:t>
            </a:r>
          </a:p>
          <a:p>
            <a:pPr>
              <a:buFont typeface="Wingdings"/>
              <a:buChar char="à"/>
            </a:pPr>
            <a:r>
              <a:rPr lang="ko-KR" altLang="en-US" sz="1600" smtClean="0">
                <a:latin typeface="+mn-ea"/>
                <a:sym typeface="Wingdings" pitchFamily="2" charset="2"/>
              </a:rPr>
              <a:t>건별 평균이동거리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15%</a:t>
            </a:r>
            <a:r>
              <a:rPr lang="ko-KR" altLang="en-US" sz="1600" smtClean="0">
                <a:latin typeface="+mn-ea"/>
                <a:sym typeface="Wingdings" pitchFamily="2" charset="2"/>
              </a:rPr>
              <a:t>감소</a:t>
            </a:r>
            <a:r>
              <a:rPr lang="en-US" altLang="ko-KR" sz="1600" smtClean="0">
                <a:latin typeface="+mn-ea"/>
                <a:sym typeface="Wingdings" pitchFamily="2" charset="2"/>
              </a:rPr>
              <a:t>(32.4 km)</a:t>
            </a:r>
          </a:p>
          <a:p>
            <a:endParaRPr lang="en-US" altLang="ko-KR" sz="1600" smtClean="0">
              <a:latin typeface="+mn-ea"/>
              <a:sym typeface="Wingdings" pitchFamily="2" charset="2"/>
            </a:endParaRPr>
          </a:p>
          <a:p>
            <a:r>
              <a:rPr lang="ko-KR" altLang="en-US" sz="1600" smtClean="0">
                <a:latin typeface="+mn-ea"/>
                <a:sym typeface="Wingdings" pitchFamily="2" charset="2"/>
              </a:rPr>
              <a:t>물류센터 제언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sz="1600" smtClean="0">
                <a:latin typeface="+mn-ea"/>
                <a:sym typeface="Wingdings" pitchFamily="2" charset="2"/>
              </a:rPr>
              <a:t>수도권 물류센터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: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경기도 광주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sz="1600" smtClean="0">
                <a:latin typeface="+mn-ea"/>
                <a:sym typeface="Wingdings" pitchFamily="2" charset="2"/>
              </a:rPr>
              <a:t>수도권</a:t>
            </a:r>
            <a:r>
              <a:rPr lang="en-US" altLang="ko-KR" sz="1600" smtClean="0">
                <a:latin typeface="+mn-ea"/>
                <a:sym typeface="Wingdings" pitchFamily="2" charset="2"/>
              </a:rPr>
              <a:t>,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타지역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: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용인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sz="1600" smtClean="0">
                <a:latin typeface="+mn-ea"/>
                <a:sym typeface="Wingdings" pitchFamily="2" charset="2"/>
              </a:rPr>
              <a:t>기타지역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: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대전 </a:t>
            </a:r>
            <a:endParaRPr lang="en-US" altLang="ko-KR" sz="160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93160" y="105273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u="sng" smtClean="0"/>
              <a:t>시사점</a:t>
            </a:r>
            <a:endParaRPr lang="ko-KR" altLang="en-US" sz="2400" b="1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04529" y="1196753"/>
            <a:ext cx="5400600" cy="2204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명절 물동량 분석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00472" y="1556792"/>
            <a:ext cx="1008112" cy="10081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  <a:latin typeface="+mn-ea"/>
              </a:rPr>
              <a:t>고개기준</a:t>
            </a:r>
            <a:endParaRPr lang="en-US" altLang="ko-KR" sz="1200" b="1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b="1" smtClean="0">
                <a:solidFill>
                  <a:schemeClr val="bg1"/>
                </a:solidFill>
                <a:latin typeface="+mn-ea"/>
              </a:rPr>
              <a:t>배달시간</a:t>
            </a:r>
            <a:endParaRPr lang="en-US" altLang="ko-KR" sz="1200" b="1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b="1" smtClean="0">
                <a:solidFill>
                  <a:schemeClr val="bg1"/>
                </a:solidFill>
                <a:latin typeface="+mn-ea"/>
              </a:rPr>
              <a:t>차이분석</a:t>
            </a:r>
            <a:endParaRPr lang="ko-KR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65168" y="1412776"/>
            <a:ext cx="324036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+mn-ea"/>
              </a:rPr>
              <a:t>고객의 배달지연 체감</a:t>
            </a:r>
            <a:endParaRPr lang="en-US" altLang="ko-KR" sz="1600" smtClean="0"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1600" smtClean="0">
                <a:latin typeface="+mn-ea"/>
              </a:rPr>
              <a:t> 집화시작시간 ≠ 집화출발시간</a:t>
            </a:r>
            <a:endParaRPr lang="en-US" altLang="ko-KR" sz="1600" smtClean="0">
              <a:latin typeface="+mn-ea"/>
            </a:endParaRPr>
          </a:p>
          <a:p>
            <a:endParaRPr lang="en-US" altLang="ko-KR" sz="1600" smtClean="0">
              <a:latin typeface="+mn-ea"/>
            </a:endParaRPr>
          </a:p>
          <a:p>
            <a:r>
              <a:rPr lang="ko-KR" altLang="en-US" sz="1600" smtClean="0">
                <a:latin typeface="+mn-ea"/>
              </a:rPr>
              <a:t>명절 물동량</a:t>
            </a:r>
            <a:endParaRPr lang="en-US" altLang="ko-KR" sz="1600" smtClean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600" smtClean="0">
                <a:latin typeface="+mn-ea"/>
              </a:rPr>
              <a:t> 48</a:t>
            </a:r>
            <a:r>
              <a:rPr lang="ko-KR" altLang="en-US" sz="1600" smtClean="0">
                <a:latin typeface="+mn-ea"/>
              </a:rPr>
              <a:t>시간 이상 </a:t>
            </a:r>
            <a:r>
              <a:rPr lang="en-US" altLang="ko-KR" sz="1600" smtClean="0">
                <a:latin typeface="+mn-ea"/>
              </a:rPr>
              <a:t>11%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 </a:t>
            </a:r>
            <a:r>
              <a:rPr lang="en-US" altLang="ko-KR" sz="1600" smtClean="0">
                <a:latin typeface="+mn-ea"/>
              </a:rPr>
              <a:t>28%</a:t>
            </a:r>
          </a:p>
          <a:p>
            <a:pPr>
              <a:buFontTx/>
              <a:buChar char="-"/>
            </a:pPr>
            <a:r>
              <a:rPr lang="en-US" altLang="ko-KR" sz="1600" smtClean="0">
                <a:latin typeface="+mn-ea"/>
              </a:rPr>
              <a:t> 24</a:t>
            </a:r>
            <a:r>
              <a:rPr lang="ko-KR" altLang="en-US" sz="1600" smtClean="0">
                <a:latin typeface="+mn-ea"/>
              </a:rPr>
              <a:t>시간 이상 </a:t>
            </a:r>
            <a:r>
              <a:rPr lang="en-US" altLang="ko-KR" sz="1600" smtClean="0">
                <a:latin typeface="+mn-ea"/>
              </a:rPr>
              <a:t>18%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 36%</a:t>
            </a:r>
          </a:p>
          <a:p>
            <a:pPr>
              <a:buFontTx/>
              <a:buChar char="-"/>
            </a:pPr>
            <a:endParaRPr lang="en-US" altLang="ko-KR" sz="1600" smtClean="0">
              <a:latin typeface="+mn-ea"/>
              <a:sym typeface="Wingdings" pitchFamily="2" charset="2"/>
            </a:endParaRPr>
          </a:p>
          <a:p>
            <a:r>
              <a:rPr lang="ko-KR" altLang="en-US" sz="1600" smtClean="0">
                <a:latin typeface="+mn-ea"/>
                <a:sym typeface="Wingdings" pitchFamily="2" charset="2"/>
              </a:rPr>
              <a:t>명절 물류시간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16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시간내 상차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: 67%</a:t>
            </a:r>
          </a:p>
          <a:p>
            <a:pPr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24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시간내 배달출발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: 75%</a:t>
            </a:r>
          </a:p>
          <a:p>
            <a:pPr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32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시간내 배달완료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: 66%</a:t>
            </a:r>
          </a:p>
          <a:p>
            <a:pPr>
              <a:buFontTx/>
              <a:buChar char="-"/>
            </a:pPr>
            <a:endParaRPr lang="en-US" altLang="ko-KR" sz="1600" smtClean="0">
              <a:latin typeface="+mn-ea"/>
              <a:sym typeface="Wingdings" pitchFamily="2" charset="2"/>
            </a:endParaRPr>
          </a:p>
          <a:p>
            <a:r>
              <a:rPr lang="ko-KR" altLang="en-US" sz="1600" smtClean="0">
                <a:latin typeface="+mn-ea"/>
                <a:sym typeface="Wingdings" pitchFamily="2" charset="2"/>
              </a:rPr>
              <a:t>명절 물류시간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(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오후</a:t>
            </a:r>
            <a:r>
              <a:rPr lang="en-US" altLang="ko-KR" sz="1600" smtClean="0">
                <a:latin typeface="+mn-ea"/>
                <a:sym typeface="Wingdings" pitchFamily="2" charset="2"/>
              </a:rPr>
              <a:t>2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시집화물량</a:t>
            </a:r>
            <a:r>
              <a:rPr lang="en-US" altLang="ko-KR" sz="1600" smtClean="0">
                <a:latin typeface="+mn-ea"/>
                <a:sym typeface="Wingdings" pitchFamily="2" charset="2"/>
              </a:rPr>
              <a:t>)</a:t>
            </a:r>
          </a:p>
          <a:p>
            <a:pPr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16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시간내 상차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: 33%</a:t>
            </a:r>
          </a:p>
          <a:p>
            <a:pPr>
              <a:buFontTx/>
              <a:buChar char="-"/>
            </a:pPr>
            <a:r>
              <a:rPr lang="en-US" altLang="ko-KR" sz="1600" smtClean="0">
                <a:latin typeface="+mn-ea"/>
              </a:rPr>
              <a:t> 24</a:t>
            </a:r>
            <a:r>
              <a:rPr lang="ko-KR" altLang="en-US" sz="1600" smtClean="0">
                <a:latin typeface="+mn-ea"/>
              </a:rPr>
              <a:t>시간내 배달출발 </a:t>
            </a:r>
            <a:r>
              <a:rPr lang="en-US" altLang="ko-KR" sz="1600" smtClean="0">
                <a:latin typeface="+mn-ea"/>
              </a:rPr>
              <a:t>: 25%</a:t>
            </a:r>
          </a:p>
          <a:p>
            <a:pPr>
              <a:buFontTx/>
              <a:buChar char="-"/>
            </a:pPr>
            <a:r>
              <a:rPr lang="en-US" altLang="ko-KR" sz="1600" smtClean="0">
                <a:latin typeface="+mn-ea"/>
              </a:rPr>
              <a:t> 32</a:t>
            </a:r>
            <a:r>
              <a:rPr lang="ko-KR" altLang="en-US" sz="1600" smtClean="0">
                <a:latin typeface="+mn-ea"/>
              </a:rPr>
              <a:t>시간내 배달완료 </a:t>
            </a:r>
            <a:r>
              <a:rPr lang="en-US" altLang="ko-KR" sz="1600" smtClean="0">
                <a:latin typeface="+mn-ea"/>
              </a:rPr>
              <a:t>: 34%</a:t>
            </a:r>
          </a:p>
          <a:p>
            <a:pPr>
              <a:buFontTx/>
              <a:buChar char="-"/>
            </a:pPr>
            <a:endParaRPr lang="en-US" altLang="ko-KR" sz="1600" smtClean="0">
              <a:latin typeface="+mn-ea"/>
            </a:endParaRPr>
          </a:p>
          <a:p>
            <a:r>
              <a:rPr lang="ko-KR" altLang="en-US" sz="1600" smtClean="0">
                <a:latin typeface="+mn-ea"/>
              </a:rPr>
              <a:t>명절은 집화시간이 느리고</a:t>
            </a:r>
            <a:r>
              <a:rPr lang="en-US" altLang="ko-KR" sz="1600" smtClean="0">
                <a:latin typeface="+mn-ea"/>
              </a:rPr>
              <a:t>,</a:t>
            </a:r>
          </a:p>
          <a:p>
            <a:r>
              <a:rPr lang="ko-KR" altLang="en-US" sz="1600" smtClean="0">
                <a:latin typeface="+mn-ea"/>
              </a:rPr>
              <a:t>이동시간이 느려 동선단축 필요</a:t>
            </a:r>
            <a:endParaRPr lang="en-US" altLang="ko-KR" sz="1600" smtClean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7176" y="9087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u="sng" smtClean="0"/>
              <a:t>시사점</a:t>
            </a:r>
            <a:endParaRPr lang="ko-KR" altLang="en-US" sz="2400" b="1" u="sng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992560" y="4437112"/>
            <a:ext cx="5441261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타원 44"/>
          <p:cNvSpPr/>
          <p:nvPr/>
        </p:nvSpPr>
        <p:spPr>
          <a:xfrm>
            <a:off x="200472" y="3933056"/>
            <a:ext cx="1008112" cy="10081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  <a:latin typeface="+mn-ea"/>
              </a:rPr>
              <a:t>최번시간대</a:t>
            </a:r>
            <a:endParaRPr lang="en-US" altLang="ko-KR" sz="1200" b="1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b="1" smtClean="0">
                <a:solidFill>
                  <a:schemeClr val="bg1"/>
                </a:solidFill>
                <a:latin typeface="+mn-ea"/>
              </a:rPr>
              <a:t>물량의</a:t>
            </a:r>
            <a:endParaRPr lang="en-US" altLang="ko-KR" sz="1200" b="1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b="1" smtClean="0">
                <a:solidFill>
                  <a:schemeClr val="bg1"/>
                </a:solidFill>
                <a:latin typeface="+mn-ea"/>
              </a:rPr>
              <a:t>이동시간</a:t>
            </a:r>
            <a:endParaRPr lang="ko-KR" altLang="en-US" sz="1200" b="1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분실사고요인분석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00472" y="1556792"/>
            <a:ext cx="1008112" cy="10081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  <a:latin typeface="+mn-ea"/>
              </a:rPr>
              <a:t>분실사고</a:t>
            </a:r>
            <a:endParaRPr lang="en-US" altLang="ko-KR" sz="1200" b="1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b="1" smtClean="0">
                <a:solidFill>
                  <a:schemeClr val="bg1"/>
                </a:solidFill>
                <a:latin typeface="+mn-ea"/>
              </a:rPr>
              <a:t>반복발생</a:t>
            </a:r>
            <a:endParaRPr lang="en-US" altLang="ko-KR" sz="1200" b="1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b="1" smtClean="0">
                <a:solidFill>
                  <a:schemeClr val="bg1"/>
                </a:solidFill>
                <a:latin typeface="+mn-ea"/>
              </a:rPr>
              <a:t>지역</a:t>
            </a:r>
            <a:endParaRPr lang="en-US" altLang="ko-KR" sz="1200" b="1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343547" y="980728"/>
            <a:ext cx="4689573" cy="256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6465168" y="1412776"/>
            <a:ext cx="32403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+mn-ea"/>
              </a:rPr>
              <a:t>물류사고 </a:t>
            </a:r>
            <a:endParaRPr lang="en-US" altLang="ko-KR" sz="1600" smtClean="0">
              <a:latin typeface="+mn-ea"/>
            </a:endParaRPr>
          </a:p>
          <a:p>
            <a:r>
              <a:rPr lang="en-US" altLang="ko-KR" sz="1600" smtClean="0">
                <a:latin typeface="+mn-ea"/>
              </a:rPr>
              <a:t>- </a:t>
            </a:r>
            <a:r>
              <a:rPr lang="ko-KR" altLang="en-US" sz="1600" smtClean="0">
                <a:latin typeface="+mn-ea"/>
              </a:rPr>
              <a:t>분실사고 </a:t>
            </a:r>
            <a:r>
              <a:rPr lang="en-US" altLang="ko-KR" sz="1600" smtClean="0">
                <a:latin typeface="+mn-ea"/>
              </a:rPr>
              <a:t>22%</a:t>
            </a:r>
          </a:p>
          <a:p>
            <a:pPr>
              <a:buFontTx/>
              <a:buChar char="-"/>
            </a:pPr>
            <a:r>
              <a:rPr lang="ko-KR" altLang="en-US" sz="1600" smtClean="0">
                <a:latin typeface="+mn-ea"/>
              </a:rPr>
              <a:t> 파손사고 </a:t>
            </a:r>
            <a:r>
              <a:rPr lang="en-US" altLang="ko-KR" sz="1600" smtClean="0">
                <a:latin typeface="+mn-ea"/>
              </a:rPr>
              <a:t>22%</a:t>
            </a:r>
          </a:p>
          <a:p>
            <a:pPr>
              <a:buFontTx/>
              <a:buChar char="-"/>
            </a:pPr>
            <a:r>
              <a:rPr lang="en-US" altLang="ko-KR" sz="1600" smtClean="0">
                <a:latin typeface="+mn-ea"/>
              </a:rPr>
              <a:t> </a:t>
            </a:r>
            <a:r>
              <a:rPr lang="ko-KR" altLang="en-US" sz="1600" smtClean="0">
                <a:latin typeface="+mn-ea"/>
              </a:rPr>
              <a:t>배달후분실 </a:t>
            </a:r>
            <a:r>
              <a:rPr lang="en-US" altLang="ko-KR" sz="1600" smtClean="0">
                <a:latin typeface="+mn-ea"/>
              </a:rPr>
              <a:t>23%</a:t>
            </a:r>
          </a:p>
          <a:p>
            <a:endParaRPr lang="en-US" altLang="ko-KR" sz="1600" smtClean="0">
              <a:latin typeface="+mn-ea"/>
            </a:endParaRPr>
          </a:p>
          <a:p>
            <a:r>
              <a:rPr lang="ko-KR" altLang="en-US" sz="1600" smtClean="0">
                <a:latin typeface="+mn-ea"/>
              </a:rPr>
              <a:t>분실사고</a:t>
            </a:r>
            <a:endParaRPr lang="en-US" altLang="ko-KR" sz="1600" smtClean="0"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1600" smtClean="0">
                <a:latin typeface="+mn-ea"/>
              </a:rPr>
              <a:t> 기업고객 비율이 높음</a:t>
            </a:r>
            <a:endParaRPr lang="en-US" altLang="ko-KR" sz="1600" smtClean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600" smtClean="0">
                <a:latin typeface="+mn-ea"/>
              </a:rPr>
              <a:t> 30</a:t>
            </a:r>
            <a:r>
              <a:rPr lang="ko-KR" altLang="en-US" sz="1600" smtClean="0">
                <a:latin typeface="+mn-ea"/>
              </a:rPr>
              <a:t>건 이상 반복발생지역 </a:t>
            </a:r>
            <a:r>
              <a:rPr lang="en-US" altLang="ko-KR" sz="1600" smtClean="0">
                <a:latin typeface="+mn-ea"/>
              </a:rPr>
              <a:t>40%</a:t>
            </a:r>
          </a:p>
          <a:p>
            <a:pPr>
              <a:buFontTx/>
              <a:buChar char="-"/>
            </a:pPr>
            <a:endParaRPr lang="en-US" altLang="ko-KR" sz="1600" smtClean="0">
              <a:latin typeface="+mn-ea"/>
            </a:endParaRPr>
          </a:p>
          <a:p>
            <a:r>
              <a:rPr lang="ko-KR" altLang="en-US" sz="1600" smtClean="0">
                <a:latin typeface="+mn-ea"/>
              </a:rPr>
              <a:t>분실이 높은 상품</a:t>
            </a:r>
            <a:endParaRPr lang="en-US" altLang="ko-KR" sz="1600" smtClean="0"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1600" smtClean="0">
                <a:latin typeface="+mn-ea"/>
              </a:rPr>
              <a:t> 식품류</a:t>
            </a:r>
            <a:endParaRPr lang="en-US" altLang="ko-KR" sz="1600" smtClean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600" smtClean="0">
                <a:latin typeface="+mn-ea"/>
              </a:rPr>
              <a:t> </a:t>
            </a:r>
            <a:r>
              <a:rPr lang="ko-KR" altLang="en-US" sz="1600" smtClean="0">
                <a:latin typeface="+mn-ea"/>
              </a:rPr>
              <a:t>파손주의 비부착상품</a:t>
            </a:r>
            <a:endParaRPr lang="en-US" altLang="ko-KR" sz="1600" smtClean="0">
              <a:latin typeface="+mn-ea"/>
            </a:endParaRPr>
          </a:p>
          <a:p>
            <a:pPr>
              <a:buFontTx/>
              <a:buChar char="-"/>
            </a:pPr>
            <a:endParaRPr lang="en-US" altLang="ko-KR" sz="1600" smtClean="0">
              <a:latin typeface="+mn-ea"/>
            </a:endParaRPr>
          </a:p>
          <a:p>
            <a:r>
              <a:rPr lang="ko-KR" altLang="en-US" sz="1600" smtClean="0">
                <a:latin typeface="+mn-ea"/>
              </a:rPr>
              <a:t>분실이 높은 경우</a:t>
            </a:r>
            <a:endParaRPr lang="en-US" altLang="ko-KR" sz="1600" smtClean="0"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1600" smtClean="0">
                <a:latin typeface="+mn-ea"/>
              </a:rPr>
              <a:t> 월요일</a:t>
            </a:r>
            <a:r>
              <a:rPr lang="en-US" altLang="ko-KR" sz="1600" smtClean="0">
                <a:latin typeface="+mn-ea"/>
              </a:rPr>
              <a:t>(</a:t>
            </a:r>
            <a:r>
              <a:rPr lang="ko-KR" altLang="en-US" sz="1600" smtClean="0">
                <a:latin typeface="+mn-ea"/>
              </a:rPr>
              <a:t>물량이 많음</a:t>
            </a:r>
            <a:r>
              <a:rPr lang="en-US" altLang="ko-KR" sz="1600" smtClean="0">
                <a:latin typeface="+mn-ea"/>
              </a:rPr>
              <a:t>)</a:t>
            </a:r>
          </a:p>
          <a:p>
            <a:pPr>
              <a:buFontTx/>
              <a:buChar char="-"/>
            </a:pPr>
            <a:r>
              <a:rPr lang="en-US" altLang="ko-KR" sz="1600" smtClean="0">
                <a:latin typeface="+mn-ea"/>
              </a:rPr>
              <a:t> </a:t>
            </a:r>
            <a:r>
              <a:rPr lang="ko-KR" altLang="en-US" sz="1600" smtClean="0">
                <a:latin typeface="+mn-ea"/>
              </a:rPr>
              <a:t>배송량이 많은 지역</a:t>
            </a:r>
            <a:endParaRPr lang="en-US" altLang="ko-KR" sz="1600" smtClean="0">
              <a:latin typeface="+mn-ea"/>
            </a:endParaRPr>
          </a:p>
          <a:p>
            <a:pPr>
              <a:buFontTx/>
              <a:buChar char="-"/>
            </a:pPr>
            <a:endParaRPr lang="en-US" altLang="ko-KR" sz="1600" smtClean="0">
              <a:latin typeface="+mn-ea"/>
            </a:endParaRPr>
          </a:p>
          <a:p>
            <a:r>
              <a:rPr lang="ko-KR" altLang="en-US" sz="1600" smtClean="0">
                <a:latin typeface="+mn-ea"/>
              </a:rPr>
              <a:t>변질에 대한 기후요인은 적음</a:t>
            </a:r>
            <a:endParaRPr lang="en-US" altLang="ko-KR" sz="1600" smtClean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7176" y="9087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u="sng" smtClean="0"/>
              <a:t>시사점</a:t>
            </a:r>
            <a:endParaRPr lang="ko-KR" altLang="en-US" sz="2400" b="1" u="sng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064567" y="4221088"/>
            <a:ext cx="5329805" cy="1818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타원 6"/>
          <p:cNvSpPr/>
          <p:nvPr/>
        </p:nvSpPr>
        <p:spPr>
          <a:xfrm>
            <a:off x="200472" y="4221088"/>
            <a:ext cx="1008112" cy="10081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  <a:latin typeface="+mn-ea"/>
              </a:rPr>
              <a:t>사고원인</a:t>
            </a:r>
            <a:endParaRPr lang="en-US" altLang="ko-KR" sz="1200" b="1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b="1" smtClean="0">
                <a:solidFill>
                  <a:schemeClr val="bg1"/>
                </a:solidFill>
                <a:latin typeface="+mn-ea"/>
              </a:rPr>
              <a:t>통계분석</a:t>
            </a:r>
            <a:endParaRPr lang="en-US" altLang="ko-KR" sz="1200" b="1" smtClean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276872"/>
            <a:ext cx="8420100" cy="20162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smtClean="0">
                <a:latin typeface="+mn-ea"/>
                <a:ea typeface="+mn-ea"/>
              </a:rPr>
              <a:t>생활용품 할인판매장의</a:t>
            </a:r>
            <a:r>
              <a:rPr lang="en-US" altLang="ko-KR" sz="3200" b="1" smtClean="0">
                <a:latin typeface="+mn-ea"/>
                <a:ea typeface="+mn-ea"/>
              </a:rPr>
              <a:t/>
            </a:r>
            <a:br>
              <a:rPr lang="en-US" altLang="ko-KR" sz="3200" b="1" smtClean="0">
                <a:latin typeface="+mn-ea"/>
                <a:ea typeface="+mn-ea"/>
              </a:rPr>
            </a:br>
            <a:r>
              <a:rPr lang="ko-KR" altLang="en-US" sz="3200" b="1" smtClean="0">
                <a:latin typeface="+mn-ea"/>
                <a:ea typeface="+mn-ea"/>
              </a:rPr>
              <a:t>멤버쉽고객 분석</a:t>
            </a:r>
            <a:endParaRPr lang="ko-KR" altLang="en-US" sz="3200" b="1" u="sng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594600" y="6448425"/>
            <a:ext cx="2311400" cy="365125"/>
          </a:xfrm>
        </p:spPr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필요성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659863"/>
              </p:ext>
            </p:extLst>
          </p:nvPr>
        </p:nvGraphicFramePr>
        <p:xfrm>
          <a:off x="272480" y="908720"/>
          <a:ext cx="9361043" cy="504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0080"/>
                <a:gridCol w="2664297"/>
                <a:gridCol w="3168351"/>
                <a:gridCol w="2808315"/>
              </a:tblGrid>
              <a:tr h="4183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ctr">
                        <a:spcBef>
                          <a:spcPts val="300"/>
                        </a:spcBef>
                      </a:pPr>
                      <a:r>
                        <a:rPr lang="ko-KR" altLang="en-US" sz="16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14" marR="5214" marT="5214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ctr">
                        <a:spcBef>
                          <a:spcPts val="300"/>
                        </a:spcBef>
                      </a:pPr>
                      <a:r>
                        <a:rPr lang="ko-KR" altLang="en-US" sz="1600" b="1" i="0" u="none" strike="noStrike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분석 항목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ctr">
                        <a:spcBef>
                          <a:spcPts val="300"/>
                        </a:spcBef>
                      </a:pPr>
                      <a:r>
                        <a:rPr lang="ko-KR" altLang="en-US" sz="16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활용 목표</a:t>
                      </a:r>
                      <a:endParaRPr lang="ko-KR" alt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ctr">
                        <a:spcBef>
                          <a:spcPts val="300"/>
                        </a:spcBef>
                      </a:pPr>
                      <a:r>
                        <a:rPr lang="ko-KR" altLang="en-US" sz="1600" b="1" u="none" strike="noStrike" smtClean="0">
                          <a:effectLst/>
                          <a:latin typeface="+mn-ea"/>
                          <a:ea typeface="+mn-ea"/>
                        </a:rPr>
                        <a:t>필요 데이터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41281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ctr">
                        <a:spcBef>
                          <a:spcPts val="300"/>
                        </a:spcBef>
                      </a:pPr>
                      <a:r>
                        <a:rPr lang="ko-KR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경영</a:t>
                      </a:r>
                      <a:r>
                        <a:rPr lang="en-US" altLang="ko-KR" sz="1400" u="none" strike="noStrike" dirty="0" smtClean="0"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400" u="none" strike="noStrike" dirty="0" smtClean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400" u="none" strike="noStrike" dirty="0" err="1" smtClean="0">
                          <a:effectLst/>
                          <a:latin typeface="+mn-ea"/>
                          <a:ea typeface="+mn-ea"/>
                        </a:rPr>
                        <a:t>지원실</a:t>
                      </a:r>
                      <a:endParaRPr lang="en-US" sz="14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>
                        <a:spcBef>
                          <a:spcPts val="300"/>
                        </a:spcBef>
                      </a:pP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5214" marB="0" anchor="ctr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indent="-85725" algn="l" fontAlgn="ctr">
                        <a:lnSpc>
                          <a:spcPct val="100000"/>
                        </a:lnSpc>
                        <a:spcBef>
                          <a:spcPts val="300"/>
                        </a:spcBef>
                        <a:buFontTx/>
                        <a:buChar char="-"/>
                      </a:pPr>
                      <a:r>
                        <a:rPr lang="ko-KR" altLang="en-US" sz="1400" u="none" strike="noStrike" smtClean="0">
                          <a:effectLst/>
                          <a:latin typeface="+mn-ea"/>
                          <a:ea typeface="+mn-ea"/>
                        </a:rPr>
                        <a:t>신규고객 프로파일</a:t>
                      </a:r>
                      <a:endParaRPr lang="en-US" altLang="ko-KR" sz="1400" u="none" strike="noStrike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85725" algn="l" fontAlgn="ctr">
                        <a:lnSpc>
                          <a:spcPct val="100000"/>
                        </a:lnSpc>
                        <a:spcBef>
                          <a:spcPts val="300"/>
                        </a:spcBef>
                        <a:buFontTx/>
                        <a:buChar char="-"/>
                      </a:pPr>
                      <a:r>
                        <a:rPr lang="ko-KR" altLang="en-US" sz="1400" u="none" strike="noStrike" baseline="0" smtClean="0">
                          <a:effectLst/>
                          <a:latin typeface="+mn-ea"/>
                          <a:ea typeface="+mn-ea"/>
                        </a:rPr>
                        <a:t>신규고객 첫 유입제품</a:t>
                      </a:r>
                      <a:endParaRPr lang="en-US" altLang="ko-KR" sz="1400" u="none" strike="noStrike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85725" algn="l" fontAlgn="ctr">
                        <a:lnSpc>
                          <a:spcPct val="100000"/>
                        </a:lnSpc>
                        <a:spcBef>
                          <a:spcPts val="300"/>
                        </a:spcBef>
                        <a:buFontTx/>
                        <a:buChar char="-"/>
                      </a:pPr>
                      <a:r>
                        <a:rPr lang="ko-KR" altLang="en-US" sz="1400" u="none" strike="noStrike" baseline="0" smtClean="0">
                          <a:effectLst/>
                          <a:latin typeface="+mn-ea"/>
                          <a:ea typeface="+mn-ea"/>
                        </a:rPr>
                        <a:t>재구매  제품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54000" marB="54000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indent="-85725" algn="l" fontAlgn="ctr">
                        <a:lnSpc>
                          <a:spcPct val="100000"/>
                        </a:lnSpc>
                        <a:spcBef>
                          <a:spcPts val="300"/>
                        </a:spcBef>
                        <a:buFontTx/>
                        <a:buChar char="-"/>
                      </a:pPr>
                      <a:r>
                        <a:rPr lang="ko-KR" altLang="en-US" sz="1400" u="none" strike="noStrike" smtClean="0">
                          <a:effectLst/>
                          <a:latin typeface="+mn-ea"/>
                          <a:ea typeface="+mn-ea"/>
                        </a:rPr>
                        <a:t>고객군이 비슷한 매장의 </a:t>
                      </a:r>
                      <a:r>
                        <a:rPr lang="en-US" altLang="ko-KR" sz="1400" u="none" strike="noStrike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400" u="none" strike="noStrike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상품진열</a:t>
                      </a:r>
                      <a:r>
                        <a:rPr lang="en-US" altLang="ko-KR" sz="1400" u="none" strike="noStrike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”  </a:t>
                      </a:r>
                      <a:r>
                        <a:rPr lang="ko-KR" altLang="en-US" sz="1400" u="none" strike="noStrike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가이드라인 표준화</a:t>
                      </a:r>
                      <a:endParaRPr lang="en-US" altLang="ko-KR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54000" marB="54000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marR="0" lvl="0" indent="-85725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u="none" strike="noStrike" baseline="0" dirty="0" smtClean="0"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ko-KR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 마스터 </a:t>
                      </a:r>
                      <a:r>
                        <a:rPr lang="en-US" altLang="ko-KR" sz="14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프로파일 정보</a:t>
                      </a:r>
                      <a:r>
                        <a:rPr lang="en-US" altLang="ko-KR" sz="1400" u="none" strike="noStrike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85725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매장 마스터</a:t>
                      </a:r>
                      <a:endParaRPr lang="en-US" altLang="ko-KR" sz="14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85725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u="none" strike="noStrike" baseline="0" dirty="0" smtClean="0">
                          <a:effectLst/>
                          <a:latin typeface="+mn-ea"/>
                          <a:ea typeface="+mn-ea"/>
                        </a:rPr>
                        <a:t>상품 마스터</a:t>
                      </a:r>
                      <a:endParaRPr lang="en-US" altLang="ko-KR" sz="1400" u="none" strike="noStrike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85725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u="none" strike="noStrike" baseline="0" dirty="0" smtClean="0">
                          <a:effectLst/>
                          <a:latin typeface="+mn-ea"/>
                          <a:ea typeface="+mn-ea"/>
                        </a:rPr>
                        <a:t>Sell in/Out data</a:t>
                      </a:r>
                    </a:p>
                    <a:p>
                      <a:pPr marL="171450" marR="0" lvl="0" indent="-85725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u="none" strike="noStrike" baseline="0" dirty="0" smtClean="0">
                          <a:effectLst/>
                          <a:latin typeface="+mn-ea"/>
                          <a:ea typeface="+mn-ea"/>
                        </a:rPr>
                        <a:t>회원 </a:t>
                      </a:r>
                      <a:r>
                        <a:rPr lang="en-US" altLang="ko-KR" sz="1400" u="none" strike="noStrike" baseline="0" dirty="0" smtClean="0">
                          <a:effectLst/>
                          <a:latin typeface="+mn-ea"/>
                          <a:ea typeface="+mn-ea"/>
                        </a:rPr>
                        <a:t>Transaction(</a:t>
                      </a:r>
                      <a:r>
                        <a:rPr lang="ko-KR" altLang="en-US" sz="1400" u="none" strike="noStrike" baseline="0" dirty="0" smtClean="0">
                          <a:effectLst/>
                          <a:latin typeface="+mn-ea"/>
                          <a:ea typeface="+mn-ea"/>
                        </a:rPr>
                        <a:t>구매</a:t>
                      </a:r>
                      <a:r>
                        <a:rPr lang="en-US" altLang="ko-KR" sz="1400" u="none" strike="noStrike" baseline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u="none" strike="noStrike" baseline="0" dirty="0" smtClean="0">
                          <a:effectLst/>
                          <a:latin typeface="+mn-ea"/>
                          <a:ea typeface="+mn-ea"/>
                        </a:rPr>
                        <a:t> 정보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54000" marB="54000"/>
                </a:tc>
              </a:tr>
              <a:tr h="179655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ctr">
                        <a:spcBef>
                          <a:spcPts val="300"/>
                        </a:spcBef>
                      </a:pPr>
                      <a:r>
                        <a:rPr lang="ko-KR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영업</a:t>
                      </a:r>
                      <a:r>
                        <a:rPr lang="en-US" altLang="ko-KR" sz="1400" u="none" strike="noStrike" dirty="0" smtClean="0"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400" u="none" strike="noStrike" dirty="0" smtClean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기획팀</a:t>
                      </a:r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5214" marB="0" anchor="ctr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indent="-85725" algn="l" fontAlgn="ctr">
                        <a:lnSpc>
                          <a:spcPct val="100000"/>
                        </a:lnSpc>
                        <a:spcBef>
                          <a:spcPts val="300"/>
                        </a:spcBef>
                        <a:buFontTx/>
                        <a:buChar char="-"/>
                      </a:pPr>
                      <a:r>
                        <a:rPr lang="ko-KR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매장 </a:t>
                      </a:r>
                      <a:r>
                        <a:rPr lang="ko-KR" altLang="en-US" sz="1400" u="none" strike="noStrike" smtClean="0">
                          <a:effectLst/>
                          <a:latin typeface="+mn-ea"/>
                          <a:ea typeface="+mn-ea"/>
                        </a:rPr>
                        <a:t>특성 분석</a:t>
                      </a:r>
                      <a:r>
                        <a:rPr lang="en-US" altLang="ko-KR" sz="1400" u="none" strike="noStrike" baseline="0" smtClean="0">
                          <a:effectLst/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400" u="none" strike="noStrike" baseline="0" smtClean="0">
                          <a:effectLst/>
                          <a:latin typeface="+mn-ea"/>
                          <a:ea typeface="+mn-ea"/>
                        </a:rPr>
                        <a:t>역세권</a:t>
                      </a:r>
                      <a:r>
                        <a:rPr lang="en-US" altLang="ko-KR" sz="1400" u="none" strike="noStrike" baseline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u="none" strike="noStrike" baseline="0" smtClean="0">
                          <a:effectLst/>
                          <a:latin typeface="+mn-ea"/>
                          <a:ea typeface="+mn-ea"/>
                        </a:rPr>
                        <a:t>주거지</a:t>
                      </a:r>
                      <a:r>
                        <a:rPr lang="en-US" altLang="ko-KR" sz="1400" u="none" strike="noStrike" baseline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4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85725" algn="l" fontAlgn="ctr">
                        <a:lnSpc>
                          <a:spcPct val="100000"/>
                        </a:lnSpc>
                        <a:spcBef>
                          <a:spcPts val="300"/>
                        </a:spcBef>
                        <a:buFontTx/>
                        <a:buChar char="-"/>
                      </a:pPr>
                      <a:r>
                        <a:rPr lang="ko-KR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상권</a:t>
                      </a:r>
                      <a:r>
                        <a:rPr lang="en-US" altLang="ko-KR" sz="1400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u="none" strike="noStrike" dirty="0" err="1" smtClean="0">
                          <a:effectLst/>
                          <a:latin typeface="+mn-ea"/>
                          <a:ea typeface="+mn-ea"/>
                        </a:rPr>
                        <a:t>매장별</a:t>
                      </a:r>
                      <a:r>
                        <a:rPr lang="ko-KR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 고객 프로파일</a:t>
                      </a:r>
                      <a:r>
                        <a:rPr lang="en-US" altLang="ko-KR" sz="14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연령</a:t>
                      </a:r>
                      <a:r>
                        <a:rPr lang="en-US" altLang="ko-KR" sz="1400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성별</a:t>
                      </a:r>
                      <a:r>
                        <a:rPr lang="en-US" altLang="ko-KR" sz="1400" u="none" strike="noStrike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85725" algn="l" fontAlgn="ctr">
                        <a:lnSpc>
                          <a:spcPct val="100000"/>
                        </a:lnSpc>
                        <a:spcBef>
                          <a:spcPts val="300"/>
                        </a:spcBef>
                        <a:buFontTx/>
                        <a:buChar char="-"/>
                      </a:pPr>
                      <a:r>
                        <a:rPr lang="ko-KR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고객 </a:t>
                      </a:r>
                      <a:r>
                        <a:rPr lang="ko-KR" altLang="en-US" sz="1400" u="none" strike="noStrike" dirty="0" err="1" smtClean="0">
                          <a:effectLst/>
                          <a:latin typeface="+mn-ea"/>
                          <a:ea typeface="+mn-ea"/>
                        </a:rPr>
                        <a:t>프로파일별</a:t>
                      </a:r>
                      <a:r>
                        <a:rPr lang="ko-KR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 주 구매 상품 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54000" marB="54000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indent="-85725" algn="l" fontAlgn="ctr">
                        <a:lnSpc>
                          <a:spcPct val="100000"/>
                        </a:lnSpc>
                        <a:spcBef>
                          <a:spcPts val="300"/>
                        </a:spcBef>
                        <a:buFontTx/>
                        <a:buChar char="-"/>
                      </a:pPr>
                      <a:r>
                        <a:rPr lang="ko-KR" altLang="en-US" sz="1400" u="none" strike="noStrike" smtClean="0">
                          <a:effectLst/>
                          <a:latin typeface="+mn-ea"/>
                          <a:ea typeface="+mn-ea"/>
                        </a:rPr>
                        <a:t>상권</a:t>
                      </a:r>
                      <a:r>
                        <a:rPr lang="ko-KR" altLang="en-US" sz="1400" u="none" strike="noStrike" baseline="0" smtClean="0">
                          <a:effectLst/>
                          <a:latin typeface="+mn-ea"/>
                          <a:ea typeface="+mn-ea"/>
                        </a:rPr>
                        <a:t> 고객 판매 패턴 </a:t>
                      </a:r>
                      <a:r>
                        <a:rPr lang="en-US" altLang="ko-KR" sz="1400" u="none" strike="noStrike" baseline="0" smtClean="0"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400" u="none" strike="noStrike" baseline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상품구성안 도출</a:t>
                      </a:r>
                      <a:endParaRPr lang="en-US" altLang="ko-KR" sz="1400" u="none" strike="noStrike" baseline="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85725" algn="l" fontAlgn="ctr">
                        <a:lnSpc>
                          <a:spcPct val="100000"/>
                        </a:lnSpc>
                        <a:spcBef>
                          <a:spcPts val="300"/>
                        </a:spcBef>
                        <a:buFontTx/>
                        <a:buChar char="-"/>
                      </a:pPr>
                      <a:r>
                        <a:rPr lang="ko-KR" altLang="en-US" sz="1400" u="none" strike="noStrike" baseline="0" smtClean="0">
                          <a:effectLst/>
                          <a:latin typeface="+mn-ea"/>
                          <a:ea typeface="+mn-ea"/>
                        </a:rPr>
                        <a:t>낮은 매출점포 세부상담</a:t>
                      </a:r>
                      <a:endParaRPr lang="en-US" altLang="ko-KR" sz="1400" u="none" strike="noStrike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85725" algn="l" fontAlgn="ctr">
                        <a:lnSpc>
                          <a:spcPct val="100000"/>
                        </a:lnSpc>
                        <a:spcBef>
                          <a:spcPts val="300"/>
                        </a:spcBef>
                        <a:buFontTx/>
                        <a:buChar char="-"/>
                      </a:pPr>
                      <a:r>
                        <a:rPr lang="ko-KR" altLang="en-US" sz="1400" u="none" strike="noStrike" baseline="0" smtClean="0">
                          <a:effectLst/>
                          <a:latin typeface="+mn-ea"/>
                          <a:ea typeface="+mn-ea"/>
                        </a:rPr>
                        <a:t>상권별</a:t>
                      </a:r>
                      <a:r>
                        <a:rPr lang="en-US" altLang="ko-KR" sz="1400" u="none" strike="noStrike" baseline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u="none" strike="noStrike" baseline="0" smtClean="0">
                          <a:effectLst/>
                          <a:latin typeface="+mn-ea"/>
                          <a:ea typeface="+mn-ea"/>
                        </a:rPr>
                        <a:t>고객층별 </a:t>
                      </a:r>
                      <a:r>
                        <a:rPr lang="ko-KR" altLang="en-US" sz="1400" u="none" strike="noStrike" baseline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매장관리 가이드라인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54000" marB="54000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marR="0" lvl="0" indent="-85725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매장 마스터</a:t>
                      </a:r>
                      <a:endParaRPr lang="en-US" altLang="ko-KR" sz="14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85725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회원 마스터 </a:t>
                      </a:r>
                      <a:r>
                        <a:rPr lang="en-US" altLang="ko-KR" sz="14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거주지 정보</a:t>
                      </a:r>
                      <a:r>
                        <a:rPr lang="en-US" altLang="ko-KR" sz="1400" u="none" strike="noStrike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85725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u="none" strike="noStrike" baseline="0" dirty="0" smtClean="0"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ko-KR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 마스터 </a:t>
                      </a:r>
                      <a:r>
                        <a:rPr lang="en-US" altLang="ko-KR" sz="14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프로파일 정보</a:t>
                      </a:r>
                      <a:r>
                        <a:rPr lang="en-US" altLang="ko-KR" sz="1400" u="none" strike="noStrike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85725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u="none" strike="noStrike" baseline="0" dirty="0" smtClean="0">
                          <a:effectLst/>
                          <a:latin typeface="+mn-ea"/>
                          <a:ea typeface="+mn-ea"/>
                        </a:rPr>
                        <a:t>상품 마스터</a:t>
                      </a:r>
                      <a:endParaRPr lang="en-US" altLang="ko-KR" sz="1400" u="none" strike="noStrike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85725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u="none" strike="noStrike" baseline="0" dirty="0" smtClean="0">
                          <a:effectLst/>
                          <a:latin typeface="+mn-ea"/>
                          <a:ea typeface="+mn-ea"/>
                        </a:rPr>
                        <a:t>Sell in/Out data</a:t>
                      </a:r>
                    </a:p>
                    <a:p>
                      <a:pPr marL="171450" marR="0" lvl="0" indent="-85725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u="none" strike="noStrike" baseline="0" dirty="0" smtClean="0">
                          <a:effectLst/>
                          <a:latin typeface="+mn-ea"/>
                          <a:ea typeface="+mn-ea"/>
                        </a:rPr>
                        <a:t>회원 </a:t>
                      </a:r>
                      <a:r>
                        <a:rPr lang="en-US" altLang="ko-KR" sz="1400" u="none" strike="noStrike" baseline="0" dirty="0" smtClean="0">
                          <a:effectLst/>
                          <a:latin typeface="+mn-ea"/>
                          <a:ea typeface="+mn-ea"/>
                        </a:rPr>
                        <a:t>Transaction(</a:t>
                      </a:r>
                      <a:r>
                        <a:rPr lang="ko-KR" altLang="en-US" sz="1400" u="none" strike="noStrike" baseline="0" dirty="0" smtClean="0">
                          <a:effectLst/>
                          <a:latin typeface="+mn-ea"/>
                          <a:ea typeface="+mn-ea"/>
                        </a:rPr>
                        <a:t>구매</a:t>
                      </a:r>
                      <a:r>
                        <a:rPr lang="en-US" altLang="ko-KR" sz="1400" u="none" strike="noStrike" baseline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u="none" strike="noStrike" baseline="0" dirty="0" smtClean="0">
                          <a:effectLst/>
                          <a:latin typeface="+mn-ea"/>
                          <a:ea typeface="+mn-ea"/>
                        </a:rPr>
                        <a:t> 정보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54000" marB="54000"/>
                </a:tc>
              </a:tr>
              <a:tr h="141281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ctr">
                        <a:spcBef>
                          <a:spcPts val="300"/>
                        </a:spcBef>
                      </a:pPr>
                      <a:r>
                        <a:rPr lang="ko-KR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1400" u="none" strike="noStrike" dirty="0" smtClean="0"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400" u="none" strike="noStrike" dirty="0" smtClean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400" u="none" strike="noStrike" dirty="0" err="1" smtClean="0">
                          <a:effectLst/>
                          <a:latin typeface="+mn-ea"/>
                          <a:ea typeface="+mn-ea"/>
                        </a:rPr>
                        <a:t>전략실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5214" marB="0" anchor="ctr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indent="-85725" algn="l" fontAlgn="ctr">
                        <a:lnSpc>
                          <a:spcPct val="100000"/>
                        </a:lnSpc>
                        <a:spcBef>
                          <a:spcPts val="300"/>
                        </a:spcBef>
                        <a:buFontTx/>
                        <a:buChar char="-"/>
                      </a:pPr>
                      <a:r>
                        <a:rPr lang="ko-KR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고객 </a:t>
                      </a:r>
                      <a:r>
                        <a:rPr lang="ko-KR" altLang="en-US" sz="1400" u="none" strike="noStrike" err="1" smtClean="0">
                          <a:effectLst/>
                          <a:latin typeface="+mn-ea"/>
                          <a:ea typeface="+mn-ea"/>
                        </a:rPr>
                        <a:t>프로파일별</a:t>
                      </a:r>
                      <a:r>
                        <a:rPr lang="ko-KR" altLang="en-US" sz="1400" u="none" strike="noStrike" baseline="0" smtClean="0">
                          <a:effectLst/>
                          <a:latin typeface="+mn-ea"/>
                          <a:ea typeface="+mn-ea"/>
                        </a:rPr>
                        <a:t> 힛트상품</a:t>
                      </a:r>
                      <a:endParaRPr lang="en-US" altLang="ko-KR" sz="14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85725" algn="l" fontAlgn="ctr">
                        <a:lnSpc>
                          <a:spcPct val="100000"/>
                        </a:lnSpc>
                        <a:spcBef>
                          <a:spcPts val="300"/>
                        </a:spcBef>
                        <a:buFontTx/>
                        <a:buChar char="-"/>
                      </a:pPr>
                      <a:r>
                        <a:rPr lang="ko-KR" altLang="en-US" sz="1400" u="none" strike="noStrike" err="1" smtClean="0">
                          <a:effectLst/>
                          <a:latin typeface="+mn-ea"/>
                          <a:ea typeface="+mn-ea"/>
                        </a:rPr>
                        <a:t>매장별</a:t>
                      </a:r>
                      <a:r>
                        <a:rPr lang="ko-KR" altLang="en-US" sz="1400" u="none" strike="noStrike" smtClean="0">
                          <a:effectLst/>
                          <a:latin typeface="+mn-ea"/>
                          <a:ea typeface="+mn-ea"/>
                        </a:rPr>
                        <a:t> 주고객층 </a:t>
                      </a:r>
                      <a:r>
                        <a:rPr lang="en-US" altLang="ko-KR" sz="1400" u="none" strike="noStrike" smtClean="0">
                          <a:effectLst/>
                          <a:latin typeface="+mn-ea"/>
                          <a:ea typeface="+mn-ea"/>
                        </a:rPr>
                        <a:t>X </a:t>
                      </a:r>
                      <a:r>
                        <a:rPr lang="ko-KR" altLang="en-US" sz="1400" u="none" strike="noStrike" smtClean="0">
                          <a:effectLst/>
                          <a:latin typeface="+mn-ea"/>
                          <a:ea typeface="+mn-ea"/>
                        </a:rPr>
                        <a:t>상품</a:t>
                      </a:r>
                      <a:r>
                        <a:rPr lang="ko-KR" altLang="en-US" sz="1400" u="none" strike="noStrike" baseline="0" smtClean="0">
                          <a:effectLst/>
                          <a:latin typeface="+mn-ea"/>
                          <a:ea typeface="+mn-ea"/>
                        </a:rPr>
                        <a:t> 분석</a:t>
                      </a:r>
                      <a:endParaRPr lang="en-US" altLang="ko-KR" sz="14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85725" algn="l" fontAlgn="ctr">
                        <a:lnSpc>
                          <a:spcPct val="100000"/>
                        </a:lnSpc>
                        <a:spcBef>
                          <a:spcPts val="300"/>
                        </a:spcBef>
                        <a:buFontTx/>
                        <a:buChar char="-"/>
                      </a:pPr>
                      <a:r>
                        <a:rPr lang="ko-KR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고객 </a:t>
                      </a:r>
                      <a:r>
                        <a:rPr lang="ko-KR" altLang="en-US" sz="1400" u="none" strike="noStrike" err="1" smtClean="0">
                          <a:effectLst/>
                          <a:latin typeface="+mn-ea"/>
                          <a:ea typeface="+mn-ea"/>
                        </a:rPr>
                        <a:t>프로파일별</a:t>
                      </a:r>
                      <a:r>
                        <a:rPr lang="ko-KR" altLang="en-US" sz="1400" u="none" strike="noStrike" smtClean="0">
                          <a:effectLst/>
                          <a:latin typeface="+mn-ea"/>
                          <a:ea typeface="+mn-ea"/>
                        </a:rPr>
                        <a:t> 장바구니</a:t>
                      </a:r>
                      <a:endParaRPr lang="en-US" altLang="ko-KR" sz="14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85725" algn="l" fontAlgn="ctr">
                        <a:lnSpc>
                          <a:spcPct val="100000"/>
                        </a:lnSpc>
                        <a:spcBef>
                          <a:spcPts val="300"/>
                        </a:spcBef>
                        <a:buFontTx/>
                        <a:buChar char="-"/>
                      </a:pPr>
                      <a:r>
                        <a:rPr lang="ko-KR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매장</a:t>
                      </a:r>
                      <a:r>
                        <a:rPr lang="ko-KR" altLang="en-US" sz="1400" u="none" strike="noStrike" smtClean="0">
                          <a:effectLst/>
                          <a:latin typeface="+mn-ea"/>
                          <a:ea typeface="+mn-ea"/>
                        </a:rPr>
                        <a:t>*고객별 장바구니 비교분석 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54000" marB="54000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indent="-85725" algn="l" fontAlgn="ctr">
                        <a:lnSpc>
                          <a:spcPct val="100000"/>
                        </a:lnSpc>
                        <a:spcBef>
                          <a:spcPts val="300"/>
                        </a:spcBef>
                        <a:buFontTx/>
                        <a:buChar char="-"/>
                      </a:pPr>
                      <a:r>
                        <a:rPr lang="ko-KR" altLang="en-US" sz="1400" u="none" strike="noStrike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특정 타겟을 대상으로 한 상품기획</a:t>
                      </a:r>
                      <a:endParaRPr lang="en-US" altLang="ko-KR" sz="1400" u="none" strike="noStrike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54000" marB="54000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marR="0" lvl="0" indent="-85725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u="none" strike="noStrike" baseline="0" dirty="0" smtClean="0">
                          <a:effectLst/>
                          <a:latin typeface="+mn-ea"/>
                          <a:ea typeface="+mn-ea"/>
                        </a:rPr>
                        <a:t>상품 마스터</a:t>
                      </a:r>
                      <a:endParaRPr lang="en-US" altLang="ko-KR" sz="1400" u="none" strike="noStrike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85725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u="none" strike="noStrike" baseline="0" dirty="0" smtClean="0">
                          <a:effectLst/>
                          <a:latin typeface="+mn-ea"/>
                          <a:ea typeface="+mn-ea"/>
                        </a:rPr>
                        <a:t>Sell in/Out data</a:t>
                      </a:r>
                    </a:p>
                    <a:p>
                      <a:pPr marL="171450" marR="0" lvl="0" indent="-85725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매장 마스터</a:t>
                      </a:r>
                      <a:endParaRPr lang="en-US" altLang="ko-KR" sz="14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85725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u="none" strike="noStrike" baseline="0" dirty="0" smtClean="0"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ko-KR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 마스터 </a:t>
                      </a:r>
                      <a:r>
                        <a:rPr lang="en-US" altLang="ko-KR" sz="14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프로파일 정보</a:t>
                      </a:r>
                      <a:r>
                        <a:rPr lang="en-US" altLang="ko-KR" sz="1400" u="none" strike="noStrike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85725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u="none" strike="noStrike" baseline="0" dirty="0" smtClean="0">
                          <a:effectLst/>
                          <a:latin typeface="+mn-ea"/>
                          <a:ea typeface="+mn-ea"/>
                        </a:rPr>
                        <a:t>회원 </a:t>
                      </a:r>
                      <a:r>
                        <a:rPr lang="en-US" altLang="ko-KR" sz="1400" u="none" strike="noStrike" baseline="0" dirty="0" smtClean="0">
                          <a:effectLst/>
                          <a:latin typeface="+mn-ea"/>
                          <a:ea typeface="+mn-ea"/>
                        </a:rPr>
                        <a:t>Transaction(</a:t>
                      </a:r>
                      <a:r>
                        <a:rPr lang="ko-KR" altLang="en-US" sz="1400" u="none" strike="noStrike" baseline="0" dirty="0" smtClean="0">
                          <a:effectLst/>
                          <a:latin typeface="+mn-ea"/>
                          <a:ea typeface="+mn-ea"/>
                        </a:rPr>
                        <a:t>구매</a:t>
                      </a:r>
                      <a:r>
                        <a:rPr lang="en-US" altLang="ko-KR" sz="1400" u="none" strike="noStrike" baseline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u="none" strike="noStrike" baseline="0" dirty="0" smtClean="0">
                          <a:effectLst/>
                          <a:latin typeface="+mn-ea"/>
                          <a:ea typeface="+mn-ea"/>
                        </a:rPr>
                        <a:t> 정보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54000" marB="540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연결선 76"/>
          <p:cNvCxnSpPr/>
          <p:nvPr/>
        </p:nvCxnSpPr>
        <p:spPr>
          <a:xfrm>
            <a:off x="4834384" y="1196752"/>
            <a:ext cx="0" cy="453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수행조직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53" name="원통 52"/>
          <p:cNvSpPr/>
          <p:nvPr/>
        </p:nvSpPr>
        <p:spPr>
          <a:xfrm>
            <a:off x="1136576" y="2996952"/>
            <a:ext cx="1440160" cy="1080120"/>
          </a:xfrm>
          <a:prstGeom prst="can">
            <a:avLst>
              <a:gd name="adj" fmla="val 2970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  <a:latin typeface="+mn-ea"/>
              </a:rPr>
              <a:t>서비스</a:t>
            </a:r>
            <a:endParaRPr lang="en-US" altLang="ko-KR" sz="1600" b="1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6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44888" y="2492896"/>
            <a:ext cx="1800200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Kibana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(Elastic Search)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원통 55"/>
          <p:cNvSpPr/>
          <p:nvPr/>
        </p:nvSpPr>
        <p:spPr>
          <a:xfrm>
            <a:off x="4160912" y="3789040"/>
            <a:ext cx="1440160" cy="1080120"/>
          </a:xfrm>
          <a:prstGeom prst="can">
            <a:avLst>
              <a:gd name="adj" fmla="val 2970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  <a:latin typeface="+mn-ea"/>
              </a:rPr>
              <a:t>분석</a:t>
            </a:r>
            <a:endParaRPr lang="en-US" altLang="ko-KR" sz="1600" b="1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600" b="1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8" name="직선 화살표 연결선 57"/>
          <p:cNvCxnSpPr>
            <a:stCxn id="53" idx="4"/>
            <a:endCxn id="56" idx="2"/>
          </p:cNvCxnSpPr>
          <p:nvPr/>
        </p:nvCxnSpPr>
        <p:spPr>
          <a:xfrm>
            <a:off x="2576736" y="3537012"/>
            <a:ext cx="1584176" cy="7920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3" idx="4"/>
            <a:endCxn id="54" idx="1"/>
          </p:cNvCxnSpPr>
          <p:nvPr/>
        </p:nvCxnSpPr>
        <p:spPr>
          <a:xfrm flipV="1">
            <a:off x="2576736" y="2816932"/>
            <a:ext cx="1368152" cy="7200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76736" y="249289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변환프로그램</a:t>
            </a:r>
            <a:endParaRPr lang="ko-KR" altLang="en-US" sz="1400"/>
          </a:p>
        </p:txBody>
      </p:sp>
      <p:sp>
        <p:nvSpPr>
          <p:cNvPr id="63" name="TextBox 62"/>
          <p:cNvSpPr txBox="1"/>
          <p:nvPr/>
        </p:nvSpPr>
        <p:spPr>
          <a:xfrm>
            <a:off x="2576736" y="4293096"/>
            <a:ext cx="1078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Replication</a:t>
            </a:r>
            <a:endParaRPr lang="ko-KR" altLang="en-US" sz="1400"/>
          </a:p>
        </p:txBody>
      </p:sp>
      <p:sp>
        <p:nvSpPr>
          <p:cNvPr id="64" name="직사각형 63"/>
          <p:cNvSpPr/>
          <p:nvPr/>
        </p:nvSpPr>
        <p:spPr>
          <a:xfrm>
            <a:off x="6681192" y="2060848"/>
            <a:ext cx="216024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Full </a:t>
            </a:r>
            <a:r>
              <a:rPr lang="ko-KR" altLang="en-US" smtClean="0">
                <a:solidFill>
                  <a:schemeClr val="tx1"/>
                </a:solidFill>
              </a:rPr>
              <a:t>데이터분석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681192" y="2780928"/>
            <a:ext cx="216024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패턴 분석 도출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681192" y="3645024"/>
            <a:ext cx="216024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통계형 분석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681192" y="4365104"/>
            <a:ext cx="216024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비교분석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>
            <a:stCxn id="54" idx="3"/>
            <a:endCxn id="64" idx="1"/>
          </p:cNvCxnSpPr>
          <p:nvPr/>
        </p:nvCxnSpPr>
        <p:spPr>
          <a:xfrm flipV="1">
            <a:off x="5745088" y="2384884"/>
            <a:ext cx="93610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4" idx="3"/>
            <a:endCxn id="65" idx="1"/>
          </p:cNvCxnSpPr>
          <p:nvPr/>
        </p:nvCxnSpPr>
        <p:spPr>
          <a:xfrm>
            <a:off x="5745088" y="2816932"/>
            <a:ext cx="93610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56" idx="4"/>
            <a:endCxn id="66" idx="1"/>
          </p:cNvCxnSpPr>
          <p:nvPr/>
        </p:nvCxnSpPr>
        <p:spPr>
          <a:xfrm flipV="1">
            <a:off x="5601072" y="3969060"/>
            <a:ext cx="108012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56" idx="4"/>
            <a:endCxn id="67" idx="1"/>
          </p:cNvCxnSpPr>
          <p:nvPr/>
        </p:nvCxnSpPr>
        <p:spPr>
          <a:xfrm>
            <a:off x="5601072" y="4329100"/>
            <a:ext cx="108012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1136576" y="1556792"/>
            <a:ext cx="367240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4880992" y="1556792"/>
            <a:ext cx="367240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83427" y="1124744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+mn-ea"/>
              </a:rPr>
              <a:t>서버개발자 </a:t>
            </a:r>
            <a:r>
              <a:rPr lang="en-US" altLang="ko-KR" b="1" smtClean="0">
                <a:latin typeface="+mn-ea"/>
              </a:rPr>
              <a:t>/ </a:t>
            </a:r>
            <a:r>
              <a:rPr lang="ko-KR" altLang="en-US" b="1" smtClean="0">
                <a:latin typeface="+mn-ea"/>
              </a:rPr>
              <a:t>데이터엔지니어</a:t>
            </a:r>
            <a:endParaRPr lang="ko-KR" altLang="en-US" b="1"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037890" y="112474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+mn-ea"/>
              </a:rPr>
              <a:t>데이터 분석가</a:t>
            </a:r>
            <a:endParaRPr lang="ko-KR" altLang="en-US" b="1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상품분석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72480" y="1052736"/>
            <a:ext cx="298745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96816" y="1052736"/>
            <a:ext cx="3166383" cy="2032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704528" y="3501008"/>
            <a:ext cx="4752528" cy="266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6465168" y="1443548"/>
            <a:ext cx="3240360" cy="4495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smtClean="0">
                <a:latin typeface="+mn-ea"/>
              </a:rPr>
              <a:t>매월 팔리는 품목수는 </a:t>
            </a:r>
            <a:r>
              <a:rPr lang="en-US" altLang="ko-KR" sz="1600" smtClean="0">
                <a:latin typeface="+mn-ea"/>
              </a:rPr>
              <a:t>3.2</a:t>
            </a:r>
            <a:r>
              <a:rPr lang="ko-KR" altLang="en-US" sz="1600" smtClean="0">
                <a:latin typeface="+mn-ea"/>
              </a:rPr>
              <a:t>만개</a:t>
            </a:r>
            <a:endParaRPr lang="en-US" altLang="ko-KR" sz="160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600" smtClean="0">
                <a:latin typeface="+mn-ea"/>
              </a:rPr>
              <a:t>매월 </a:t>
            </a:r>
            <a:r>
              <a:rPr lang="en-US" altLang="ko-KR" sz="1600" smtClean="0">
                <a:latin typeface="+mn-ea"/>
              </a:rPr>
              <a:t>2</a:t>
            </a:r>
            <a:r>
              <a:rPr lang="ko-KR" altLang="en-US" sz="1600" smtClean="0">
                <a:latin typeface="+mn-ea"/>
              </a:rPr>
              <a:t>천개 미만 판매품목 </a:t>
            </a:r>
            <a:r>
              <a:rPr lang="en-US" altLang="ko-KR" sz="1600" smtClean="0">
                <a:latin typeface="+mn-ea"/>
              </a:rPr>
              <a:t>76%</a:t>
            </a:r>
          </a:p>
          <a:p>
            <a:pPr>
              <a:lnSpc>
                <a:spcPct val="120000"/>
              </a:lnSpc>
              <a:buFont typeface="Wingdings"/>
              <a:buChar char="à"/>
            </a:pPr>
            <a:r>
              <a:rPr lang="ko-KR" altLang="en-US" sz="1600" smtClean="0">
                <a:latin typeface="+mn-ea"/>
                <a:sym typeface="Wingdings" pitchFamily="2" charset="2"/>
              </a:rPr>
              <a:t> 구색 위주의 상품구성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 typeface="Wingdings"/>
              <a:buChar char="à"/>
            </a:pPr>
            <a:r>
              <a:rPr lang="en-US" altLang="ko-KR" sz="1600" smtClean="0">
                <a:latin typeface="+mn-ea"/>
                <a:sym typeface="Wingdings" pitchFamily="2" charset="2"/>
              </a:rPr>
              <a:t>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잘팔리는 상품 중심 마케팅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</a:pP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</a:pPr>
            <a:r>
              <a:rPr lang="ko-KR" altLang="en-US" sz="1600" smtClean="0">
                <a:latin typeface="+mn-ea"/>
                <a:sym typeface="Wingdings" pitchFamily="2" charset="2"/>
              </a:rPr>
              <a:t>상위판매품목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1600" smtClean="0">
                <a:latin typeface="+mn-ea"/>
                <a:sym typeface="Wingdings" pitchFamily="2" charset="2"/>
              </a:rPr>
              <a:t> 머리끈</a:t>
            </a:r>
            <a:r>
              <a:rPr lang="en-US" altLang="ko-KR" sz="1600" smtClean="0">
                <a:latin typeface="+mn-ea"/>
                <a:sym typeface="Wingdings" pitchFamily="2" charset="2"/>
              </a:rPr>
              <a:t>,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화장퍼프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: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화장품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색종이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: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문구류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종이컵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: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사무용품류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 typeface="Wingdings"/>
              <a:buChar char="à"/>
            </a:pPr>
            <a:r>
              <a:rPr lang="ko-KR" altLang="en-US" sz="1600" smtClean="0">
                <a:latin typeface="+mn-ea"/>
                <a:sym typeface="Wingdings" pitchFamily="2" charset="2"/>
              </a:rPr>
              <a:t>생활소비용품 중심으로 판매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 typeface="Wingdings"/>
              <a:buChar char="à"/>
            </a:pP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</a:pPr>
            <a:r>
              <a:rPr lang="ko-KR" altLang="en-US" sz="1600" smtClean="0">
                <a:latin typeface="+mn-ea"/>
                <a:sym typeface="Wingdings" pitchFamily="2" charset="2"/>
              </a:rPr>
              <a:t>연령대별구매율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1600" smtClean="0">
                <a:latin typeface="+mn-ea"/>
                <a:sym typeface="Wingdings" pitchFamily="2" charset="2"/>
              </a:rPr>
              <a:t> 생활용품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: 30</a:t>
            </a:r>
            <a:r>
              <a:rPr lang="ko-KR" altLang="en-US" sz="1600" smtClean="0">
                <a:latin typeface="+mn-ea"/>
                <a:sym typeface="Wingdings" pitchFamily="2" charset="2"/>
              </a:rPr>
              <a:t>대 여성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화장품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: 20</a:t>
            </a:r>
            <a:r>
              <a:rPr lang="ko-KR" altLang="en-US" sz="1600" smtClean="0">
                <a:latin typeface="+mn-ea"/>
                <a:sym typeface="Wingdings" pitchFamily="2" charset="2"/>
              </a:rPr>
              <a:t>대 여성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사무용품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: 30</a:t>
            </a:r>
            <a:r>
              <a:rPr lang="ko-KR" altLang="en-US" sz="1600" smtClean="0">
                <a:latin typeface="+mn-ea"/>
                <a:sym typeface="Wingdings" pitchFamily="2" charset="2"/>
              </a:rPr>
              <a:t>대 남성</a:t>
            </a:r>
            <a:endParaRPr lang="en-US" altLang="ko-KR" sz="1600" smtClean="0">
              <a:latin typeface="+mn-ea"/>
              <a:sym typeface="Wingdings" pitchFamily="2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37176" y="93949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u="sng" smtClean="0"/>
              <a:t>시사점</a:t>
            </a:r>
            <a:endParaRPr lang="ko-KR" altLang="en-US" sz="2400" b="1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매장분석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18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465168" y="1223248"/>
            <a:ext cx="3240360" cy="508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smtClean="0">
                <a:latin typeface="+mn-ea"/>
                <a:sym typeface="Wingdings" pitchFamily="2" charset="2"/>
              </a:rPr>
              <a:t>주거지역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1600" smtClean="0">
                <a:latin typeface="+mn-ea"/>
                <a:sym typeface="Wingdings" pitchFamily="2" charset="2"/>
              </a:rPr>
              <a:t> 아파트 구성원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=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고객구성원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평일방문량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=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주말방문량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평일판매량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=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주말판매량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1</a:t>
            </a:r>
            <a:r>
              <a:rPr lang="ko-KR" altLang="en-US" sz="1600" smtClean="0">
                <a:latin typeface="+mn-ea"/>
                <a:sym typeface="Wingdings" pitchFamily="2" charset="2"/>
              </a:rPr>
              <a:t>회당 구매량은 작음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아침시간</a:t>
            </a:r>
            <a:r>
              <a:rPr lang="en-US" altLang="ko-KR" sz="1600" smtClean="0">
                <a:latin typeface="+mn-ea"/>
                <a:sym typeface="Wingdings" pitchFamily="2" charset="2"/>
              </a:rPr>
              <a:t>,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점심시간 이후 방문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가정용 생활상품 구매가 월등히 많음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Tx/>
              <a:buChar char="-"/>
            </a:pP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Tx/>
              <a:buChar char="-"/>
            </a:pP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</a:pPr>
            <a:r>
              <a:rPr lang="ko-KR" altLang="en-US" sz="1600" smtClean="0">
                <a:latin typeface="+mn-ea"/>
                <a:sym typeface="Wingdings" pitchFamily="2" charset="2"/>
              </a:rPr>
              <a:t>역세권</a:t>
            </a:r>
            <a:r>
              <a:rPr lang="en-US" altLang="ko-KR" sz="1600" smtClean="0">
                <a:latin typeface="+mn-ea"/>
                <a:sym typeface="Wingdings" pitchFamily="2" charset="2"/>
              </a:rPr>
              <a:t>(</a:t>
            </a:r>
            <a:r>
              <a:rPr lang="ko-KR" altLang="en-US" sz="1600" smtClean="0">
                <a:latin typeface="+mn-ea"/>
                <a:sym typeface="Wingdings" pitchFamily="2" charset="2"/>
              </a:rPr>
              <a:t>길목상권</a:t>
            </a:r>
            <a:r>
              <a:rPr lang="en-US" altLang="ko-KR" sz="1600" smtClean="0">
                <a:latin typeface="+mn-ea"/>
                <a:sym typeface="Wingdings" pitchFamily="2" charset="2"/>
              </a:rPr>
              <a:t>)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1600" smtClean="0">
                <a:latin typeface="+mn-ea"/>
                <a:sym typeface="Wingdings" pitchFamily="2" charset="2"/>
              </a:rPr>
              <a:t> 지역영향력이 큼</a:t>
            </a:r>
            <a:r>
              <a:rPr lang="en-US" altLang="ko-KR" sz="1600" smtClean="0">
                <a:latin typeface="+mn-ea"/>
                <a:sym typeface="Wingdings" pitchFamily="2" charset="2"/>
              </a:rPr>
              <a:t>,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고객군이 다양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주말방문량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&gt;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평일방문량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주말판매량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&gt;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평일판매량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1</a:t>
            </a:r>
            <a:r>
              <a:rPr lang="ko-KR" altLang="en-US" sz="1600" smtClean="0">
                <a:latin typeface="+mn-ea"/>
                <a:sym typeface="Wingdings" pitchFamily="2" charset="2"/>
              </a:rPr>
              <a:t>회방문시 대량 구매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퇴근시간때 다수 방문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화장품</a:t>
            </a:r>
            <a:r>
              <a:rPr lang="en-US" altLang="ko-KR" sz="1600" smtClean="0">
                <a:latin typeface="+mn-ea"/>
                <a:sym typeface="Wingdings" pitchFamily="2" charset="2"/>
              </a:rPr>
              <a:t>,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사무용품 구매도 높음</a:t>
            </a:r>
            <a:endParaRPr lang="en-US" altLang="ko-KR" sz="1600" smtClean="0">
              <a:latin typeface="+mn-ea"/>
              <a:sym typeface="Wingdings" pitchFamily="2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37176" y="71919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u="sng" smtClean="0"/>
              <a:t>시사점</a:t>
            </a:r>
            <a:endParaRPr lang="ko-KR" altLang="en-US" sz="2400" b="1" u="sng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44488" y="836712"/>
            <a:ext cx="5791200" cy="531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고객분석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19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88504" y="908720"/>
            <a:ext cx="58293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465168" y="1223248"/>
            <a:ext cx="3240360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smtClean="0">
                <a:latin typeface="+mn-ea"/>
                <a:sym typeface="Wingdings" pitchFamily="2" charset="2"/>
              </a:rPr>
              <a:t>고객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1600" smtClean="0">
                <a:latin typeface="+mn-ea"/>
                <a:sym typeface="Wingdings" pitchFamily="2" charset="2"/>
              </a:rPr>
              <a:t> 월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2</a:t>
            </a:r>
            <a:r>
              <a:rPr lang="ko-KR" altLang="en-US" sz="1600" smtClean="0">
                <a:latin typeface="+mn-ea"/>
                <a:sym typeface="Wingdings" pitchFamily="2" charset="2"/>
              </a:rPr>
              <a:t>회 정도 방문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출근길</a:t>
            </a:r>
            <a:r>
              <a:rPr lang="en-US" altLang="ko-KR" sz="1600" smtClean="0">
                <a:latin typeface="+mn-ea"/>
                <a:sym typeface="Wingdings" pitchFamily="2" charset="2"/>
              </a:rPr>
              <a:t>,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집근처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2</a:t>
            </a:r>
            <a:r>
              <a:rPr lang="ko-KR" altLang="en-US" sz="1600" smtClean="0">
                <a:latin typeface="+mn-ea"/>
                <a:sym typeface="Wingdings" pitchFamily="2" charset="2"/>
              </a:rPr>
              <a:t>곳에 한정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1</a:t>
            </a:r>
            <a:r>
              <a:rPr lang="ko-KR" altLang="en-US" sz="1600" smtClean="0">
                <a:latin typeface="+mn-ea"/>
                <a:sym typeface="Wingdings" pitchFamily="2" charset="2"/>
              </a:rPr>
              <a:t>회 방문시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1~2</a:t>
            </a:r>
            <a:r>
              <a:rPr lang="ko-KR" altLang="en-US" sz="1600" smtClean="0">
                <a:latin typeface="+mn-ea"/>
                <a:sym typeface="Wingdings" pitchFamily="2" charset="2"/>
              </a:rPr>
              <a:t>개의 품목 구매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한번 구매한 건 다시 사지 않음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 typeface="Wingdings"/>
              <a:buChar char="à"/>
            </a:pPr>
            <a:r>
              <a:rPr lang="ko-KR" altLang="en-US" sz="1600" smtClean="0">
                <a:latin typeface="+mn-ea"/>
                <a:sym typeface="Wingdings" pitchFamily="2" charset="2"/>
              </a:rPr>
              <a:t>배후상권에 따라 매출한계가 뚜렷함</a:t>
            </a:r>
            <a:endParaRPr lang="en-US" altLang="ko-KR" sz="1600" smtClean="0">
              <a:latin typeface="+mn-ea"/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37176" y="71919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u="sng" smtClean="0"/>
              <a:t>시사점</a:t>
            </a:r>
            <a:endParaRPr lang="ko-KR" altLang="en-US" sz="2400" b="1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강사소개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52800" y="1196752"/>
            <a:ext cx="61206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mtClean="0">
                <a:latin typeface="+mn-ea"/>
              </a:rPr>
              <a:t>김수보 </a:t>
            </a:r>
            <a:r>
              <a:rPr lang="en-US" altLang="ko-KR" sz="2400" b="1" smtClean="0">
                <a:latin typeface="+mn-ea"/>
              </a:rPr>
              <a:t>/ </a:t>
            </a:r>
            <a:r>
              <a:rPr lang="ko-KR" altLang="en-US" sz="2400" b="1" smtClean="0">
                <a:latin typeface="+mn-ea"/>
              </a:rPr>
              <a:t>대디하우스 연구소장</a:t>
            </a:r>
            <a:endParaRPr lang="en-US" altLang="ko-KR" sz="2400" b="1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smtClean="0">
                <a:latin typeface="+mn-ea"/>
              </a:rPr>
              <a:t>소프트웨어엔지니어</a:t>
            </a:r>
            <a:r>
              <a:rPr lang="en-US" altLang="ko-KR" b="1" smtClean="0">
                <a:latin typeface="+mn-ea"/>
              </a:rPr>
              <a:t>, </a:t>
            </a:r>
            <a:r>
              <a:rPr lang="ko-KR" altLang="en-US" b="1" smtClean="0">
                <a:latin typeface="+mn-ea"/>
              </a:rPr>
              <a:t>스타트업 기술지원</a:t>
            </a:r>
            <a:r>
              <a:rPr lang="en-US" altLang="ko-KR" b="1" smtClean="0">
                <a:latin typeface="+mn-ea"/>
              </a:rPr>
              <a:t>, </a:t>
            </a:r>
            <a:r>
              <a:rPr lang="ko-KR" altLang="en-US" b="1" smtClean="0">
                <a:latin typeface="+mn-ea"/>
              </a:rPr>
              <a:t>빅데이터분석</a:t>
            </a:r>
            <a:endParaRPr lang="en-US" altLang="ko-KR" b="1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smtClean="0">
                <a:latin typeface="+mn-ea"/>
              </a:rPr>
              <a:t>기술</a:t>
            </a:r>
            <a:r>
              <a:rPr lang="en-US" altLang="ko-KR" b="1" smtClean="0">
                <a:latin typeface="+mn-ea"/>
              </a:rPr>
              <a:t> : </a:t>
            </a:r>
            <a:r>
              <a:rPr lang="ko-KR" altLang="en-US" b="1" smtClean="0">
                <a:latin typeface="+mn-ea"/>
              </a:rPr>
              <a:t>서버</a:t>
            </a:r>
            <a:r>
              <a:rPr lang="en-US" altLang="ko-KR" b="1" smtClean="0">
                <a:latin typeface="+mn-ea"/>
              </a:rPr>
              <a:t>, API </a:t>
            </a:r>
            <a:r>
              <a:rPr lang="ko-KR" altLang="en-US" b="1" smtClean="0">
                <a:latin typeface="+mn-ea"/>
              </a:rPr>
              <a:t>플랫폼</a:t>
            </a:r>
            <a:r>
              <a:rPr lang="en-US" altLang="ko-KR" b="1" smtClean="0">
                <a:latin typeface="+mn-ea"/>
              </a:rPr>
              <a:t>, </a:t>
            </a:r>
            <a:r>
              <a:rPr lang="ko-KR" altLang="en-US" b="1" smtClean="0">
                <a:latin typeface="+mn-ea"/>
              </a:rPr>
              <a:t>대량데이터</a:t>
            </a:r>
            <a:endParaRPr lang="en-US" altLang="ko-KR" b="1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smtClean="0">
                <a:latin typeface="+mn-ea"/>
              </a:rPr>
              <a:t>주요경력</a:t>
            </a:r>
            <a:r>
              <a:rPr lang="en-US" altLang="ko-KR" b="1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smtClean="0">
                <a:latin typeface="+mn-ea"/>
              </a:rPr>
              <a:t> okky.kr </a:t>
            </a:r>
            <a:r>
              <a:rPr lang="ko-KR" altLang="en-US" b="1" smtClean="0">
                <a:latin typeface="+mn-ea"/>
              </a:rPr>
              <a:t>이브레인아카데미 소장</a:t>
            </a:r>
            <a:endParaRPr lang="en-US" altLang="ko-KR" b="1" smtClean="0">
              <a:latin typeface="+mn-ea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smtClean="0">
                <a:latin typeface="+mn-ea"/>
              </a:rPr>
              <a:t> kth </a:t>
            </a:r>
            <a:r>
              <a:rPr lang="ko-KR" altLang="en-US" b="1" smtClean="0">
                <a:latin typeface="+mn-ea"/>
              </a:rPr>
              <a:t>파란포털</a:t>
            </a:r>
            <a:r>
              <a:rPr lang="en-US" altLang="ko-KR" b="1" smtClean="0">
                <a:latin typeface="+mn-ea"/>
              </a:rPr>
              <a:t>, </a:t>
            </a:r>
            <a:r>
              <a:rPr lang="ko-KR" altLang="en-US" b="1" smtClean="0">
                <a:latin typeface="+mn-ea"/>
              </a:rPr>
              <a:t>모바일서비스 개발운영</a:t>
            </a:r>
            <a:endParaRPr lang="en-US" altLang="ko-KR" b="1" smtClean="0">
              <a:latin typeface="+mn-ea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smtClean="0">
                <a:latin typeface="+mn-ea"/>
              </a:rPr>
              <a:t> KTF OpenAPI </a:t>
            </a:r>
            <a:r>
              <a:rPr lang="ko-KR" altLang="en-US" b="1" smtClean="0">
                <a:latin typeface="+mn-ea"/>
              </a:rPr>
              <a:t>플랫폼 개발운영</a:t>
            </a:r>
            <a:endParaRPr lang="en-US" altLang="ko-KR" b="1" smtClean="0">
              <a:latin typeface="+mn-ea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smtClean="0">
                <a:latin typeface="+mn-ea"/>
              </a:rPr>
              <a:t> LGT OpenAPI </a:t>
            </a:r>
            <a:r>
              <a:rPr lang="ko-KR" altLang="en-US" b="1" smtClean="0">
                <a:latin typeface="+mn-ea"/>
              </a:rPr>
              <a:t>플랫폼 개발운영</a:t>
            </a:r>
            <a:endParaRPr lang="en-US" altLang="ko-KR" b="1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smtClean="0">
                <a:latin typeface="+mn-ea"/>
              </a:rPr>
              <a:t>블로그</a:t>
            </a:r>
            <a:r>
              <a:rPr lang="en-US" altLang="ko-KR" b="1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smtClean="0">
                <a:latin typeface="+mn-ea"/>
              </a:rPr>
              <a:t> SI </a:t>
            </a:r>
            <a:r>
              <a:rPr lang="ko-KR" altLang="en-US" b="1" smtClean="0">
                <a:latin typeface="+mn-ea"/>
              </a:rPr>
              <a:t>시장 </a:t>
            </a:r>
            <a:r>
              <a:rPr lang="en-US" altLang="ko-KR" b="1" smtClean="0">
                <a:latin typeface="+mn-ea"/>
              </a:rPr>
              <a:t>: </a:t>
            </a:r>
            <a:r>
              <a:rPr lang="en-US" altLang="ko-KR" b="1" smtClean="0">
                <a:latin typeface="+mn-ea"/>
                <a:hlinkClick r:id="rId2"/>
              </a:rPr>
              <a:t>http://subokim.wordpress.com</a:t>
            </a:r>
            <a:endParaRPr lang="en-US" altLang="ko-KR" b="1" smtClean="0">
              <a:latin typeface="+mn-ea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smtClean="0">
                <a:latin typeface="+mn-ea"/>
              </a:rPr>
              <a:t> </a:t>
            </a:r>
            <a:r>
              <a:rPr lang="ko-KR" altLang="en-US" b="1" smtClean="0">
                <a:latin typeface="+mn-ea"/>
              </a:rPr>
              <a:t>스타트업 </a:t>
            </a:r>
            <a:r>
              <a:rPr lang="en-US" altLang="ko-KR" b="1" smtClean="0">
                <a:latin typeface="+mn-ea"/>
              </a:rPr>
              <a:t>: </a:t>
            </a:r>
            <a:r>
              <a:rPr lang="en-US" altLang="ko-KR" b="1" smtClean="0">
                <a:latin typeface="+mn-ea"/>
                <a:hlinkClick r:id="rId3"/>
              </a:rPr>
              <a:t>http://greypencil.tistory.com</a:t>
            </a:r>
            <a:r>
              <a:rPr lang="en-US" altLang="ko-KR" b="1" smtClean="0">
                <a:latin typeface="+mn-ea"/>
              </a:rPr>
              <a:t> </a:t>
            </a:r>
          </a:p>
        </p:txBody>
      </p:sp>
      <p:pic>
        <p:nvPicPr>
          <p:cNvPr id="7" name="그림 6" descr="profile_2019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632520" y="1268760"/>
            <a:ext cx="1944216" cy="194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드릴다운 </a:t>
            </a:r>
            <a:r>
              <a:rPr lang="en-US" altLang="ko-KR" smtClean="0"/>
              <a:t>: </a:t>
            </a:r>
            <a:r>
              <a:rPr lang="ko-KR" altLang="en-US" smtClean="0"/>
              <a:t>상위 </a:t>
            </a:r>
            <a:r>
              <a:rPr lang="en-US" altLang="ko-KR" smtClean="0"/>
              <a:t>10%</a:t>
            </a:r>
            <a:r>
              <a:rPr lang="ko-KR" altLang="en-US" smtClean="0"/>
              <a:t>회원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20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44488" y="973697"/>
            <a:ext cx="5400600" cy="183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94788" y="67295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상이점포수</a:t>
            </a:r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200472" y="283319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월간방문횟수</a:t>
            </a:r>
            <a:endParaRPr lang="ko-KR" altLang="en-US" sz="14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44488" y="3140968"/>
            <a:ext cx="2664296" cy="318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936776" y="3356992"/>
            <a:ext cx="5040560" cy="292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321152" y="1223248"/>
            <a:ext cx="338437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smtClean="0">
                <a:latin typeface="+mn-ea"/>
                <a:sym typeface="Wingdings" pitchFamily="2" charset="2"/>
              </a:rPr>
              <a:t>상위고객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1600" smtClean="0">
                <a:latin typeface="+mn-ea"/>
                <a:sym typeface="Wingdings" pitchFamily="2" charset="2"/>
              </a:rPr>
              <a:t> 월평균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5</a:t>
            </a:r>
            <a:r>
              <a:rPr lang="ko-KR" altLang="en-US" sz="1600" smtClean="0">
                <a:latin typeface="+mn-ea"/>
                <a:sym typeface="Wingdings" pitchFamily="2" charset="2"/>
              </a:rPr>
              <a:t>회 이상 방문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2</a:t>
            </a:r>
            <a:r>
              <a:rPr lang="ko-KR" altLang="en-US" sz="1600" smtClean="0">
                <a:latin typeface="+mn-ea"/>
                <a:sym typeface="Wingdings" pitchFamily="2" charset="2"/>
              </a:rPr>
              <a:t>개 이상의 매장방문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하루에 한번 방문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20</a:t>
            </a:r>
            <a:r>
              <a:rPr lang="ko-KR" altLang="en-US" sz="1600" smtClean="0">
                <a:latin typeface="+mn-ea"/>
                <a:sym typeface="Wingdings" pitchFamily="2" charset="2"/>
              </a:rPr>
              <a:t>대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&gt; 30</a:t>
            </a:r>
            <a:r>
              <a:rPr lang="ko-KR" altLang="en-US" sz="1600" smtClean="0">
                <a:latin typeface="+mn-ea"/>
                <a:sym typeface="Wingdings" pitchFamily="2" charset="2"/>
              </a:rPr>
              <a:t>대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&gt; 40</a:t>
            </a:r>
            <a:r>
              <a:rPr lang="ko-KR" altLang="en-US" sz="1600" smtClean="0">
                <a:latin typeface="+mn-ea"/>
                <a:sym typeface="Wingdings" pitchFamily="2" charset="2"/>
              </a:rPr>
              <a:t>대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어린이집</a:t>
            </a:r>
            <a:r>
              <a:rPr lang="en-US" altLang="ko-KR" sz="1600" smtClean="0">
                <a:latin typeface="+mn-ea"/>
                <a:sym typeface="Wingdings" pitchFamily="2" charset="2"/>
              </a:rPr>
              <a:t>,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태권도사범</a:t>
            </a:r>
            <a:r>
              <a:rPr lang="en-US" altLang="ko-KR" sz="1600" smtClean="0">
                <a:latin typeface="+mn-ea"/>
                <a:sym typeface="Wingdings" pitchFamily="2" charset="2"/>
              </a:rPr>
              <a:t>,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사무실 등</a:t>
            </a:r>
            <a:endParaRPr lang="en-US" altLang="ko-KR" sz="1600" smtClean="0">
              <a:latin typeface="+mn-ea"/>
              <a:sym typeface="Wingding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93160" y="71919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u="sng" smtClean="0"/>
              <a:t>시사점</a:t>
            </a:r>
            <a:endParaRPr lang="ko-KR" altLang="en-US" sz="2400" b="1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060848"/>
            <a:ext cx="8420100" cy="23762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smtClean="0">
                <a:latin typeface="+mn-ea"/>
                <a:ea typeface="+mn-ea"/>
              </a:rPr>
              <a:t>앱서비스 수익모델 도입을 위한</a:t>
            </a:r>
            <a:r>
              <a:rPr lang="en-US" altLang="ko-KR" sz="3200" b="1" smtClean="0">
                <a:latin typeface="+mn-ea"/>
                <a:ea typeface="+mn-ea"/>
              </a:rPr>
              <a:t/>
            </a:r>
            <a:br>
              <a:rPr lang="en-US" altLang="ko-KR" sz="3200" b="1" smtClean="0">
                <a:latin typeface="+mn-ea"/>
                <a:ea typeface="+mn-ea"/>
              </a:rPr>
            </a:br>
            <a:r>
              <a:rPr lang="ko-KR" altLang="en-US" sz="3200" b="1" smtClean="0">
                <a:latin typeface="+mn-ea"/>
                <a:ea typeface="+mn-ea"/>
              </a:rPr>
              <a:t>사용자 행동 특성 분석</a:t>
            </a:r>
            <a:endParaRPr lang="ko-KR" altLang="en-US" sz="3200" b="1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594600" y="6448425"/>
            <a:ext cx="2311400" cy="365125"/>
          </a:xfrm>
        </p:spPr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21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필요성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22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16896" y="836712"/>
            <a:ext cx="54006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smtClean="0">
                <a:latin typeface="+mn-ea"/>
              </a:rPr>
              <a:t> </a:t>
            </a:r>
            <a:r>
              <a:rPr lang="ko-KR" altLang="en-US" b="1" smtClean="0">
                <a:latin typeface="+mn-ea"/>
              </a:rPr>
              <a:t>다운로드</a:t>
            </a:r>
            <a:r>
              <a:rPr lang="en-US" altLang="ko-KR" sz="1600" smtClean="0">
                <a:latin typeface="+mn-ea"/>
              </a:rPr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smtClean="0">
                <a:latin typeface="+mn-ea"/>
              </a:rPr>
              <a:t> 100</a:t>
            </a:r>
            <a:r>
              <a:rPr lang="ko-KR" altLang="en-US" sz="1600" smtClean="0">
                <a:latin typeface="+mn-ea"/>
              </a:rPr>
              <a:t>만건 이상</a:t>
            </a:r>
            <a:endParaRPr lang="en-US" altLang="ko-KR" sz="1600" smtClean="0"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smtClean="0">
                <a:latin typeface="+mn-ea"/>
              </a:rPr>
              <a:t> </a:t>
            </a:r>
            <a:r>
              <a:rPr lang="ko-KR" altLang="en-US" b="1" smtClean="0">
                <a:latin typeface="+mn-ea"/>
              </a:rPr>
              <a:t>가게수</a:t>
            </a:r>
            <a:r>
              <a:rPr lang="en-US" altLang="ko-KR" b="1" smtClean="0">
                <a:latin typeface="+mn-ea"/>
              </a:rPr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smtClean="0">
                <a:latin typeface="+mn-ea"/>
              </a:rPr>
              <a:t> 130</a:t>
            </a:r>
            <a:r>
              <a:rPr lang="ko-KR" altLang="en-US" sz="1600" smtClean="0">
                <a:latin typeface="+mn-ea"/>
              </a:rPr>
              <a:t>만건 이상</a:t>
            </a:r>
            <a:endParaRPr lang="en-US" altLang="ko-KR" sz="1600" smtClean="0"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smtClean="0">
                <a:latin typeface="+mn-ea"/>
              </a:rPr>
              <a:t> 앱기능</a:t>
            </a:r>
            <a:endParaRPr lang="en-US" altLang="ko-KR" b="1" smtClean="0">
              <a:latin typeface="+mn-ea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smtClean="0">
                <a:latin typeface="+mn-ea"/>
              </a:rPr>
              <a:t> </a:t>
            </a:r>
            <a:r>
              <a:rPr lang="ko-KR" altLang="en-US" sz="1600" smtClean="0">
                <a:latin typeface="+mn-ea"/>
              </a:rPr>
              <a:t>내 위치를 중심으로 주변 맛집을 보여줌</a:t>
            </a:r>
            <a:endParaRPr lang="en-US" altLang="ko-KR" sz="1600" smtClean="0">
              <a:latin typeface="+mn-ea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smtClean="0">
                <a:latin typeface="+mn-ea"/>
              </a:rPr>
              <a:t> </a:t>
            </a:r>
            <a:r>
              <a:rPr lang="ko-KR" altLang="en-US" sz="1600" smtClean="0">
                <a:latin typeface="+mn-ea"/>
              </a:rPr>
              <a:t>가게 기본정보와 방문자 댓글을 보여줌</a:t>
            </a:r>
            <a:endParaRPr lang="en-US" altLang="ko-KR" sz="1600" smtClean="0">
              <a:latin typeface="+mn-ea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smtClean="0">
                <a:latin typeface="+mn-ea"/>
              </a:rPr>
              <a:t> </a:t>
            </a:r>
            <a:r>
              <a:rPr lang="ko-KR" altLang="en-US" sz="1600" smtClean="0">
                <a:latin typeface="+mn-ea"/>
              </a:rPr>
              <a:t>댓글을 분석하여</a:t>
            </a:r>
            <a:r>
              <a:rPr lang="en-US" altLang="ko-KR" sz="1600" smtClean="0">
                <a:latin typeface="+mn-ea"/>
              </a:rPr>
              <a:t>, </a:t>
            </a:r>
            <a:r>
              <a:rPr lang="ko-KR" altLang="en-US" sz="1600" smtClean="0">
                <a:latin typeface="+mn-ea"/>
              </a:rPr>
              <a:t>지수를 점수화함</a:t>
            </a:r>
            <a:r>
              <a:rPr lang="en-US" altLang="ko-KR" sz="1600" smtClean="0">
                <a:latin typeface="+mn-ea"/>
              </a:rPr>
              <a:t>.(</a:t>
            </a:r>
            <a:r>
              <a:rPr lang="ko-KR" altLang="en-US" sz="1600" smtClean="0">
                <a:latin typeface="+mn-ea"/>
              </a:rPr>
              <a:t>복잡한 공식</a:t>
            </a:r>
            <a:r>
              <a:rPr lang="en-US" altLang="ko-KR" sz="1600" smtClean="0">
                <a:latin typeface="+mn-ea"/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smtClean="0">
                <a:latin typeface="+mn-ea"/>
              </a:rPr>
              <a:t> </a:t>
            </a:r>
            <a:r>
              <a:rPr lang="ko-KR" altLang="en-US" sz="1600" smtClean="0">
                <a:latin typeface="+mn-ea"/>
              </a:rPr>
              <a:t>평가 정보 및 지수가 매일 바뀜</a:t>
            </a:r>
            <a:endParaRPr lang="en-US" altLang="ko-KR" sz="1600" smtClean="0"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b="1" smtClean="0">
                <a:latin typeface="+mn-ea"/>
              </a:rPr>
              <a:t> </a:t>
            </a:r>
            <a:r>
              <a:rPr lang="ko-KR" altLang="en-US" b="1" smtClean="0">
                <a:latin typeface="+mn-ea"/>
              </a:rPr>
              <a:t>알고 싶은 것</a:t>
            </a:r>
            <a:endParaRPr lang="en-US" altLang="ko-KR" sz="1600" b="1" smtClean="0">
              <a:latin typeface="+mn-ea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smtClean="0">
                <a:latin typeface="+mn-ea"/>
              </a:rPr>
              <a:t> </a:t>
            </a:r>
            <a:r>
              <a:rPr lang="ko-KR" altLang="en-US" sz="1600" smtClean="0">
                <a:latin typeface="+mn-ea"/>
              </a:rPr>
              <a:t>가게 광고가 가능할까</a:t>
            </a:r>
            <a:r>
              <a:rPr lang="en-US" altLang="ko-KR" sz="1600" smtClean="0">
                <a:latin typeface="+mn-ea"/>
              </a:rPr>
              <a:t>?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smtClean="0">
                <a:latin typeface="+mn-ea"/>
              </a:rPr>
              <a:t> </a:t>
            </a:r>
            <a:r>
              <a:rPr lang="ko-KR" altLang="en-US" sz="1600" smtClean="0">
                <a:latin typeface="+mn-ea"/>
              </a:rPr>
              <a:t>광고비 책정은 얼마나 해야 할까</a:t>
            </a:r>
            <a:r>
              <a:rPr lang="en-US" altLang="ko-KR" sz="1600" smtClean="0">
                <a:latin typeface="+mn-ea"/>
              </a:rPr>
              <a:t>?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smtClean="0">
                <a:latin typeface="+mn-ea"/>
              </a:rPr>
              <a:t> </a:t>
            </a:r>
            <a:r>
              <a:rPr lang="ko-KR" altLang="en-US" sz="1600" smtClean="0">
                <a:latin typeface="+mn-ea"/>
              </a:rPr>
              <a:t>하면 돈을 벌까</a:t>
            </a:r>
            <a:r>
              <a:rPr lang="en-US" altLang="ko-KR" sz="1600" smtClean="0">
                <a:latin typeface="+mn-ea"/>
              </a:rPr>
              <a:t>?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smtClean="0">
                <a:latin typeface="+mn-ea"/>
              </a:rPr>
              <a:t> </a:t>
            </a:r>
            <a:r>
              <a:rPr lang="ko-KR" altLang="en-US" sz="1600" smtClean="0">
                <a:latin typeface="+mn-ea"/>
              </a:rPr>
              <a:t>어떤 기술들을 써야 할까</a:t>
            </a:r>
            <a:r>
              <a:rPr lang="en-US" altLang="ko-KR" sz="1600" smtClean="0">
                <a:latin typeface="+mn-ea"/>
              </a:rPr>
              <a:t>?</a:t>
            </a:r>
          </a:p>
        </p:txBody>
      </p:sp>
      <p:pic>
        <p:nvPicPr>
          <p:cNvPr id="25602" name="Picture 2" descr="foursquare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48544" y="1052736"/>
            <a:ext cx="2808312" cy="42291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주요기술들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23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57188" y="692696"/>
          <a:ext cx="9217024" cy="562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  <a:gridCol w="2304256"/>
                <a:gridCol w="5544616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주요 기법들</a:t>
                      </a:r>
                      <a:endParaRPr lang="ko-KR" altLang="en-US" sz="1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8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smtClean="0">
                          <a:latin typeface="+mn-ea"/>
                          <a:ea typeface="+mn-ea"/>
                        </a:rPr>
                        <a:t>빅데이터</a:t>
                      </a:r>
                      <a:endParaRPr lang="en-US" altLang="ko-KR" sz="1600" b="0" smtClean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smtClean="0">
                          <a:latin typeface="+mn-ea"/>
                          <a:ea typeface="+mn-ea"/>
                        </a:rPr>
                        <a:t>분석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smtClean="0">
                          <a:latin typeface="+mn-ea"/>
                          <a:ea typeface="+mn-ea"/>
                        </a:rPr>
                        <a:t>전체 모수 조사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600" smtClean="0">
                          <a:latin typeface="+mn-ea"/>
                          <a:ea typeface="+mn-ea"/>
                        </a:rPr>
                        <a:t> Hadoop </a:t>
                      </a:r>
                      <a:r>
                        <a:rPr lang="ko-KR" altLang="en-US" sz="1600" smtClean="0">
                          <a:latin typeface="+mn-ea"/>
                          <a:ea typeface="+mn-ea"/>
                        </a:rPr>
                        <a:t>기반 병렬처리 시스템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smtClean="0">
                          <a:latin typeface="+mn-ea"/>
                          <a:ea typeface="+mn-ea"/>
                        </a:rPr>
                        <a:t>데이터 통계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600" smtClean="0">
                          <a:latin typeface="+mn-ea"/>
                          <a:ea typeface="+mn-ea"/>
                        </a:rPr>
                        <a:t> RDBMS</a:t>
                      </a:r>
                      <a:r>
                        <a:rPr lang="en-US" altLang="ko-KR" sz="1600" baseline="0" smtClean="0">
                          <a:latin typeface="+mn-ea"/>
                          <a:ea typeface="+mn-ea"/>
                        </a:rPr>
                        <a:t> Query, </a:t>
                      </a:r>
                      <a:r>
                        <a:rPr lang="ko-KR" altLang="en-US" sz="1600" baseline="0" smtClean="0">
                          <a:latin typeface="+mn-ea"/>
                          <a:ea typeface="+mn-ea"/>
                        </a:rPr>
                        <a:t>합계</a:t>
                      </a:r>
                      <a:r>
                        <a:rPr lang="en-US" altLang="ko-KR" sz="1600" baseline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aseline="0" smtClean="0">
                          <a:latin typeface="+mn-ea"/>
                          <a:ea typeface="+mn-ea"/>
                        </a:rPr>
                        <a:t>평균</a:t>
                      </a:r>
                      <a:r>
                        <a:rPr lang="en-US" altLang="ko-KR" sz="1600" baseline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aseline="0" smtClean="0">
                          <a:latin typeface="+mn-ea"/>
                          <a:ea typeface="+mn-ea"/>
                        </a:rPr>
                        <a:t>표준편차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smtClean="0">
                          <a:latin typeface="+mn-ea"/>
                          <a:ea typeface="+mn-ea"/>
                        </a:rPr>
                        <a:t>시계열 분석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600" smtClean="0">
                          <a:latin typeface="+mn-ea"/>
                          <a:ea typeface="+mn-ea"/>
                        </a:rPr>
                        <a:t> RDBMS Query, Visutalization Tool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600" smtClean="0">
                          <a:latin typeface="+mn-ea"/>
                          <a:ea typeface="+mn-ea"/>
                        </a:rPr>
                        <a:t> 합계</a:t>
                      </a:r>
                      <a:r>
                        <a:rPr lang="en-US" altLang="ko-KR" sz="160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smtClean="0">
                          <a:latin typeface="+mn-ea"/>
                          <a:ea typeface="+mn-ea"/>
                        </a:rPr>
                        <a:t>평균</a:t>
                      </a:r>
                      <a:r>
                        <a:rPr lang="en-US" altLang="ko-KR" sz="1600" baseline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smtClean="0">
                          <a:latin typeface="+mn-ea"/>
                          <a:ea typeface="+mn-ea"/>
                        </a:rPr>
                        <a:t>등으로 </a:t>
                      </a:r>
                      <a:r>
                        <a:rPr lang="en-US" altLang="ko-KR" sz="1600" baseline="0" smtClean="0">
                          <a:latin typeface="+mn-ea"/>
                          <a:ea typeface="+mn-ea"/>
                        </a:rPr>
                        <a:t>Window</a:t>
                      </a:r>
                      <a:r>
                        <a:rPr lang="ko-KR" altLang="en-US" sz="1600" baseline="0" smtClean="0">
                          <a:latin typeface="+mn-ea"/>
                          <a:ea typeface="+mn-ea"/>
                        </a:rPr>
                        <a:t>를 좁혀서 분석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smtClean="0">
                          <a:latin typeface="+mn-ea"/>
                          <a:ea typeface="+mn-ea"/>
                        </a:rPr>
                        <a:t>통계분석</a:t>
                      </a:r>
                      <a:endParaRPr lang="en-US" altLang="ko-KR" sz="1600" b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smtClean="0">
                          <a:latin typeface="+mn-ea"/>
                          <a:ea typeface="+mn-ea"/>
                        </a:rPr>
                        <a:t>대표 샘플 추출하기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600" smtClean="0">
                          <a:latin typeface="+mn-ea"/>
                          <a:ea typeface="+mn-ea"/>
                        </a:rPr>
                        <a:t> 기준 탐색 후 </a:t>
                      </a:r>
                      <a:r>
                        <a:rPr lang="en-US" altLang="ko-KR" sz="1600" smtClean="0">
                          <a:latin typeface="+mn-ea"/>
                          <a:ea typeface="+mn-ea"/>
                        </a:rPr>
                        <a:t>random </a:t>
                      </a:r>
                      <a:r>
                        <a:rPr lang="ko-KR" altLang="en-US" sz="1600" smtClean="0">
                          <a:latin typeface="+mn-ea"/>
                          <a:ea typeface="+mn-ea"/>
                        </a:rPr>
                        <a:t>추출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smtClean="0">
                          <a:latin typeface="+mn-ea"/>
                          <a:ea typeface="+mn-ea"/>
                        </a:rPr>
                        <a:t>샘플 데이터 추출하기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600" smtClean="0">
                          <a:latin typeface="+mn-ea"/>
                          <a:ea typeface="+mn-ea"/>
                        </a:rPr>
                        <a:t> RDBMS</a:t>
                      </a:r>
                      <a:r>
                        <a:rPr lang="en-US" altLang="ko-KR" sz="1600" baseline="0" smtClean="0">
                          <a:latin typeface="+mn-ea"/>
                          <a:ea typeface="+mn-ea"/>
                        </a:rPr>
                        <a:t> Query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smtClean="0">
                          <a:latin typeface="+mn-ea"/>
                          <a:ea typeface="+mn-ea"/>
                        </a:rPr>
                        <a:t>가설 수립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600" smtClean="0">
                          <a:latin typeface="+mn-ea"/>
                          <a:ea typeface="+mn-ea"/>
                        </a:rPr>
                        <a:t> 통계학적 모형 수립</a:t>
                      </a:r>
                      <a:endParaRPr lang="en-US" altLang="ko-KR" sz="160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600" smtClean="0">
                          <a:latin typeface="+mn-ea"/>
                          <a:ea typeface="+mn-ea"/>
                        </a:rPr>
                        <a:t> 서비스 담당자 </a:t>
                      </a:r>
                      <a:r>
                        <a:rPr lang="en-US" altLang="ko-KR" sz="1600" smtClean="0"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600" smtClean="0">
                          <a:latin typeface="+mn-ea"/>
                          <a:ea typeface="+mn-ea"/>
                        </a:rPr>
                        <a:t>데이터 엔지니어 </a:t>
                      </a:r>
                      <a:r>
                        <a:rPr lang="en-US" altLang="ko-KR" sz="1600" smtClean="0"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600" smtClean="0">
                          <a:latin typeface="+mn-ea"/>
                          <a:ea typeface="+mn-ea"/>
                        </a:rPr>
                        <a:t>데이터분석가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smtClean="0">
                          <a:latin typeface="+mn-ea"/>
                          <a:ea typeface="+mn-ea"/>
                        </a:rPr>
                        <a:t>통계 분석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600" smtClean="0">
                          <a:latin typeface="+mn-ea"/>
                          <a:ea typeface="+mn-ea"/>
                        </a:rPr>
                        <a:t> SAS, SPSS, R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smtClean="0">
                          <a:latin typeface="+mn-ea"/>
                          <a:ea typeface="+mn-ea"/>
                        </a:rPr>
                        <a:t>서비스</a:t>
                      </a:r>
                      <a:r>
                        <a:rPr lang="ko-KR" altLang="en-US" sz="16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smtClean="0">
                          <a:latin typeface="+mn-ea"/>
                          <a:ea typeface="+mn-ea"/>
                        </a:rPr>
                        <a:t>반영작업</a:t>
                      </a:r>
                      <a:endParaRPr lang="en-US" altLang="ko-KR" sz="1600" b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smtClean="0">
                          <a:latin typeface="+mn-ea"/>
                          <a:ea typeface="+mn-ea"/>
                        </a:rPr>
                        <a:t>통계 이론 수립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600" smtClean="0">
                          <a:latin typeface="+mn-ea"/>
                          <a:ea typeface="+mn-ea"/>
                        </a:rPr>
                        <a:t> 통계학적 모형 확장</a:t>
                      </a:r>
                      <a:endParaRPr lang="en-US" altLang="ko-KR" sz="160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60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smtClean="0">
                          <a:latin typeface="+mn-ea"/>
                          <a:ea typeface="+mn-ea"/>
                        </a:rPr>
                        <a:t>데이터 분석가 </a:t>
                      </a:r>
                      <a:r>
                        <a:rPr lang="en-US" altLang="ko-KR" sz="1600" smtClean="0">
                          <a:latin typeface="+mn-ea"/>
                          <a:ea typeface="+mn-ea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600" smtClean="0">
                          <a:latin typeface="+mn-ea"/>
                          <a:ea typeface="+mn-ea"/>
                          <a:sym typeface="Wingdings" pitchFamily="2" charset="2"/>
                        </a:rPr>
                        <a:t>서비스 담당자</a:t>
                      </a:r>
                      <a:r>
                        <a:rPr lang="en-US" altLang="ko-KR" sz="1600" smtClean="0">
                          <a:latin typeface="+mn-ea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1600" smtClean="0">
                          <a:latin typeface="+mn-ea"/>
                          <a:ea typeface="+mn-ea"/>
                          <a:sym typeface="Wingdings" pitchFamily="2" charset="2"/>
                        </a:rPr>
                        <a:t>개발자</a:t>
                      </a:r>
                      <a:endParaRPr lang="en-US" altLang="ko-KR" sz="1600" smtClean="0"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600" smtClean="0">
                          <a:latin typeface="+mn-ea"/>
                          <a:ea typeface="+mn-ea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1600" smtClean="0">
                          <a:latin typeface="+mn-ea"/>
                          <a:ea typeface="+mn-ea"/>
                          <a:sym typeface="Wingdings" pitchFamily="2" charset="2"/>
                        </a:rPr>
                        <a:t>실시간 추천 및 알고리즘 엔진에 반영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분석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24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32520" y="1268760"/>
            <a:ext cx="216642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512840" y="1268760"/>
            <a:ext cx="199002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440832" y="4059141"/>
            <a:ext cx="2232248" cy="2250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32520" y="4365104"/>
            <a:ext cx="2316801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76536" y="786190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맛집검색자 분포</a:t>
            </a:r>
            <a:endParaRPr lang="ko-KR" altLang="en-US" sz="1600" b="1"/>
          </a:p>
        </p:txBody>
      </p:sp>
      <p:sp>
        <p:nvSpPr>
          <p:cNvPr id="9" name="TextBox 8"/>
          <p:cNvSpPr txBox="1"/>
          <p:nvPr/>
        </p:nvSpPr>
        <p:spPr>
          <a:xfrm>
            <a:off x="3691956" y="790104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서울지역 검색자</a:t>
            </a:r>
            <a:endParaRPr lang="ko-KR" altLang="en-US" sz="1600" b="1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432720" y="220486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432720" y="2276872"/>
            <a:ext cx="1368152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4956" y="3645024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경기도 검색자</a:t>
            </a:r>
            <a:endParaRPr lang="ko-KR" altLang="en-US" sz="1600" b="1"/>
          </a:p>
        </p:txBody>
      </p:sp>
      <p:sp>
        <p:nvSpPr>
          <p:cNvPr id="15" name="TextBox 14"/>
          <p:cNvSpPr txBox="1"/>
          <p:nvPr/>
        </p:nvSpPr>
        <p:spPr>
          <a:xfrm>
            <a:off x="776536" y="3933056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검색대상 지역</a:t>
            </a:r>
            <a:endParaRPr lang="ko-KR" altLang="en-US" sz="1600" b="1"/>
          </a:p>
        </p:txBody>
      </p:sp>
      <p:sp>
        <p:nvSpPr>
          <p:cNvPr id="16" name="TextBox 15"/>
          <p:cNvSpPr txBox="1"/>
          <p:nvPr/>
        </p:nvSpPr>
        <p:spPr>
          <a:xfrm>
            <a:off x="6105128" y="1398867"/>
            <a:ext cx="3528392" cy="447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mtClean="0">
                <a:latin typeface="+mn-ea"/>
                <a:sym typeface="Wingdings" pitchFamily="2" charset="2"/>
              </a:rPr>
              <a:t>서울지역 검색량이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72%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ko-KR" altLang="en-US" sz="1600" smtClean="0">
                <a:latin typeface="+mn-ea"/>
                <a:sym typeface="Wingdings" pitchFamily="2" charset="2"/>
              </a:rPr>
              <a:t>서울지역 광고주 모집우선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/>
              <a:buChar char="à"/>
            </a:pP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+mn-ea"/>
                <a:sym typeface="Wingdings" pitchFamily="2" charset="2"/>
              </a:rPr>
              <a:t>서울지역검색자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600" smtClean="0">
                <a:latin typeface="+mn-ea"/>
                <a:sym typeface="Wingdings" pitchFamily="2" charset="2"/>
              </a:rPr>
              <a:t> 사용자의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51%</a:t>
            </a:r>
            <a:r>
              <a:rPr lang="ko-KR" altLang="en-US" sz="1600" smtClean="0">
                <a:latin typeface="+mn-ea"/>
                <a:sym typeface="Wingdings" pitchFamily="2" charset="2"/>
              </a:rPr>
              <a:t>가 서울을 검색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그 사용자의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43%</a:t>
            </a:r>
            <a:r>
              <a:rPr lang="ko-KR" altLang="en-US" sz="1600" smtClean="0">
                <a:latin typeface="+mn-ea"/>
                <a:sym typeface="Wingdings" pitchFamily="2" charset="2"/>
              </a:rPr>
              <a:t>는 비서울지역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ko-KR" altLang="en-US" sz="1600" smtClean="0">
                <a:latin typeface="+mn-ea"/>
                <a:sym typeface="Wingdings" pitchFamily="2" charset="2"/>
              </a:rPr>
              <a:t>비서울지역비중도 높음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/>
              <a:buChar char="à"/>
            </a:pP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+mn-ea"/>
                <a:sym typeface="Wingdings" pitchFamily="2" charset="2"/>
              </a:rPr>
              <a:t>경기도지역검색자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600" smtClean="0">
                <a:latin typeface="+mn-ea"/>
                <a:sym typeface="Wingdings" pitchFamily="2" charset="2"/>
              </a:rPr>
              <a:t> 사용자의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13%</a:t>
            </a:r>
            <a:r>
              <a:rPr lang="ko-KR" altLang="en-US" sz="1600" smtClean="0">
                <a:latin typeface="+mn-ea"/>
                <a:sym typeface="Wingdings" pitchFamily="2" charset="2"/>
              </a:rPr>
              <a:t>가 경기도를 검색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그 사용자의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80%</a:t>
            </a:r>
            <a:r>
              <a:rPr lang="ko-KR" altLang="en-US" sz="1600" smtClean="0">
                <a:latin typeface="+mn-ea"/>
                <a:sym typeface="Wingdings" pitchFamily="2" charset="2"/>
              </a:rPr>
              <a:t>는 서울사람들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+mn-ea"/>
                <a:sym typeface="Wingdings" pitchFamily="2" charset="2"/>
              </a:rPr>
              <a:t>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경기도권 홍보는 서울사람들에게</a:t>
            </a:r>
            <a:endParaRPr lang="en-US" altLang="ko-KR" sz="1600" smtClean="0">
              <a:latin typeface="+mn-ea"/>
              <a:sym typeface="Wingdings" pitchFamily="2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7136" y="8948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u="sng" smtClean="0"/>
              <a:t>시사점</a:t>
            </a:r>
            <a:endParaRPr lang="ko-KR" altLang="en-US" sz="2400" b="1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앱 구동횟수 높이기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25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32520" y="1196752"/>
            <a:ext cx="418094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60512" y="4005064"/>
            <a:ext cx="427979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60512" y="786190"/>
            <a:ext cx="3068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지역별 검색어 선호도 순위도출</a:t>
            </a:r>
            <a:endParaRPr lang="ko-KR" altLang="en-US" sz="1600" b="1"/>
          </a:p>
        </p:txBody>
      </p:sp>
      <p:sp>
        <p:nvSpPr>
          <p:cNvPr id="10" name="TextBox 9"/>
          <p:cNvSpPr txBox="1"/>
          <p:nvPr/>
        </p:nvSpPr>
        <p:spPr>
          <a:xfrm>
            <a:off x="560512" y="3666510"/>
            <a:ext cx="2791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음식카테고리 노출순위 조정</a:t>
            </a:r>
            <a:endParaRPr lang="ko-KR" altLang="en-US" sz="1600" b="1"/>
          </a:p>
        </p:txBody>
      </p:sp>
      <p:sp>
        <p:nvSpPr>
          <p:cNvPr id="11" name="TextBox 10"/>
          <p:cNvSpPr txBox="1"/>
          <p:nvPr/>
        </p:nvSpPr>
        <p:spPr>
          <a:xfrm>
            <a:off x="5529064" y="1398867"/>
            <a:ext cx="41764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mtClean="0">
                <a:latin typeface="+mn-ea"/>
                <a:sym typeface="Wingdings" pitchFamily="2" charset="2"/>
              </a:rPr>
              <a:t>초기 오픈시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600" smtClean="0">
                <a:latin typeface="+mn-ea"/>
                <a:sym typeface="Wingdings" pitchFamily="2" charset="2"/>
              </a:rPr>
              <a:t> 음식카테고리 순위가 똑같았음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+mn-ea"/>
                <a:sym typeface="Wingdings" pitchFamily="2" charset="2"/>
              </a:rPr>
              <a:t>선택고민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600" smtClean="0">
                <a:latin typeface="+mn-ea"/>
                <a:sym typeface="Wingdings" pitchFamily="2" charset="2"/>
              </a:rPr>
              <a:t>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1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안</a:t>
            </a:r>
            <a:r>
              <a:rPr lang="en-US" altLang="ko-KR" sz="1600" smtClean="0">
                <a:latin typeface="+mn-ea"/>
                <a:sym typeface="Wingdings" pitchFamily="2" charset="2"/>
              </a:rPr>
              <a:t>.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일자별로 순위를 달리하자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2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안</a:t>
            </a:r>
            <a:r>
              <a:rPr lang="en-US" altLang="ko-KR" sz="1600" smtClean="0">
                <a:latin typeface="+mn-ea"/>
                <a:sym typeface="Wingdings" pitchFamily="2" charset="2"/>
              </a:rPr>
              <a:t>.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보이는 순위를 랜덤으로 섞자</a:t>
            </a:r>
            <a:r>
              <a:rPr lang="en-US" altLang="ko-KR" sz="1600" smtClean="0">
                <a:latin typeface="+mn-ea"/>
                <a:sym typeface="Wingdings" pitchFamily="2" charset="2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3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안</a:t>
            </a:r>
            <a:r>
              <a:rPr lang="en-US" altLang="ko-KR" sz="1600" smtClean="0">
                <a:latin typeface="+mn-ea"/>
                <a:sym typeface="Wingdings" pitchFamily="2" charset="2"/>
              </a:rPr>
              <a:t>.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지역별로 순위를 달리하자</a:t>
            </a:r>
            <a:r>
              <a:rPr lang="en-US" altLang="ko-KR" sz="1600" smtClean="0">
                <a:latin typeface="+mn-ea"/>
                <a:sym typeface="Wingdings" pitchFamily="2" charset="2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4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안</a:t>
            </a:r>
            <a:r>
              <a:rPr lang="en-US" altLang="ko-KR" sz="1600" smtClean="0">
                <a:latin typeface="+mn-ea"/>
                <a:sym typeface="Wingdings" pitchFamily="2" charset="2"/>
              </a:rPr>
              <a:t>.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사람별로 순위를 달리하자</a:t>
            </a:r>
            <a:r>
              <a:rPr lang="en-US" altLang="ko-KR" sz="1600" smtClean="0">
                <a:latin typeface="+mn-ea"/>
                <a:sym typeface="Wingdings" pitchFamily="2" charset="2"/>
              </a:rPr>
              <a:t>.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altLang="ko-KR" sz="1600" smtClean="0">
                <a:latin typeface="+mn-ea"/>
                <a:sym typeface="Wingdings" pitchFamily="2" charset="2"/>
              </a:rPr>
              <a:t> 3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안을 선택함</a:t>
            </a:r>
            <a:r>
              <a:rPr lang="en-US" altLang="ko-KR" sz="1600" smtClean="0">
                <a:latin typeface="+mn-ea"/>
                <a:sym typeface="Wingdings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+mn-ea"/>
                <a:sym typeface="Wingdings" pitchFamily="2" charset="2"/>
              </a:rPr>
              <a:t>결과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600" smtClean="0">
                <a:latin typeface="+mn-ea"/>
                <a:sym typeface="Wingdings" pitchFamily="2" charset="2"/>
              </a:rPr>
              <a:t> 앱구동률이 높아짐</a:t>
            </a:r>
            <a:r>
              <a:rPr lang="en-US" altLang="ko-KR" sz="1600" smtClean="0">
                <a:latin typeface="+mn-ea"/>
                <a:sym typeface="Wingdings" pitchFamily="2" charset="2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카테고리 선택을 통한 전화주문이 많아짐</a:t>
            </a:r>
            <a:endParaRPr lang="en-US" altLang="ko-KR" sz="1600" smtClean="0">
              <a:latin typeface="+mn-ea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01072" y="8948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u="sng" smtClean="0"/>
              <a:t>시사점</a:t>
            </a:r>
            <a:endParaRPr lang="ko-KR" altLang="en-US" sz="2400" b="1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9"/>
          <p:cNvGrpSpPr/>
          <p:nvPr/>
        </p:nvGrpSpPr>
        <p:grpSpPr>
          <a:xfrm>
            <a:off x="488504" y="1268760"/>
            <a:ext cx="3165718" cy="2520280"/>
            <a:chOff x="344488" y="981428"/>
            <a:chExt cx="3240360" cy="257970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344488" y="981428"/>
              <a:ext cx="3240360" cy="2579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자유형 6"/>
            <p:cNvSpPr/>
            <p:nvPr/>
          </p:nvSpPr>
          <p:spPr>
            <a:xfrm>
              <a:off x="1530036" y="1973655"/>
              <a:ext cx="642301" cy="570369"/>
            </a:xfrm>
            <a:custGeom>
              <a:avLst/>
              <a:gdLst>
                <a:gd name="connsiteX0" fmla="*/ 0 w 606582"/>
                <a:gd name="connsiteY0" fmla="*/ 0 h 570369"/>
                <a:gd name="connsiteX1" fmla="*/ 9053 w 606582"/>
                <a:gd name="connsiteY1" fmla="*/ 280658 h 570369"/>
                <a:gd name="connsiteX2" fmla="*/ 99588 w 606582"/>
                <a:gd name="connsiteY2" fmla="*/ 181070 h 570369"/>
                <a:gd name="connsiteX3" fmla="*/ 543208 w 606582"/>
                <a:gd name="connsiteY3" fmla="*/ 570369 h 570369"/>
                <a:gd name="connsiteX4" fmla="*/ 506994 w 606582"/>
                <a:gd name="connsiteY4" fmla="*/ 425513 h 570369"/>
                <a:gd name="connsiteX5" fmla="*/ 606582 w 606582"/>
                <a:gd name="connsiteY5" fmla="*/ 470781 h 570369"/>
                <a:gd name="connsiteX6" fmla="*/ 208229 w 606582"/>
                <a:gd name="connsiteY6" fmla="*/ 108642 h 570369"/>
                <a:gd name="connsiteX7" fmla="*/ 253497 w 606582"/>
                <a:gd name="connsiteY7" fmla="*/ 45268 h 570369"/>
                <a:gd name="connsiteX8" fmla="*/ 0 w 606582"/>
                <a:gd name="connsiteY8" fmla="*/ 0 h 570369"/>
                <a:gd name="connsiteX0" fmla="*/ 0 w 606582"/>
                <a:gd name="connsiteY0" fmla="*/ 0 h 570369"/>
                <a:gd name="connsiteX1" fmla="*/ 9053 w 606582"/>
                <a:gd name="connsiteY1" fmla="*/ 280658 h 570369"/>
                <a:gd name="connsiteX2" fmla="*/ 99588 w 606582"/>
                <a:gd name="connsiteY2" fmla="*/ 181070 h 570369"/>
                <a:gd name="connsiteX3" fmla="*/ 543208 w 606582"/>
                <a:gd name="connsiteY3" fmla="*/ 570369 h 570369"/>
                <a:gd name="connsiteX4" fmla="*/ 506994 w 606582"/>
                <a:gd name="connsiteY4" fmla="*/ 425513 h 570369"/>
                <a:gd name="connsiteX5" fmla="*/ 606582 w 606582"/>
                <a:gd name="connsiteY5" fmla="*/ 470781 h 570369"/>
                <a:gd name="connsiteX6" fmla="*/ 208229 w 606582"/>
                <a:gd name="connsiteY6" fmla="*/ 108642 h 570369"/>
                <a:gd name="connsiteX7" fmla="*/ 278599 w 606582"/>
                <a:gd name="connsiteY7" fmla="*/ 3720 h 570369"/>
                <a:gd name="connsiteX8" fmla="*/ 0 w 606582"/>
                <a:gd name="connsiteY8" fmla="*/ 0 h 570369"/>
                <a:gd name="connsiteX0" fmla="*/ 0 w 606582"/>
                <a:gd name="connsiteY0" fmla="*/ 0 h 570369"/>
                <a:gd name="connsiteX1" fmla="*/ 9053 w 606582"/>
                <a:gd name="connsiteY1" fmla="*/ 280658 h 570369"/>
                <a:gd name="connsiteX2" fmla="*/ 99588 w 606582"/>
                <a:gd name="connsiteY2" fmla="*/ 181070 h 570369"/>
                <a:gd name="connsiteX3" fmla="*/ 543208 w 606582"/>
                <a:gd name="connsiteY3" fmla="*/ 570369 h 570369"/>
                <a:gd name="connsiteX4" fmla="*/ 506994 w 606582"/>
                <a:gd name="connsiteY4" fmla="*/ 425513 h 570369"/>
                <a:gd name="connsiteX5" fmla="*/ 606582 w 606582"/>
                <a:gd name="connsiteY5" fmla="*/ 470781 h 570369"/>
                <a:gd name="connsiteX6" fmla="*/ 198704 w 606582"/>
                <a:gd name="connsiteY6" fmla="*/ 101499 h 570369"/>
                <a:gd name="connsiteX7" fmla="*/ 278599 w 606582"/>
                <a:gd name="connsiteY7" fmla="*/ 3720 h 570369"/>
                <a:gd name="connsiteX8" fmla="*/ 0 w 606582"/>
                <a:gd name="connsiteY8" fmla="*/ 0 h 570369"/>
                <a:gd name="connsiteX0" fmla="*/ 0 w 625632"/>
                <a:gd name="connsiteY0" fmla="*/ 0 h 570369"/>
                <a:gd name="connsiteX1" fmla="*/ 9053 w 625632"/>
                <a:gd name="connsiteY1" fmla="*/ 280658 h 570369"/>
                <a:gd name="connsiteX2" fmla="*/ 99588 w 625632"/>
                <a:gd name="connsiteY2" fmla="*/ 181070 h 570369"/>
                <a:gd name="connsiteX3" fmla="*/ 543208 w 625632"/>
                <a:gd name="connsiteY3" fmla="*/ 570369 h 570369"/>
                <a:gd name="connsiteX4" fmla="*/ 506994 w 625632"/>
                <a:gd name="connsiteY4" fmla="*/ 425513 h 570369"/>
                <a:gd name="connsiteX5" fmla="*/ 625632 w 625632"/>
                <a:gd name="connsiteY5" fmla="*/ 456493 h 570369"/>
                <a:gd name="connsiteX6" fmla="*/ 198704 w 625632"/>
                <a:gd name="connsiteY6" fmla="*/ 101499 h 570369"/>
                <a:gd name="connsiteX7" fmla="*/ 278599 w 625632"/>
                <a:gd name="connsiteY7" fmla="*/ 3720 h 570369"/>
                <a:gd name="connsiteX8" fmla="*/ 0 w 625632"/>
                <a:gd name="connsiteY8" fmla="*/ 0 h 570369"/>
                <a:gd name="connsiteX0" fmla="*/ 0 w 642301"/>
                <a:gd name="connsiteY0" fmla="*/ 0 h 570369"/>
                <a:gd name="connsiteX1" fmla="*/ 9053 w 642301"/>
                <a:gd name="connsiteY1" fmla="*/ 280658 h 570369"/>
                <a:gd name="connsiteX2" fmla="*/ 99588 w 642301"/>
                <a:gd name="connsiteY2" fmla="*/ 181070 h 570369"/>
                <a:gd name="connsiteX3" fmla="*/ 543208 w 642301"/>
                <a:gd name="connsiteY3" fmla="*/ 570369 h 570369"/>
                <a:gd name="connsiteX4" fmla="*/ 506994 w 642301"/>
                <a:gd name="connsiteY4" fmla="*/ 425513 h 570369"/>
                <a:gd name="connsiteX5" fmla="*/ 642301 w 642301"/>
                <a:gd name="connsiteY5" fmla="*/ 444587 h 570369"/>
                <a:gd name="connsiteX6" fmla="*/ 198704 w 642301"/>
                <a:gd name="connsiteY6" fmla="*/ 101499 h 570369"/>
                <a:gd name="connsiteX7" fmla="*/ 278599 w 642301"/>
                <a:gd name="connsiteY7" fmla="*/ 3720 h 570369"/>
                <a:gd name="connsiteX8" fmla="*/ 0 w 642301"/>
                <a:gd name="connsiteY8" fmla="*/ 0 h 570369"/>
                <a:gd name="connsiteX0" fmla="*/ 0 w 642301"/>
                <a:gd name="connsiteY0" fmla="*/ 0 h 570369"/>
                <a:gd name="connsiteX1" fmla="*/ 23341 w 642301"/>
                <a:gd name="connsiteY1" fmla="*/ 280658 h 570369"/>
                <a:gd name="connsiteX2" fmla="*/ 99588 w 642301"/>
                <a:gd name="connsiteY2" fmla="*/ 181070 h 570369"/>
                <a:gd name="connsiteX3" fmla="*/ 543208 w 642301"/>
                <a:gd name="connsiteY3" fmla="*/ 570369 h 570369"/>
                <a:gd name="connsiteX4" fmla="*/ 506994 w 642301"/>
                <a:gd name="connsiteY4" fmla="*/ 425513 h 570369"/>
                <a:gd name="connsiteX5" fmla="*/ 642301 w 642301"/>
                <a:gd name="connsiteY5" fmla="*/ 444587 h 570369"/>
                <a:gd name="connsiteX6" fmla="*/ 198704 w 642301"/>
                <a:gd name="connsiteY6" fmla="*/ 101499 h 570369"/>
                <a:gd name="connsiteX7" fmla="*/ 278599 w 642301"/>
                <a:gd name="connsiteY7" fmla="*/ 3720 h 570369"/>
                <a:gd name="connsiteX8" fmla="*/ 0 w 642301"/>
                <a:gd name="connsiteY8" fmla="*/ 0 h 570369"/>
                <a:gd name="connsiteX0" fmla="*/ 0 w 642301"/>
                <a:gd name="connsiteY0" fmla="*/ 0 h 570369"/>
                <a:gd name="connsiteX1" fmla="*/ 23341 w 642301"/>
                <a:gd name="connsiteY1" fmla="*/ 280658 h 570369"/>
                <a:gd name="connsiteX2" fmla="*/ 116257 w 642301"/>
                <a:gd name="connsiteY2" fmla="*/ 178688 h 570369"/>
                <a:gd name="connsiteX3" fmla="*/ 543208 w 642301"/>
                <a:gd name="connsiteY3" fmla="*/ 570369 h 570369"/>
                <a:gd name="connsiteX4" fmla="*/ 506994 w 642301"/>
                <a:gd name="connsiteY4" fmla="*/ 425513 h 570369"/>
                <a:gd name="connsiteX5" fmla="*/ 642301 w 642301"/>
                <a:gd name="connsiteY5" fmla="*/ 444587 h 570369"/>
                <a:gd name="connsiteX6" fmla="*/ 198704 w 642301"/>
                <a:gd name="connsiteY6" fmla="*/ 101499 h 570369"/>
                <a:gd name="connsiteX7" fmla="*/ 278599 w 642301"/>
                <a:gd name="connsiteY7" fmla="*/ 3720 h 570369"/>
                <a:gd name="connsiteX8" fmla="*/ 0 w 642301"/>
                <a:gd name="connsiteY8" fmla="*/ 0 h 57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2301" h="570369">
                  <a:moveTo>
                    <a:pt x="0" y="0"/>
                  </a:moveTo>
                  <a:lnTo>
                    <a:pt x="23341" y="280658"/>
                  </a:lnTo>
                  <a:lnTo>
                    <a:pt x="116257" y="178688"/>
                  </a:lnTo>
                  <a:lnTo>
                    <a:pt x="543208" y="570369"/>
                  </a:lnTo>
                  <a:lnTo>
                    <a:pt x="506994" y="425513"/>
                  </a:lnTo>
                  <a:lnTo>
                    <a:pt x="642301" y="444587"/>
                  </a:lnTo>
                  <a:lnTo>
                    <a:pt x="198704" y="101499"/>
                  </a:lnTo>
                  <a:lnTo>
                    <a:pt x="278599" y="3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광고상품 테스트 </a:t>
            </a:r>
            <a:r>
              <a:rPr lang="en-US" altLang="ko-KR" smtClean="0"/>
              <a:t>: </a:t>
            </a:r>
            <a:r>
              <a:rPr lang="ko-KR" altLang="en-US" smtClean="0"/>
              <a:t>매장 추천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26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12256" y="836712"/>
            <a:ext cx="1776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mtClean="0"/>
              <a:t>강릉 유명 </a:t>
            </a:r>
            <a:r>
              <a:rPr lang="en-US" altLang="ko-KR" sz="1600" b="1" smtClean="0"/>
              <a:t>A </a:t>
            </a:r>
            <a:r>
              <a:rPr lang="ko-KR" altLang="en-US" sz="1600" b="1" smtClean="0"/>
              <a:t>술집</a:t>
            </a:r>
            <a:endParaRPr lang="ko-KR" altLang="en-US" sz="1600" b="1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681829" y="1268760"/>
            <a:ext cx="1703219" cy="2475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656856" y="836712"/>
            <a:ext cx="1970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mtClean="0"/>
              <a:t>이용자 관계성 분석</a:t>
            </a:r>
            <a:endParaRPr lang="ko-KR" altLang="en-US" sz="1600" b="1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16496" y="4149080"/>
            <a:ext cx="323115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512256" y="3861048"/>
            <a:ext cx="1237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mtClean="0"/>
              <a:t>A/B </a:t>
            </a:r>
            <a:r>
              <a:rPr lang="ko-KR" altLang="en-US" sz="1600" b="1" smtClean="0"/>
              <a:t>테스트</a:t>
            </a:r>
            <a:endParaRPr lang="ko-KR" altLang="en-US" sz="1600" b="1"/>
          </a:p>
        </p:txBody>
      </p:sp>
      <p:sp>
        <p:nvSpPr>
          <p:cNvPr id="24" name="TextBox 23"/>
          <p:cNvSpPr txBox="1"/>
          <p:nvPr/>
        </p:nvSpPr>
        <p:spPr>
          <a:xfrm>
            <a:off x="5673080" y="1343665"/>
            <a:ext cx="41764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mtClean="0">
                <a:latin typeface="+mn-ea"/>
                <a:sym typeface="Wingdings" pitchFamily="2" charset="2"/>
              </a:rPr>
              <a:t>누구에게 추천할 것인가</a:t>
            </a:r>
            <a:r>
              <a:rPr lang="en-US" altLang="ko-KR" sz="1600" smtClean="0">
                <a:latin typeface="+mn-ea"/>
                <a:sym typeface="Wingdings" pitchFamily="2" charset="2"/>
              </a:rPr>
              <a:t>?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600" smtClean="0">
                <a:latin typeface="+mn-ea"/>
                <a:sym typeface="Wingdings" pitchFamily="2" charset="2"/>
              </a:rPr>
              <a:t> 인플루언서 할인권이 유효함</a:t>
            </a:r>
            <a:r>
              <a:rPr lang="en-US" altLang="ko-KR" sz="1600" smtClean="0">
                <a:latin typeface="+mn-ea"/>
                <a:sym typeface="Wingdings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+mn-ea"/>
                <a:sym typeface="Wingdings" pitchFamily="2" charset="2"/>
              </a:rPr>
              <a:t>누가 추천할 것인가</a:t>
            </a:r>
            <a:r>
              <a:rPr lang="en-US" altLang="ko-KR" sz="1600" smtClean="0">
                <a:latin typeface="+mn-ea"/>
                <a:sym typeface="Wingdings" pitchFamily="2" charset="2"/>
              </a:rPr>
              <a:t>?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600" smtClean="0">
                <a:latin typeface="+mn-ea"/>
                <a:sym typeface="Wingdings" pitchFamily="2" charset="2"/>
              </a:rPr>
              <a:t> 친구가 추천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비슷한 또래가 추천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+mn-ea"/>
                <a:sym typeface="Wingdings" pitchFamily="2" charset="2"/>
              </a:rPr>
              <a:t>어디를 추천할 것인가</a:t>
            </a:r>
            <a:r>
              <a:rPr lang="en-US" altLang="ko-KR" sz="1600" smtClean="0">
                <a:latin typeface="+mn-ea"/>
                <a:sym typeface="Wingdings" pitchFamily="2" charset="2"/>
              </a:rPr>
              <a:t>?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600" smtClean="0">
                <a:latin typeface="+mn-ea"/>
                <a:sym typeface="Wingdings" pitchFamily="2" charset="2"/>
              </a:rPr>
              <a:t> 식당 방문자에게</a:t>
            </a:r>
            <a:r>
              <a:rPr lang="en-US" altLang="ko-KR" sz="1600" smtClean="0">
                <a:latin typeface="+mn-ea"/>
                <a:sym typeface="Wingdings" pitchFamily="2" charset="2"/>
              </a:rPr>
              <a:t>,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카페를 추천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smtClean="0">
                <a:latin typeface="+mn-ea"/>
                <a:sym typeface="Wingdings" pitchFamily="2" charset="2"/>
              </a:rPr>
              <a:t>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술집 방문자에게</a:t>
            </a:r>
            <a:r>
              <a:rPr lang="en-US" altLang="ko-KR" sz="1600" smtClean="0">
                <a:latin typeface="+mn-ea"/>
                <a:sym typeface="Wingdings" pitchFamily="2" charset="2"/>
              </a:rPr>
              <a:t>,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노래방을 추천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+mn-ea"/>
                <a:sym typeface="Wingdings" pitchFamily="2" charset="2"/>
              </a:rPr>
              <a:t>검증</a:t>
            </a:r>
            <a:r>
              <a:rPr lang="en-US" altLang="ko-KR" sz="1600" smtClean="0">
                <a:latin typeface="+mn-ea"/>
                <a:sym typeface="Wingdings" pitchFamily="2" charset="2"/>
              </a:rPr>
              <a:t>, A/B </a:t>
            </a:r>
            <a:r>
              <a:rPr lang="ko-KR" altLang="en-US" sz="1600" smtClean="0">
                <a:latin typeface="+mn-ea"/>
                <a:sym typeface="Wingdings" pitchFamily="2" charset="2"/>
              </a:rPr>
              <a:t>테스트</a:t>
            </a:r>
            <a:endParaRPr lang="en-US" altLang="ko-KR" sz="1600" smtClean="0"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600" smtClean="0">
                <a:latin typeface="+mn-ea"/>
                <a:sym typeface="Wingdings" pitchFamily="2" charset="2"/>
              </a:rPr>
              <a:t> </a:t>
            </a:r>
            <a:r>
              <a:rPr lang="en-US" altLang="ko-KR" sz="1600" smtClean="0">
                <a:latin typeface="+mn-ea"/>
                <a:sym typeface="Wingdings" pitchFamily="2" charset="2"/>
              </a:rPr>
              <a:t>A</a:t>
            </a:r>
            <a:r>
              <a:rPr lang="ko-KR" altLang="en-US" sz="1600" smtClean="0">
                <a:latin typeface="+mn-ea"/>
                <a:sym typeface="Wingdings" pitchFamily="2" charset="2"/>
              </a:rPr>
              <a:t>로직</a:t>
            </a:r>
            <a:r>
              <a:rPr lang="en-US" altLang="ko-KR" sz="1600" smtClean="0">
                <a:latin typeface="+mn-ea"/>
                <a:sym typeface="Wingdings" pitchFamily="2" charset="2"/>
              </a:rPr>
              <a:t>, B</a:t>
            </a:r>
            <a:r>
              <a:rPr lang="ko-KR" altLang="en-US" sz="1600" smtClean="0">
                <a:latin typeface="+mn-ea"/>
                <a:sym typeface="Wingdings" pitchFamily="2" charset="2"/>
              </a:rPr>
              <a:t>로직으로 나누어서 시험해봄</a:t>
            </a:r>
            <a:endParaRPr lang="en-US" altLang="ko-KR" sz="1600" smtClean="0">
              <a:latin typeface="+mn-ea"/>
              <a:sym typeface="Wingdings" pitchFamily="2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45088" y="83960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u="sng" smtClean="0"/>
              <a:t>시사점</a:t>
            </a:r>
            <a:endParaRPr lang="ko-KR" altLang="en-US" sz="2400" b="1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시사점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27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52600" y="2119496"/>
            <a:ext cx="710002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smtClean="0">
                <a:latin typeface="+mn-ea"/>
              </a:rPr>
              <a:t>혼자서 하기 힘들다</a:t>
            </a:r>
            <a:r>
              <a:rPr lang="en-US" altLang="ko-KR" sz="2800" b="1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b="1" smtClean="0">
                <a:latin typeface="+mn-ea"/>
              </a:rPr>
              <a:t>1~2</a:t>
            </a:r>
            <a:r>
              <a:rPr lang="ko-KR" altLang="en-US" sz="2800" b="1" smtClean="0">
                <a:latin typeface="+mn-ea"/>
              </a:rPr>
              <a:t>일 사이 금방 결과가 나오는 게 아니다</a:t>
            </a:r>
            <a:r>
              <a:rPr lang="en-US" altLang="ko-KR" sz="2800" b="1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b="1" smtClean="0">
                <a:latin typeface="+mn-ea"/>
              </a:rPr>
              <a:t>정답을 맞추는 게임이 아니다</a:t>
            </a:r>
            <a:r>
              <a:rPr lang="en-US" altLang="ko-KR" sz="2800" b="1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b="1" smtClean="0">
                <a:latin typeface="+mn-ea"/>
              </a:rPr>
              <a:t>기술 하나가 전부인 세상이 아니다</a:t>
            </a:r>
            <a:r>
              <a:rPr lang="en-US" altLang="ko-KR" sz="2800" b="1" smtClean="0">
                <a:latin typeface="+mn-ea"/>
              </a:rPr>
              <a:t>.</a:t>
            </a:r>
            <a:endParaRPr lang="ko-KR" altLang="en-US" sz="2800" b="1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28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30107" y="2636912"/>
            <a:ext cx="626325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smtClean="0">
                <a:solidFill>
                  <a:srgbClr val="3366FF"/>
                </a:solidFill>
                <a:latin typeface="나눔명조 ExtraBold" pitchFamily="18" charset="-127"/>
                <a:ea typeface="나눔명조 ExtraBold" pitchFamily="18" charset="-127"/>
              </a:rPr>
              <a:t>II. </a:t>
            </a:r>
            <a:r>
              <a:rPr lang="ko-KR" altLang="en-US" sz="5400" b="1" smtClean="0">
                <a:solidFill>
                  <a:srgbClr val="3366FF"/>
                </a:solidFill>
                <a:latin typeface="나눔명조 ExtraBold" pitchFamily="18" charset="-127"/>
                <a:ea typeface="나눔명조 ExtraBold" pitchFamily="18" charset="-127"/>
              </a:rPr>
              <a:t>프로세스 및 역할</a:t>
            </a:r>
            <a:endParaRPr lang="en-US" altLang="ko-KR" sz="5400" b="1" smtClean="0">
              <a:solidFill>
                <a:srgbClr val="3366FF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팀</a:t>
            </a:r>
            <a:r>
              <a:rPr lang="en-US" altLang="ko-KR" smtClean="0"/>
              <a:t>, </a:t>
            </a:r>
            <a:r>
              <a:rPr lang="ko-KR" altLang="en-US" smtClean="0"/>
              <a:t>역할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29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0316" y="1340769"/>
            <a:ext cx="4587180" cy="154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488" y="1412776"/>
            <a:ext cx="4427002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808984" y="90872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카카오페이 개발자</a:t>
            </a:r>
            <a:endParaRPr lang="ko-KR" altLang="en-US" b="1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34384" y="3501008"/>
            <a:ext cx="3490523" cy="282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736976" y="3131676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카카오톡선물하기 기획자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416496" y="9087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데이터분석가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12406" y="2852936"/>
            <a:ext cx="4988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mtClean="0">
                <a:latin typeface="+mn-ea"/>
              </a:rPr>
              <a:t>뭐가 궁금하세요</a:t>
            </a:r>
            <a:r>
              <a:rPr lang="en-US" altLang="ko-KR" sz="4800" b="1" smtClean="0">
                <a:latin typeface="+mn-ea"/>
              </a:rPr>
              <a:t>?</a:t>
            </a:r>
            <a:endParaRPr lang="ko-KR" altLang="en-US" sz="4800" b="1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팀구성</a:t>
            </a:r>
            <a:r>
              <a:rPr lang="en-US" altLang="ko-KR" smtClean="0"/>
              <a:t>, </a:t>
            </a:r>
            <a:r>
              <a:rPr lang="ko-KR" altLang="en-US" smtClean="0"/>
              <a:t>역할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30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296816" y="1340768"/>
            <a:ext cx="1512168" cy="1440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기획자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232920" y="2996952"/>
            <a:ext cx="1512168" cy="1440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사업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담당자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080792" y="4437112"/>
            <a:ext cx="1512168" cy="1440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운영팀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96616" y="1844824"/>
            <a:ext cx="1512168" cy="1440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서비스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개발자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3717032"/>
            <a:ext cx="1512168" cy="1440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분석가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473280" y="1556791"/>
            <a:ext cx="1728192" cy="16458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서비스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기능개선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473280" y="3645024"/>
            <a:ext cx="1728192" cy="16458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사업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전략수립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6465168" y="2708920"/>
            <a:ext cx="504056" cy="15841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64968" y="105273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+mn-ea"/>
              </a:rPr>
              <a:t>서비스기획</a:t>
            </a:r>
            <a:endParaRPr lang="en-US" altLang="ko-KR" b="1" smtClean="0">
              <a:latin typeface="+mn-ea"/>
            </a:endParaRPr>
          </a:p>
          <a:p>
            <a:r>
              <a:rPr lang="ko-KR" altLang="en-US" b="1" smtClean="0">
                <a:latin typeface="+mn-ea"/>
              </a:rPr>
              <a:t>엑셀</a:t>
            </a:r>
            <a:r>
              <a:rPr lang="en-US" altLang="ko-KR" b="1" smtClean="0">
                <a:latin typeface="+mn-ea"/>
              </a:rPr>
              <a:t>, SQL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2480" y="1220559"/>
            <a:ext cx="133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+mn-ea"/>
              </a:rPr>
              <a:t>서비스개발</a:t>
            </a:r>
            <a:endParaRPr lang="en-US" altLang="ko-KR" b="1" smtClean="0">
              <a:latin typeface="+mn-ea"/>
            </a:endParaRPr>
          </a:p>
          <a:p>
            <a:r>
              <a:rPr lang="ko-KR" altLang="en-US" b="1" smtClean="0">
                <a:latin typeface="+mn-ea"/>
              </a:rPr>
              <a:t>엑셀</a:t>
            </a:r>
            <a:r>
              <a:rPr lang="en-US" altLang="ko-KR" b="1" smtClean="0">
                <a:latin typeface="+mn-ea"/>
              </a:rPr>
              <a:t>, SQL</a:t>
            </a:r>
          </a:p>
          <a:p>
            <a:r>
              <a:rPr lang="en-US" altLang="ko-KR" b="1" smtClean="0">
                <a:latin typeface="+mn-ea"/>
              </a:rPr>
              <a:t>Hadoop,</a:t>
            </a:r>
          </a:p>
          <a:p>
            <a:r>
              <a:rPr lang="en-US" altLang="ko-KR" b="1" smtClean="0">
                <a:latin typeface="+mn-ea"/>
              </a:rPr>
              <a:t>Python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1804" y="3812847"/>
            <a:ext cx="1217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+mn-ea"/>
              </a:rPr>
              <a:t>통계</a:t>
            </a:r>
            <a:endParaRPr lang="en-US" altLang="ko-KR" b="1" smtClean="0">
              <a:latin typeface="+mn-ea"/>
            </a:endParaRPr>
          </a:p>
          <a:p>
            <a:r>
              <a:rPr lang="ko-KR" altLang="en-US" b="1" smtClean="0">
                <a:latin typeface="+mn-ea"/>
              </a:rPr>
              <a:t>모델링</a:t>
            </a:r>
            <a:endParaRPr lang="en-US" altLang="ko-KR" b="1" smtClean="0">
              <a:latin typeface="+mn-ea"/>
            </a:endParaRPr>
          </a:p>
          <a:p>
            <a:r>
              <a:rPr lang="ko-KR" altLang="en-US" b="1" smtClean="0">
                <a:latin typeface="+mn-ea"/>
              </a:rPr>
              <a:t>엑셀</a:t>
            </a:r>
            <a:r>
              <a:rPr lang="en-US" altLang="ko-KR" b="1" smtClean="0">
                <a:latin typeface="+mn-ea"/>
              </a:rPr>
              <a:t>, SQL</a:t>
            </a:r>
          </a:p>
          <a:p>
            <a:r>
              <a:rPr lang="en-US" altLang="ko-KR" b="1" smtClean="0">
                <a:latin typeface="+mn-ea"/>
              </a:rPr>
              <a:t>R, SAS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64968" y="4892967"/>
            <a:ext cx="1257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+mn-ea"/>
              </a:rPr>
              <a:t>Oracle</a:t>
            </a:r>
          </a:p>
          <a:p>
            <a:r>
              <a:rPr lang="en-US" altLang="ko-KR" b="1" smtClean="0">
                <a:latin typeface="+mn-ea"/>
              </a:rPr>
              <a:t>MySQL</a:t>
            </a:r>
          </a:p>
          <a:p>
            <a:r>
              <a:rPr lang="en-US" altLang="ko-KR" b="1" smtClean="0">
                <a:latin typeface="+mn-ea"/>
              </a:rPr>
              <a:t>Hadoop</a:t>
            </a:r>
          </a:p>
          <a:p>
            <a:r>
              <a:rPr lang="en-US" altLang="ko-KR" b="1" smtClean="0">
                <a:latin typeface="+mn-ea"/>
              </a:rPr>
              <a:t>mongodb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13156" y="249463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+mn-ea"/>
              </a:rPr>
              <a:t>사업기획</a:t>
            </a:r>
            <a:endParaRPr lang="en-US" altLang="ko-KR" b="1" smtClean="0">
              <a:latin typeface="+mn-ea"/>
            </a:endParaRPr>
          </a:p>
          <a:p>
            <a:r>
              <a:rPr lang="ko-KR" altLang="en-US" b="1" smtClean="0">
                <a:latin typeface="+mn-ea"/>
              </a:rPr>
              <a:t>엑셀</a:t>
            </a:r>
            <a:endParaRPr lang="en-US" altLang="ko-KR" b="1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강남역 다이소 </a:t>
            </a:r>
            <a:r>
              <a:rPr lang="en-US" altLang="ko-KR" smtClean="0"/>
              <a:t>– </a:t>
            </a:r>
            <a:r>
              <a:rPr lang="ko-KR" altLang="en-US" smtClean="0"/>
              <a:t>상권분석시스템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31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63" y="766763"/>
            <a:ext cx="875347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강남역 </a:t>
            </a:r>
            <a:r>
              <a:rPr lang="en-US" altLang="ko-KR" smtClean="0"/>
              <a:t>GS25</a:t>
            </a:r>
            <a:r>
              <a:rPr lang="ko-KR" altLang="en-US" smtClean="0"/>
              <a:t>시 </a:t>
            </a:r>
            <a:r>
              <a:rPr lang="en-US" altLang="ko-KR" smtClean="0"/>
              <a:t>- </a:t>
            </a:r>
            <a:r>
              <a:rPr lang="ko-KR" altLang="en-US" smtClean="0"/>
              <a:t>수요예측시스템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32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575" y="709613"/>
            <a:ext cx="83248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경계할 것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90594" y="2204864"/>
            <a:ext cx="47916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smtClean="0">
                <a:latin typeface="+mn-ea"/>
              </a:rPr>
              <a:t>시스템이 목표가 아니다</a:t>
            </a:r>
            <a:r>
              <a:rPr lang="en-US" altLang="ko-KR" sz="3200" b="1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200" b="1" smtClean="0">
                <a:latin typeface="+mn-ea"/>
              </a:rPr>
              <a:t>증명에 목표가 아니다</a:t>
            </a:r>
            <a:r>
              <a:rPr lang="en-US" altLang="ko-KR" sz="3200" b="1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200" b="1" smtClean="0">
                <a:latin typeface="+mn-ea"/>
              </a:rPr>
              <a:t>현장에 기여해야 빛난다</a:t>
            </a:r>
            <a:r>
              <a:rPr lang="en-US" altLang="ko-KR" sz="3200" b="1" smtClean="0"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5W 1H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34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76536" y="1988838"/>
          <a:ext cx="8280920" cy="3600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  <a:gridCol w="6552728"/>
              </a:tblGrid>
              <a:tr h="600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Why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smtClean="0">
                          <a:latin typeface="+mn-ea"/>
                          <a:ea typeface="+mn-ea"/>
                        </a:rPr>
                        <a:t>왜 하는가</a:t>
                      </a:r>
                      <a:r>
                        <a:rPr lang="en-US" altLang="ko-KR" sz="2400" b="1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24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Who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smtClean="0">
                          <a:latin typeface="+mn-ea"/>
                          <a:ea typeface="+mn-ea"/>
                        </a:rPr>
                        <a:t>누가 필요로 하는가</a:t>
                      </a:r>
                      <a:r>
                        <a:rPr lang="en-US" altLang="ko-KR" sz="2400" b="1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24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When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smtClean="0">
                          <a:latin typeface="+mn-ea"/>
                          <a:ea typeface="+mn-ea"/>
                        </a:rPr>
                        <a:t>언제 필요한 것인가</a:t>
                      </a:r>
                      <a:r>
                        <a:rPr lang="en-US" altLang="ko-KR" sz="2400" b="1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24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Whom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smtClean="0">
                          <a:latin typeface="+mn-ea"/>
                          <a:ea typeface="+mn-ea"/>
                        </a:rPr>
                        <a:t>누구를 대상으로 하는가</a:t>
                      </a:r>
                      <a:r>
                        <a:rPr lang="en-US" altLang="ko-KR" sz="2400" b="1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24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What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smtClean="0">
                          <a:latin typeface="+mn-ea"/>
                          <a:ea typeface="+mn-ea"/>
                        </a:rPr>
                        <a:t>무엇을 분석하는 것인가</a:t>
                      </a:r>
                      <a:r>
                        <a:rPr lang="en-US" altLang="ko-KR" sz="2400" b="1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24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How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smtClean="0">
                          <a:latin typeface="+mn-ea"/>
                          <a:ea typeface="+mn-ea"/>
                        </a:rPr>
                        <a:t>어떻게</a:t>
                      </a:r>
                      <a:r>
                        <a:rPr lang="en-US" altLang="ko-KR" sz="2400" b="1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b="1" smtClean="0">
                          <a:latin typeface="+mn-ea"/>
                          <a:ea typeface="+mn-ea"/>
                        </a:rPr>
                        <a:t>얼마만큼 분석해야 하는가</a:t>
                      </a:r>
                      <a:r>
                        <a:rPr lang="en-US" altLang="ko-KR" sz="2400" b="1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24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19843" y="980728"/>
            <a:ext cx="7061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u="sng" smtClean="0">
                <a:solidFill>
                  <a:srgbClr val="0066FF"/>
                </a:solidFill>
              </a:rPr>
              <a:t>일을 시작하기 전에 던져야 할 질문들</a:t>
            </a:r>
            <a:endParaRPr lang="ko-KR" altLang="en-US" sz="3200" b="1" u="sng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데이터분석 프로세스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35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grpSp>
        <p:nvGrpSpPr>
          <p:cNvPr id="5" name="그룹 13"/>
          <p:cNvGrpSpPr/>
          <p:nvPr/>
        </p:nvGrpSpPr>
        <p:grpSpPr>
          <a:xfrm>
            <a:off x="200472" y="2060848"/>
            <a:ext cx="9505056" cy="1080120"/>
            <a:chOff x="488504" y="2060848"/>
            <a:chExt cx="8928992" cy="1080120"/>
          </a:xfrm>
        </p:grpSpPr>
        <p:sp>
          <p:nvSpPr>
            <p:cNvPr id="4" name="오각형 3"/>
            <p:cNvSpPr/>
            <p:nvPr/>
          </p:nvSpPr>
          <p:spPr>
            <a:xfrm>
              <a:off x="488504" y="2060848"/>
              <a:ext cx="1750917" cy="1080120"/>
            </a:xfrm>
            <a:prstGeom prst="homePlate">
              <a:avLst>
                <a:gd name="adj" fmla="val 2581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>
                  <a:solidFill>
                    <a:schemeClr val="tx1"/>
                  </a:solidFill>
                  <a:latin typeface="+mn-ea"/>
                </a:rPr>
                <a:t>환경분석</a:t>
              </a:r>
              <a:endParaRPr lang="en-US" altLang="ko-KR" b="1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b="1" smtClean="0">
                  <a:solidFill>
                    <a:schemeClr val="tx1"/>
                  </a:solidFill>
                  <a:latin typeface="+mn-ea"/>
                </a:rPr>
                <a:t>데이터수집</a:t>
              </a:r>
              <a:endParaRPr lang="ko-KR" altLang="en-US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오각형 5"/>
            <p:cNvSpPr/>
            <p:nvPr/>
          </p:nvSpPr>
          <p:spPr>
            <a:xfrm>
              <a:off x="2274029" y="2060848"/>
              <a:ext cx="1750917" cy="1080120"/>
            </a:xfrm>
            <a:prstGeom prst="homePlate">
              <a:avLst>
                <a:gd name="adj" fmla="val 2581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>
                  <a:solidFill>
                    <a:schemeClr val="tx1"/>
                  </a:solidFill>
                  <a:latin typeface="+mn-ea"/>
                </a:rPr>
                <a:t>데이터</a:t>
              </a:r>
              <a:endParaRPr lang="en-US" altLang="ko-KR" b="1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b="1" smtClean="0">
                  <a:solidFill>
                    <a:schemeClr val="tx1"/>
                  </a:solidFill>
                  <a:latin typeface="+mn-ea"/>
                </a:rPr>
                <a:t>현황파악</a:t>
              </a:r>
              <a:endParaRPr lang="ko-KR" altLang="en-US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오각형 6"/>
            <p:cNvSpPr/>
            <p:nvPr/>
          </p:nvSpPr>
          <p:spPr>
            <a:xfrm>
              <a:off x="4077200" y="2060848"/>
              <a:ext cx="1750917" cy="1080120"/>
            </a:xfrm>
            <a:prstGeom prst="homePlate">
              <a:avLst>
                <a:gd name="adj" fmla="val 2581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>
                  <a:solidFill>
                    <a:schemeClr val="tx1"/>
                  </a:solidFill>
                  <a:latin typeface="+mn-ea"/>
                </a:rPr>
                <a:t>데이터</a:t>
              </a:r>
              <a:endParaRPr lang="en-US" altLang="ko-KR" b="1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b="1" smtClean="0">
                  <a:solidFill>
                    <a:schemeClr val="tx1"/>
                  </a:solidFill>
                  <a:latin typeface="+mn-ea"/>
                </a:rPr>
                <a:t>분석</a:t>
              </a:r>
              <a:endParaRPr lang="ko-KR" altLang="en-US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오각형 7"/>
            <p:cNvSpPr/>
            <p:nvPr/>
          </p:nvSpPr>
          <p:spPr>
            <a:xfrm>
              <a:off x="5880371" y="2060848"/>
              <a:ext cx="1750917" cy="1080120"/>
            </a:xfrm>
            <a:prstGeom prst="homePlate">
              <a:avLst>
                <a:gd name="adj" fmla="val 2581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>
                  <a:solidFill>
                    <a:schemeClr val="tx1"/>
                  </a:solidFill>
                  <a:latin typeface="+mn-ea"/>
                </a:rPr>
                <a:t>시사점</a:t>
              </a:r>
              <a:endParaRPr lang="en-US" altLang="ko-KR" b="1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b="1" smtClean="0">
                  <a:solidFill>
                    <a:schemeClr val="tx1"/>
                  </a:solidFill>
                  <a:latin typeface="+mn-ea"/>
                </a:rPr>
                <a:t>도출</a:t>
              </a:r>
              <a:endParaRPr lang="ko-KR" altLang="en-US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오각형 8"/>
            <p:cNvSpPr/>
            <p:nvPr/>
          </p:nvSpPr>
          <p:spPr>
            <a:xfrm>
              <a:off x="7666579" y="2060848"/>
              <a:ext cx="1750917" cy="1080120"/>
            </a:xfrm>
            <a:prstGeom prst="homePlate">
              <a:avLst>
                <a:gd name="adj" fmla="val 2581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>
                  <a:solidFill>
                    <a:schemeClr val="tx1"/>
                  </a:solidFill>
                  <a:latin typeface="+mn-ea"/>
                </a:rPr>
                <a:t>데이터</a:t>
              </a:r>
              <a:endParaRPr lang="en-US" altLang="ko-KR" b="1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b="1" smtClean="0">
                  <a:solidFill>
                    <a:schemeClr val="tx1"/>
                  </a:solidFill>
                  <a:latin typeface="+mn-ea"/>
                </a:rPr>
                <a:t>검증</a:t>
              </a:r>
              <a:endParaRPr lang="ko-KR" altLang="en-US" b="1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072680" y="3356992"/>
            <a:ext cx="1800200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+mn-ea"/>
              </a:rPr>
              <a:t>데이터 정의</a:t>
            </a:r>
            <a:endParaRPr lang="en-US" altLang="ko-KR" sz="1600" smtClean="0">
              <a:latin typeface="+mn-ea"/>
            </a:endParaRPr>
          </a:p>
          <a:p>
            <a:pPr marL="88900" indent="-88900">
              <a:lnSpc>
                <a:spcPct val="120000"/>
              </a:lnSpc>
              <a:buFontTx/>
              <a:buChar char="-"/>
            </a:pPr>
            <a:r>
              <a:rPr lang="ko-KR" altLang="en-US" sz="1600" smtClean="0">
                <a:latin typeface="+mn-ea"/>
              </a:rPr>
              <a:t> 전체건수</a:t>
            </a:r>
            <a:endParaRPr lang="en-US" altLang="ko-KR" sz="1600" smtClean="0">
              <a:latin typeface="+mn-ea"/>
            </a:endParaRPr>
          </a:p>
          <a:p>
            <a:pPr marL="88900" indent="-88900">
              <a:lnSpc>
                <a:spcPct val="120000"/>
              </a:lnSpc>
              <a:buFontTx/>
              <a:buChar char="-"/>
            </a:pPr>
            <a:r>
              <a:rPr lang="en-US" altLang="ko-KR" sz="1600" smtClean="0">
                <a:latin typeface="+mn-ea"/>
              </a:rPr>
              <a:t> </a:t>
            </a:r>
            <a:r>
              <a:rPr lang="ko-KR" altLang="en-US" sz="1600" smtClean="0">
                <a:latin typeface="+mn-ea"/>
              </a:rPr>
              <a:t>구성내용</a:t>
            </a:r>
            <a:endParaRPr lang="en-US" altLang="ko-KR" sz="1600" smtClean="0">
              <a:latin typeface="+mn-ea"/>
            </a:endParaRPr>
          </a:p>
          <a:p>
            <a:pPr marL="88900" indent="-889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+mn-ea"/>
              </a:rPr>
              <a:t>모집단 설명력 식별</a:t>
            </a:r>
            <a:endParaRPr lang="en-US" altLang="ko-KR" sz="1600" smtClean="0">
              <a:latin typeface="+mn-ea"/>
            </a:endParaRPr>
          </a:p>
          <a:p>
            <a:pPr marL="88900" indent="-889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+mn-ea"/>
              </a:rPr>
              <a:t>부족 데이터 추가수집</a:t>
            </a:r>
            <a:endParaRPr lang="en-US" altLang="ko-KR" sz="1600" smtClean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464" y="3356992"/>
            <a:ext cx="1782860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+mn-ea"/>
              </a:rPr>
              <a:t>궁금한것 정의</a:t>
            </a:r>
            <a:endParaRPr lang="en-US" altLang="ko-KR" sz="1600" smtClean="0">
              <a:latin typeface="+mn-ea"/>
            </a:endParaRPr>
          </a:p>
          <a:p>
            <a:pPr marL="88900" indent="-889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+mn-ea"/>
              </a:rPr>
              <a:t>모의가설 수립</a:t>
            </a:r>
            <a:endParaRPr lang="en-US" altLang="ko-KR" sz="1600" smtClean="0">
              <a:latin typeface="+mn-ea"/>
            </a:endParaRPr>
          </a:p>
          <a:p>
            <a:pPr marL="88900" indent="-889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+mn-ea"/>
              </a:rPr>
              <a:t>수집데이터 정의</a:t>
            </a:r>
            <a:endParaRPr lang="en-US" altLang="ko-KR" sz="1600" smtClean="0">
              <a:latin typeface="+mn-ea"/>
            </a:endParaRPr>
          </a:p>
          <a:p>
            <a:pPr marL="88900" indent="-889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+mn-ea"/>
              </a:rPr>
              <a:t>환경데이터분석</a:t>
            </a:r>
            <a:endParaRPr lang="en-US" altLang="ko-KR" sz="1600" smtClean="0">
              <a:latin typeface="+mn-ea"/>
            </a:endParaRPr>
          </a:p>
          <a:p>
            <a:pPr marL="88900" indent="-889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+mn-ea"/>
              </a:rPr>
              <a:t>데이터수집</a:t>
            </a:r>
            <a:endParaRPr lang="en-US" altLang="ko-KR" sz="1600" smtClean="0">
              <a:latin typeface="+mn-ea"/>
            </a:endParaRPr>
          </a:p>
          <a:p>
            <a:pPr marL="88900" indent="-889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+mn-ea"/>
              </a:rPr>
              <a:t>데이터전처리</a:t>
            </a:r>
            <a:endParaRPr lang="en-US" altLang="ko-KR" sz="160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44888" y="3356992"/>
            <a:ext cx="1872208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+mn-ea"/>
              </a:rPr>
              <a:t>상관분석</a:t>
            </a:r>
            <a:endParaRPr lang="en-US" altLang="ko-KR" sz="1600" smtClean="0">
              <a:latin typeface="+mn-ea"/>
            </a:endParaRPr>
          </a:p>
          <a:p>
            <a:pPr marL="88900" indent="-889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+mn-ea"/>
              </a:rPr>
              <a:t>시계열분석</a:t>
            </a:r>
            <a:endParaRPr lang="en-US" altLang="ko-KR" sz="1600" smtClean="0">
              <a:latin typeface="+mn-ea"/>
            </a:endParaRPr>
          </a:p>
          <a:p>
            <a:pPr marL="88900" indent="-889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+mn-ea"/>
              </a:rPr>
              <a:t>회귀분석</a:t>
            </a:r>
            <a:endParaRPr lang="en-US" altLang="ko-KR" sz="1600" smtClean="0">
              <a:latin typeface="+mn-ea"/>
            </a:endParaRPr>
          </a:p>
          <a:p>
            <a:pPr marL="88900" indent="-889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+mn-ea"/>
              </a:rPr>
              <a:t>시각화</a:t>
            </a:r>
            <a:endParaRPr lang="en-US" altLang="ko-KR" sz="160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9104" y="3356992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+mn-ea"/>
              </a:rPr>
              <a:t>분석결과 나열</a:t>
            </a:r>
            <a:endParaRPr lang="en-US" altLang="ko-KR" sz="1600" smtClean="0">
              <a:latin typeface="+mn-ea"/>
            </a:endParaRPr>
          </a:p>
          <a:p>
            <a:pPr marL="88900" indent="-889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+mn-ea"/>
              </a:rPr>
              <a:t>분석결과 조합</a:t>
            </a:r>
            <a:endParaRPr lang="en-US" altLang="ko-KR" sz="1600" smtClean="0">
              <a:latin typeface="+mn-ea"/>
            </a:endParaRPr>
          </a:p>
          <a:p>
            <a:pPr marL="88900" indent="-889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+mn-ea"/>
              </a:rPr>
              <a:t>모의가설검증</a:t>
            </a:r>
            <a:endParaRPr lang="en-US" altLang="ko-KR" sz="1600" smtClean="0">
              <a:latin typeface="+mn-ea"/>
            </a:endParaRPr>
          </a:p>
          <a:p>
            <a:pPr marL="88900" indent="-889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+mn-ea"/>
              </a:rPr>
              <a:t>새가설 도출</a:t>
            </a:r>
            <a:endParaRPr lang="en-US" altLang="ko-KR" sz="1600" smtClean="0">
              <a:latin typeface="+mn-ea"/>
            </a:endParaRPr>
          </a:p>
          <a:p>
            <a:pPr marL="88900" indent="-889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+mn-ea"/>
              </a:rPr>
              <a:t>시사점 도출</a:t>
            </a:r>
            <a:endParaRPr lang="en-US" altLang="ko-KR" sz="1600" smtClean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61312" y="3356992"/>
            <a:ext cx="187220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+mn-ea"/>
              </a:rPr>
              <a:t>현장검증</a:t>
            </a:r>
            <a:endParaRPr lang="en-US" altLang="ko-KR" sz="1600" smtClean="0">
              <a:latin typeface="+mn-ea"/>
            </a:endParaRPr>
          </a:p>
          <a:p>
            <a:pPr marL="88900" indent="-889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+mn-ea"/>
              </a:rPr>
              <a:t>실내검증</a:t>
            </a:r>
            <a:endParaRPr lang="en-US" altLang="ko-KR" sz="1600" smtClean="0">
              <a:latin typeface="+mn-ea"/>
            </a:endParaRPr>
          </a:p>
        </p:txBody>
      </p:sp>
      <p:cxnSp>
        <p:nvCxnSpPr>
          <p:cNvPr id="19" name="꺾인 연결선 18"/>
          <p:cNvCxnSpPr>
            <a:stCxn id="9" idx="0"/>
            <a:endCxn id="4" idx="0"/>
          </p:cNvCxnSpPr>
          <p:nvPr/>
        </p:nvCxnSpPr>
        <p:spPr>
          <a:xfrm rot="16200000" flipV="1">
            <a:off x="4813600" y="-1759741"/>
            <a:ext cx="12700" cy="7641177"/>
          </a:xfrm>
          <a:prstGeom prst="bentConnector3">
            <a:avLst>
              <a:gd name="adj1" fmla="val 480000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6096" y="155679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WHY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66682" y="1556792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WHAT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4453" y="155679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HOW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49144" y="155679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WHOM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우리 데이터 분석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36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grpSp>
        <p:nvGrpSpPr>
          <p:cNvPr id="4" name="그룹 23"/>
          <p:cNvGrpSpPr/>
          <p:nvPr/>
        </p:nvGrpSpPr>
        <p:grpSpPr>
          <a:xfrm>
            <a:off x="632520" y="2480269"/>
            <a:ext cx="8640960" cy="504056"/>
            <a:chOff x="848544" y="1484784"/>
            <a:chExt cx="8640960" cy="504056"/>
          </a:xfrm>
        </p:grpSpPr>
        <p:sp>
          <p:nvSpPr>
            <p:cNvPr id="25" name="직사각형 24"/>
            <p:cNvSpPr/>
            <p:nvPr/>
          </p:nvSpPr>
          <p:spPr>
            <a:xfrm>
              <a:off x="848544" y="1484784"/>
              <a:ext cx="144016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서비스 운영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288704" y="1484784"/>
              <a:ext cx="144016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데이터수집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728864" y="1484784"/>
              <a:ext cx="144016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데이터분석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169024" y="1484784"/>
              <a:ext cx="144016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시사점도출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609184" y="1484784"/>
              <a:ext cx="144016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마케팅계획수립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049344" y="1484784"/>
              <a:ext cx="144016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마케팅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512840" y="4012182"/>
            <a:ext cx="1440160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서비스 기획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hape 18"/>
          <p:cNvCxnSpPr>
            <a:stCxn id="29" idx="2"/>
            <a:endCxn id="16" idx="3"/>
          </p:cNvCxnSpPr>
          <p:nvPr/>
        </p:nvCxnSpPr>
        <p:spPr>
          <a:xfrm rot="5400000">
            <a:off x="5393178" y="2544147"/>
            <a:ext cx="1279885" cy="21602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16" idx="1"/>
            <a:endCxn id="25" idx="2"/>
          </p:cNvCxnSpPr>
          <p:nvPr/>
        </p:nvCxnSpPr>
        <p:spPr>
          <a:xfrm rot="10800000">
            <a:off x="1352600" y="2984326"/>
            <a:ext cx="2160240" cy="12798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56856" y="4561383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b="1" smtClean="0">
                <a:solidFill>
                  <a:srgbClr val="0066FF"/>
                </a:solidFill>
                <a:latin typeface="+mn-ea"/>
              </a:rPr>
              <a:t> A/B </a:t>
            </a:r>
            <a:r>
              <a:rPr lang="ko-KR" altLang="en-US" sz="1400" b="1" smtClean="0">
                <a:solidFill>
                  <a:srgbClr val="0066FF"/>
                </a:solidFill>
                <a:latin typeface="+mn-ea"/>
              </a:rPr>
              <a:t>테스트</a:t>
            </a:r>
            <a:endParaRPr lang="ko-KR" altLang="en-US" sz="1400" b="1">
              <a:solidFill>
                <a:srgbClr val="0066FF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39007" y="1850781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smtClean="0">
                <a:latin typeface="+mn-ea"/>
              </a:rPr>
              <a:t> </a:t>
            </a:r>
            <a:r>
              <a:rPr lang="ko-KR" altLang="en-US" sz="1400" smtClean="0">
                <a:latin typeface="+mn-ea"/>
              </a:rPr>
              <a:t>광고</a:t>
            </a:r>
            <a:endParaRPr lang="en-US" altLang="ko-KR" sz="1400" smtClean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latin typeface="+mn-ea"/>
              </a:rPr>
              <a:t> </a:t>
            </a:r>
            <a:r>
              <a:rPr lang="ko-KR" altLang="en-US" sz="1400" smtClean="0">
                <a:latin typeface="+mn-ea"/>
              </a:rPr>
              <a:t>홍보</a:t>
            </a:r>
            <a:endParaRPr lang="en-US" altLang="ko-KR" sz="1400" smtClean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09184" y="1419894"/>
            <a:ext cx="11801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b="1" smtClean="0">
                <a:solidFill>
                  <a:srgbClr val="0066FF"/>
                </a:solidFill>
                <a:latin typeface="+mn-ea"/>
              </a:rPr>
              <a:t> Inbound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b="1" smtClean="0">
                <a:solidFill>
                  <a:srgbClr val="0066FF"/>
                </a:solidFill>
                <a:latin typeface="+mn-ea"/>
              </a:rPr>
              <a:t> Outbound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b="1" smtClean="0">
                <a:solidFill>
                  <a:srgbClr val="0066FF"/>
                </a:solidFill>
                <a:latin typeface="+mn-ea"/>
              </a:rPr>
              <a:t> </a:t>
            </a:r>
            <a:r>
              <a:rPr lang="ko-KR" altLang="en-US" sz="1400" b="1" smtClean="0">
                <a:solidFill>
                  <a:srgbClr val="0066FF"/>
                </a:solidFill>
                <a:latin typeface="+mn-ea"/>
              </a:rPr>
              <a:t>임원보고</a:t>
            </a:r>
            <a:endParaRPr lang="en-US" altLang="ko-KR" sz="1400" b="1" smtClean="0">
              <a:solidFill>
                <a:srgbClr val="0066FF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b="1" smtClean="0">
                <a:solidFill>
                  <a:srgbClr val="0066FF"/>
                </a:solidFill>
                <a:latin typeface="+mn-ea"/>
              </a:rPr>
              <a:t> </a:t>
            </a:r>
            <a:r>
              <a:rPr lang="ko-KR" altLang="en-US" sz="1400" b="1" smtClean="0">
                <a:solidFill>
                  <a:srgbClr val="0066FF"/>
                </a:solidFill>
                <a:latin typeface="+mn-ea"/>
              </a:rPr>
              <a:t>예산계획</a:t>
            </a:r>
            <a:endParaRPr lang="en-US" altLang="ko-KR" sz="1400" b="1" smtClean="0">
              <a:solidFill>
                <a:srgbClr val="0066FF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91356" y="1850781"/>
            <a:ext cx="1090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b="1" smtClean="0">
                <a:solidFill>
                  <a:srgbClr val="0066FF"/>
                </a:solidFill>
                <a:latin typeface="+mn-ea"/>
              </a:rPr>
              <a:t> </a:t>
            </a:r>
            <a:r>
              <a:rPr lang="ko-KR" altLang="en-US" sz="1400" b="1" smtClean="0">
                <a:solidFill>
                  <a:srgbClr val="0066FF"/>
                </a:solidFill>
                <a:latin typeface="+mn-ea"/>
              </a:rPr>
              <a:t>가설 검증</a:t>
            </a:r>
            <a:endParaRPr lang="en-US" altLang="ko-KR" sz="1400" b="1" smtClean="0">
              <a:solidFill>
                <a:srgbClr val="0066FF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b="1" smtClean="0">
                <a:solidFill>
                  <a:srgbClr val="0066FF"/>
                </a:solidFill>
                <a:latin typeface="+mn-ea"/>
              </a:rPr>
              <a:t> </a:t>
            </a:r>
            <a:r>
              <a:rPr lang="ko-KR" altLang="en-US" sz="1400" b="1" smtClean="0">
                <a:solidFill>
                  <a:srgbClr val="0066FF"/>
                </a:solidFill>
                <a:latin typeface="+mn-ea"/>
              </a:rPr>
              <a:t>가설 도출</a:t>
            </a:r>
            <a:endParaRPr lang="en-US" altLang="ko-KR" sz="1400" b="1" smtClean="0">
              <a:solidFill>
                <a:srgbClr val="0066FF"/>
              </a:solidFill>
              <a:latin typeface="+mn-ea"/>
            </a:endParaRPr>
          </a:p>
        </p:txBody>
      </p:sp>
      <p:cxnSp>
        <p:nvCxnSpPr>
          <p:cNvPr id="36" name="꺾인 연결선 35"/>
          <p:cNvCxnSpPr>
            <a:stCxn id="26" idx="2"/>
            <a:endCxn id="27" idx="2"/>
          </p:cNvCxnSpPr>
          <p:nvPr/>
        </p:nvCxnSpPr>
        <p:spPr>
          <a:xfrm rot="16200000" flipH="1">
            <a:off x="3512840" y="2264245"/>
            <a:ext cx="12700" cy="1440160"/>
          </a:xfrm>
          <a:prstGeom prst="bentConnector3">
            <a:avLst>
              <a:gd name="adj1" fmla="val 33000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91013" y="3410718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latin typeface="+mn-ea"/>
              </a:rPr>
              <a:t> 데이터 탐험</a:t>
            </a:r>
            <a:endParaRPr lang="en-US" altLang="ko-KR" sz="1400" smtClean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85048" y="4300214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0066FF"/>
                </a:solidFill>
                <a:latin typeface="+mn-ea"/>
              </a:rPr>
              <a:t> </a:t>
            </a:r>
            <a:r>
              <a:rPr lang="ko-KR" altLang="en-US" sz="1400" b="1" smtClean="0">
                <a:solidFill>
                  <a:srgbClr val="0066FF"/>
                </a:solidFill>
                <a:latin typeface="+mn-ea"/>
              </a:rPr>
              <a:t>가설 수립</a:t>
            </a:r>
            <a:endParaRPr lang="en-US" altLang="ko-KR" sz="1400" b="1" smtClean="0">
              <a:solidFill>
                <a:srgbClr val="0066FF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18621" y="1851942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b="1" smtClean="0">
                <a:solidFill>
                  <a:srgbClr val="0066FF"/>
                </a:solidFill>
                <a:latin typeface="+mn-ea"/>
              </a:rPr>
              <a:t> </a:t>
            </a:r>
            <a:r>
              <a:rPr lang="ko-KR" altLang="en-US" sz="1400" b="1" smtClean="0">
                <a:solidFill>
                  <a:srgbClr val="0066FF"/>
                </a:solidFill>
                <a:latin typeface="+mn-ea"/>
              </a:rPr>
              <a:t>추이분석</a:t>
            </a:r>
            <a:endParaRPr lang="en-US" altLang="ko-KR" sz="1400" b="1" smtClean="0">
              <a:solidFill>
                <a:srgbClr val="0066FF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b="1" smtClean="0">
                <a:solidFill>
                  <a:srgbClr val="0066FF"/>
                </a:solidFill>
                <a:latin typeface="+mn-ea"/>
              </a:rPr>
              <a:t> </a:t>
            </a:r>
            <a:r>
              <a:rPr lang="ko-KR" altLang="en-US" sz="1400" b="1" smtClean="0">
                <a:solidFill>
                  <a:srgbClr val="0066FF"/>
                </a:solidFill>
                <a:latin typeface="+mn-ea"/>
              </a:rPr>
              <a:t>통계분석</a:t>
            </a:r>
            <a:endParaRPr lang="en-US" altLang="ko-KR" sz="1400" b="1" smtClean="0">
              <a:solidFill>
                <a:srgbClr val="0066FF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기술인프라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37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488504" y="1052736"/>
            <a:ext cx="8927809" cy="4833828"/>
            <a:chOff x="633703" y="1052736"/>
            <a:chExt cx="8927809" cy="483382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4528" y="4149080"/>
              <a:ext cx="2332037" cy="968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원통 4"/>
            <p:cNvSpPr/>
            <p:nvPr/>
          </p:nvSpPr>
          <p:spPr>
            <a:xfrm>
              <a:off x="1268951" y="1769408"/>
              <a:ext cx="1512168" cy="1080120"/>
            </a:xfrm>
            <a:prstGeom prst="can">
              <a:avLst>
                <a:gd name="adj" fmla="val 3323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~ 1GB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4537" y="1052736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mtClean="0"/>
                <a:t>데이터 저장소</a:t>
              </a:r>
              <a:endParaRPr lang="ko-KR" altLang="en-US" b="1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08291" y="3573597"/>
              <a:ext cx="1560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smtClean="0"/>
                <a:t>분산형 </a:t>
              </a:r>
              <a:r>
                <a:rPr lang="en-US" altLang="ko-KR" sz="1400" b="1" smtClean="0"/>
                <a:t>DB</a:t>
              </a:r>
            </a:p>
            <a:p>
              <a:pPr algn="ctr"/>
              <a:r>
                <a:rPr lang="en-US" altLang="ko-KR" sz="1400" b="1" smtClean="0"/>
                <a:t>NoSQL, Hadoop</a:t>
              </a:r>
              <a:endParaRPr lang="ko-KR" altLang="en-US" sz="1400" b="1"/>
            </a:p>
          </p:txBody>
        </p:sp>
        <p:sp>
          <p:nvSpPr>
            <p:cNvPr id="18" name="타원 17"/>
            <p:cNvSpPr/>
            <p:nvPr/>
          </p:nvSpPr>
          <p:spPr>
            <a:xfrm>
              <a:off x="3730047" y="1710100"/>
              <a:ext cx="1584176" cy="15121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+mn-ea"/>
                </a:rPr>
                <a:t>실시간</a:t>
              </a:r>
              <a:endParaRPr lang="en-US" altLang="ko-KR" sz="140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+mn-ea"/>
                </a:rPr>
                <a:t>처리</a:t>
              </a:r>
              <a:r>
                <a:rPr lang="en-US" altLang="ko-KR" sz="140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400" smtClean="0">
                  <a:solidFill>
                    <a:schemeClr val="tx1"/>
                  </a:solidFill>
                  <a:latin typeface="+mn-ea"/>
                </a:rPr>
                <a:t>추천</a:t>
              </a:r>
              <a:r>
                <a:rPr lang="en-US" altLang="ko-KR" sz="1400" smtClean="0">
                  <a:solidFill>
                    <a:schemeClr val="tx1"/>
                  </a:solidFill>
                  <a:latin typeface="+mn-ea"/>
                </a:rPr>
                <a:t>,</a:t>
              </a:r>
              <a:r>
                <a:rPr lang="ko-KR" altLang="en-US" sz="1400" smtClean="0">
                  <a:solidFill>
                    <a:schemeClr val="tx1"/>
                  </a:solidFill>
                  <a:latin typeface="+mn-ea"/>
                </a:rPr>
                <a:t>인기검색어</a:t>
              </a:r>
              <a:r>
                <a:rPr lang="en-US" altLang="ko-KR" sz="1400" smtClean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14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3730047" y="3942348"/>
              <a:ext cx="1584176" cy="15121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+mn-ea"/>
                </a:rPr>
                <a:t>데이터분석</a:t>
              </a:r>
              <a:r>
                <a:rPr lang="en-US" altLang="ko-KR" sz="140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400" smtClean="0">
                  <a:solidFill>
                    <a:schemeClr val="tx1"/>
                  </a:solidFill>
                  <a:latin typeface="+mn-ea"/>
                </a:rPr>
                <a:t>통계</a:t>
              </a:r>
              <a:r>
                <a:rPr lang="en-US" altLang="ko-KR" sz="140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400" smtClean="0">
                  <a:solidFill>
                    <a:schemeClr val="tx1"/>
                  </a:solidFill>
                  <a:latin typeface="+mn-ea"/>
                </a:rPr>
                <a:t>탐험</a:t>
              </a:r>
              <a:r>
                <a:rPr lang="en-US" altLang="ko-KR" sz="1400" smtClean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14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39736" y="1782108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smtClean="0"/>
                <a:t>RDB</a:t>
              </a:r>
              <a:endParaRPr lang="ko-KR" altLang="en-US" sz="1400" b="1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68624" y="4509120"/>
              <a:ext cx="70243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/>
                <a:t>1GB ~</a:t>
              </a:r>
              <a:endParaRPr lang="ko-KR" altLang="en-US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14223" y="1854116"/>
              <a:ext cx="195342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1400" smtClean="0"/>
                <a:t> </a:t>
              </a:r>
              <a:r>
                <a:rPr lang="ko-KR" altLang="en-US" sz="1400" smtClean="0"/>
                <a:t>멀티유저 병렬처리</a:t>
              </a:r>
              <a:endParaRPr lang="en-US" altLang="ko-KR" sz="1400" smtClean="0"/>
            </a:p>
            <a:p>
              <a:pPr>
                <a:buFont typeface="Arial" pitchFamily="34" charset="0"/>
                <a:buChar char="•"/>
              </a:pPr>
              <a:r>
                <a:rPr lang="en-US" altLang="ko-KR" sz="1400" smtClean="0"/>
                <a:t> </a:t>
              </a:r>
              <a:r>
                <a:rPr lang="ko-KR" altLang="en-US" sz="1400" smtClean="0"/>
                <a:t>복잡한 기술구조</a:t>
              </a:r>
              <a:endParaRPr lang="en-US" altLang="ko-KR" sz="1400" smtClean="0"/>
            </a:p>
            <a:p>
              <a:pPr>
                <a:buFont typeface="Arial" pitchFamily="34" charset="0"/>
                <a:buChar char="•"/>
              </a:pPr>
              <a:r>
                <a:rPr lang="en-US" altLang="ko-KR" sz="1400" smtClean="0"/>
                <a:t> </a:t>
              </a:r>
              <a:r>
                <a:rPr lang="ko-KR" altLang="en-US" sz="1400" smtClean="0"/>
                <a:t>직접 개발 필요</a:t>
              </a:r>
              <a:r>
                <a:rPr lang="en-US" altLang="ko-KR" sz="1400" smtClean="0"/>
                <a:t>.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400" smtClean="0"/>
                <a:t> </a:t>
              </a:r>
              <a:r>
                <a:rPr lang="ko-KR" altLang="en-US" sz="1400" smtClean="0"/>
                <a:t>성능에 초점을 맞춤</a:t>
              </a:r>
              <a:r>
                <a:rPr lang="en-US" altLang="ko-KR" sz="1400" smtClean="0"/>
                <a:t>.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400" smtClean="0"/>
                <a:t> </a:t>
              </a:r>
              <a:r>
                <a:rPr lang="ko-KR" altLang="en-US" sz="1400" smtClean="0"/>
                <a:t>변경관리가 어렵다</a:t>
              </a:r>
              <a:r>
                <a:rPr lang="en-US" altLang="ko-KR" sz="1400" smtClean="0"/>
                <a:t>.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14223" y="4140369"/>
              <a:ext cx="2050561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1400" smtClean="0"/>
                <a:t> 1</a:t>
              </a:r>
              <a:r>
                <a:rPr lang="ko-KR" altLang="en-US" sz="1400" smtClean="0"/>
                <a:t>유저 쾌속처리</a:t>
              </a:r>
              <a:endParaRPr lang="en-US" altLang="ko-KR" sz="1400" smtClean="0"/>
            </a:p>
            <a:p>
              <a:pPr>
                <a:buFont typeface="Arial" pitchFamily="34" charset="0"/>
                <a:buChar char="•"/>
              </a:pPr>
              <a:r>
                <a:rPr lang="en-US" altLang="ko-KR" sz="1400" smtClean="0"/>
                <a:t> </a:t>
              </a:r>
              <a:r>
                <a:rPr lang="ko-KR" altLang="en-US" sz="1400" smtClean="0"/>
                <a:t>솔루션 설치 방식</a:t>
              </a:r>
              <a:endParaRPr lang="en-US" altLang="ko-KR" sz="1400" smtClean="0"/>
            </a:p>
            <a:p>
              <a:pPr>
                <a:buFont typeface="Arial" pitchFamily="34" charset="0"/>
                <a:buChar char="•"/>
              </a:pPr>
              <a:r>
                <a:rPr lang="en-US" altLang="ko-KR" sz="1400" smtClean="0"/>
                <a:t> </a:t>
              </a:r>
              <a:r>
                <a:rPr lang="ko-KR" altLang="en-US" sz="1400" smtClean="0"/>
                <a:t>운영능력만 있으면 됨</a:t>
              </a:r>
              <a:endParaRPr lang="en-US" altLang="ko-KR" sz="1400" smtClean="0"/>
            </a:p>
            <a:p>
              <a:pPr>
                <a:buFont typeface="Arial" pitchFamily="34" charset="0"/>
                <a:buChar char="•"/>
              </a:pPr>
              <a:r>
                <a:rPr lang="en-US" altLang="ko-KR" sz="1400" smtClean="0"/>
                <a:t> </a:t>
              </a:r>
              <a:r>
                <a:rPr lang="ko-KR" altLang="en-US" sz="1400" smtClean="0"/>
                <a:t>기능에 초점을 맞춤</a:t>
              </a:r>
              <a:r>
                <a:rPr lang="en-US" altLang="ko-KR" sz="1400" smtClean="0"/>
                <a:t>.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400" smtClean="0"/>
                <a:t> </a:t>
              </a:r>
              <a:r>
                <a:rPr lang="ko-KR" altLang="en-US" sz="1400" smtClean="0"/>
                <a:t>변경관리가 용이함</a:t>
              </a:r>
              <a:r>
                <a:rPr lang="en-US" altLang="ko-KR" sz="1400" smtClean="0"/>
                <a:t>.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3703" y="2876391"/>
              <a:ext cx="27703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1400" smtClean="0"/>
                <a:t> </a:t>
              </a:r>
              <a:r>
                <a:rPr lang="ko-KR" altLang="en-US" sz="1400" smtClean="0"/>
                <a:t>엑셀타입 데이터 구조</a:t>
              </a:r>
              <a:endParaRPr lang="en-US" altLang="ko-KR" sz="1400" smtClean="0"/>
            </a:p>
            <a:p>
              <a:pPr>
                <a:buFont typeface="Arial" pitchFamily="34" charset="0"/>
                <a:buChar char="•"/>
              </a:pPr>
              <a:r>
                <a:rPr lang="en-US" altLang="ko-KR" sz="1400" smtClean="0"/>
                <a:t> SQL</a:t>
              </a:r>
              <a:r>
                <a:rPr lang="ko-KR" altLang="en-US" sz="1400" smtClean="0"/>
                <a:t>조작</a:t>
              </a:r>
              <a:r>
                <a:rPr lang="en-US" altLang="ko-KR" sz="1400" smtClean="0"/>
                <a:t> – </a:t>
              </a:r>
              <a:r>
                <a:rPr lang="ko-KR" altLang="en-US" sz="1400" smtClean="0"/>
                <a:t>비교적 배우기 쉬움</a:t>
              </a:r>
              <a:endParaRPr lang="en-US" altLang="ko-KR" sz="140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4769" y="5363344"/>
              <a:ext cx="2743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1400" smtClean="0"/>
                <a:t> </a:t>
              </a:r>
              <a:r>
                <a:rPr lang="ko-KR" altLang="en-US" sz="1400" smtClean="0"/>
                <a:t>로그타입 데이터 구조</a:t>
              </a:r>
              <a:endParaRPr lang="en-US" altLang="ko-KR" sz="1400" smtClean="0"/>
            </a:p>
            <a:p>
              <a:pPr>
                <a:buFont typeface="Arial" pitchFamily="34" charset="0"/>
                <a:buChar char="•"/>
              </a:pPr>
              <a:r>
                <a:rPr lang="en-US" altLang="ko-KR" sz="1400" smtClean="0"/>
                <a:t> </a:t>
              </a:r>
              <a:r>
                <a:rPr lang="ko-KR" altLang="en-US" sz="1400" smtClean="0"/>
                <a:t>코딩방식조작 </a:t>
              </a:r>
              <a:r>
                <a:rPr lang="en-US" altLang="ko-KR" sz="1400" smtClean="0"/>
                <a:t>– </a:t>
              </a:r>
              <a:r>
                <a:rPr lang="ko-KR" altLang="en-US" sz="1400" smtClean="0"/>
                <a:t>배우기 어려움</a:t>
              </a:r>
              <a:endParaRPr lang="en-US" altLang="ko-KR" sz="1400" smtClean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10167" y="1062028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mtClean="0"/>
                <a:t>기능 개발</a:t>
              </a:r>
              <a:endParaRPr lang="ko-KR" altLang="en-US" b="1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10951" y="1854116"/>
              <a:ext cx="187102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1400" smtClean="0"/>
                <a:t> </a:t>
              </a:r>
              <a:r>
                <a:rPr lang="ko-KR" altLang="en-US" sz="1400" smtClean="0"/>
                <a:t>개발팀 의존성 높음</a:t>
              </a:r>
              <a:endParaRPr lang="en-US" altLang="ko-KR" sz="1400" smtClean="0"/>
            </a:p>
            <a:p>
              <a:pPr>
                <a:buFont typeface="Arial" pitchFamily="34" charset="0"/>
                <a:buChar char="•"/>
              </a:pPr>
              <a:r>
                <a:rPr lang="en-US" altLang="ko-KR" sz="1400" smtClean="0"/>
                <a:t> </a:t>
              </a:r>
              <a:r>
                <a:rPr lang="ko-KR" altLang="en-US" sz="1400" smtClean="0"/>
                <a:t>사전 기획이 중요</a:t>
              </a:r>
              <a:endParaRPr lang="en-US" altLang="ko-KR" sz="1400" smtClean="0"/>
            </a:p>
            <a:p>
              <a:pPr>
                <a:buFont typeface="Arial" pitchFamily="34" charset="0"/>
                <a:buChar char="•"/>
              </a:pPr>
              <a:r>
                <a:rPr lang="en-US" altLang="ko-KR" sz="1400" smtClean="0"/>
                <a:t> </a:t>
              </a:r>
              <a:r>
                <a:rPr lang="ko-KR" altLang="en-US" sz="1400" smtClean="0"/>
                <a:t>고도화 컨셉 공유</a:t>
              </a:r>
              <a:endParaRPr lang="en-US" altLang="ko-KR" sz="1400" smtClean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510951" y="4140369"/>
              <a:ext cx="205056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1400" smtClean="0"/>
                <a:t> </a:t>
              </a:r>
              <a:r>
                <a:rPr lang="ko-KR" altLang="en-US" sz="1400" smtClean="0"/>
                <a:t>개발팀 의존성 낮음</a:t>
              </a:r>
              <a:endParaRPr lang="en-US" altLang="ko-KR" sz="1400" smtClean="0"/>
            </a:p>
            <a:p>
              <a:pPr>
                <a:buFont typeface="Arial" pitchFamily="34" charset="0"/>
                <a:buChar char="•"/>
              </a:pPr>
              <a:r>
                <a:rPr lang="en-US" altLang="ko-KR" sz="1400" smtClean="0"/>
                <a:t> </a:t>
              </a:r>
              <a:r>
                <a:rPr lang="ko-KR" altLang="en-US" sz="1400" smtClean="0"/>
                <a:t>즉흥적인 접근 가능</a:t>
              </a:r>
              <a:endParaRPr lang="en-US" altLang="ko-KR" sz="1400" smtClean="0"/>
            </a:p>
            <a:p>
              <a:pPr>
                <a:buFont typeface="Arial" pitchFamily="34" charset="0"/>
                <a:buChar char="•"/>
              </a:pPr>
              <a:r>
                <a:rPr lang="en-US" altLang="ko-KR" sz="1400" smtClean="0"/>
                <a:t> </a:t>
              </a:r>
              <a:r>
                <a:rPr lang="ko-KR" altLang="en-US" sz="1400" smtClean="0"/>
                <a:t>우당탕탕 탐색 하기</a:t>
              </a:r>
              <a:endParaRPr lang="en-US" altLang="ko-KR" sz="1400" smtClean="0"/>
            </a:p>
            <a:p>
              <a:pPr>
                <a:buFont typeface="Arial" pitchFamily="34" charset="0"/>
                <a:buChar char="•"/>
              </a:pPr>
              <a:r>
                <a:rPr lang="en-US" altLang="ko-KR" sz="1400" smtClean="0"/>
                <a:t> </a:t>
              </a:r>
              <a:r>
                <a:rPr lang="ko-KR" altLang="en-US" sz="1400" smtClean="0"/>
                <a:t>데이터 접근보안 중요</a:t>
              </a:r>
              <a:endParaRPr lang="en-US" altLang="ko-KR" sz="1400" smtClean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833320" y="106202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mtClean="0"/>
                <a:t>협업방식</a:t>
              </a:r>
              <a:endParaRPr lang="ko-KR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관련직군 및 직무소개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38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87468" y="980728"/>
          <a:ext cx="9102035" cy="5184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188"/>
                <a:gridCol w="2232248"/>
                <a:gridCol w="5400599"/>
              </a:tblGrid>
              <a:tr h="47132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업무내용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71325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데이터</a:t>
                      </a:r>
                      <a:endParaRPr lang="en-US" altLang="ko-KR" sz="1600" b="1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엔지니어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어플리케이션 개발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 기획에 맞게 기능을 개발</a:t>
                      </a:r>
                      <a:r>
                        <a:rPr lang="en-US" altLang="ko-KR" sz="1600" b="1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13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모델링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smtClean="0">
                          <a:latin typeface="+mn-ea"/>
                          <a:ea typeface="+mn-ea"/>
                        </a:rPr>
                        <a:t>SW</a:t>
                      </a:r>
                      <a:r>
                        <a:rPr lang="en-US" altLang="ko-KR" sz="1600" b="1" baseline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baseline="0" smtClean="0">
                          <a:latin typeface="+mn-ea"/>
                          <a:ea typeface="+mn-ea"/>
                        </a:rPr>
                        <a:t>데이터의 구조를 전체적으로 설계함 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1325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서버 엔지니어링</a:t>
                      </a:r>
                      <a:endParaRPr lang="en-US" altLang="ko-KR" sz="1600" b="1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 서비스가 잘 작동하도록</a:t>
                      </a:r>
                      <a:r>
                        <a:rPr lang="en-US" altLang="ko-KR" sz="1600" b="1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솔루션 및 </a:t>
                      </a:r>
                      <a:r>
                        <a:rPr lang="en-US" altLang="ko-KR" sz="1600" b="1" smtClean="0">
                          <a:latin typeface="+mn-ea"/>
                          <a:ea typeface="+mn-ea"/>
                        </a:rPr>
                        <a:t>SW </a:t>
                      </a:r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최적화 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13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시스템 엔지니어링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600" b="1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서비스가 잘 작동하도록</a:t>
                      </a:r>
                      <a:r>
                        <a:rPr lang="en-US" altLang="ko-KR" sz="1600" b="1" smtClean="0">
                          <a:latin typeface="+mn-ea"/>
                          <a:ea typeface="+mn-ea"/>
                        </a:rPr>
                        <a:t>, OS </a:t>
                      </a:r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1600" b="1" smtClean="0">
                          <a:latin typeface="+mn-ea"/>
                          <a:ea typeface="+mn-ea"/>
                        </a:rPr>
                        <a:t>HW </a:t>
                      </a:r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최적화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13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네트워크</a:t>
                      </a:r>
                      <a:r>
                        <a:rPr lang="ko-KR" altLang="en-US" sz="1600" b="1" baseline="0" smtClean="0">
                          <a:latin typeface="+mn-ea"/>
                          <a:ea typeface="+mn-ea"/>
                        </a:rPr>
                        <a:t> 개론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 부하분산</a:t>
                      </a:r>
                      <a:r>
                        <a:rPr lang="en-US" altLang="ko-KR" sz="1600" b="1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600" b="1" baseline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baseline="0" smtClean="0">
                          <a:latin typeface="+mn-ea"/>
                          <a:ea typeface="+mn-ea"/>
                        </a:rPr>
                        <a:t>응답지연을 해결하기 위한 최적화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13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시스템 소프트웨어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600" b="1" smtClean="0">
                          <a:latin typeface="+mn-ea"/>
                          <a:ea typeface="+mn-ea"/>
                        </a:rPr>
                        <a:t> Apache, MySQL</a:t>
                      </a:r>
                      <a:r>
                        <a:rPr lang="en-US" altLang="ko-KR" sz="1600" b="1" baseline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baseline="0" smtClean="0">
                          <a:latin typeface="+mn-ea"/>
                          <a:ea typeface="+mn-ea"/>
                        </a:rPr>
                        <a:t>성능 최적화 및</a:t>
                      </a:r>
                      <a:r>
                        <a:rPr lang="en-US" altLang="ko-KR" sz="1600" b="1" baseline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baseline="0" smtClean="0">
                          <a:latin typeface="+mn-ea"/>
                          <a:ea typeface="+mn-ea"/>
                        </a:rPr>
                        <a:t>최대화 튜닝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13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아키텍쳐링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 모든 걸 이해해서 전체구조를 잡는 것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132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데이터</a:t>
                      </a:r>
                      <a:endParaRPr lang="en-US" altLang="ko-KR" sz="1600" b="1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분석가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데이터분석팀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600" b="1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포털</a:t>
                      </a:r>
                      <a:r>
                        <a:rPr lang="en-US" altLang="ko-KR" sz="1600" b="1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인터넷쇼핑몰 마케팅 및 광고인프라 지표</a:t>
                      </a:r>
                      <a:r>
                        <a:rPr lang="en-US" altLang="ko-KR" sz="1600" b="1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13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mtClean="0">
                          <a:latin typeface="+mn-ea"/>
                          <a:ea typeface="+mn-ea"/>
                        </a:rPr>
                        <a:t>CRM </a:t>
                      </a:r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팀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600" b="1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은행 체납고객관리</a:t>
                      </a:r>
                      <a:r>
                        <a:rPr lang="en-US" altLang="ko-KR" sz="1600" b="1" smtClean="0">
                          <a:latin typeface="+mn-ea"/>
                          <a:ea typeface="+mn-ea"/>
                        </a:rPr>
                        <a:t>, VIP </a:t>
                      </a:r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고객관리</a:t>
                      </a:r>
                      <a:r>
                        <a:rPr lang="en-US" altLang="ko-KR" sz="1600" b="1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이상현상 징후관리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13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데이터컨설팅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600" b="1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smtClean="0">
                          <a:latin typeface="+mn-ea"/>
                          <a:ea typeface="+mn-ea"/>
                        </a:rPr>
                        <a:t>게임고객</a:t>
                      </a:r>
                      <a:r>
                        <a:rPr lang="ko-KR" altLang="en-US" sz="1600" b="1" baseline="0" smtClean="0">
                          <a:latin typeface="+mn-ea"/>
                          <a:ea typeface="+mn-ea"/>
                        </a:rPr>
                        <a:t> 행동패턴 분석 등 연구용역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정형데이터 </a:t>
            </a:r>
            <a:r>
              <a:rPr lang="en-US" altLang="ko-KR" smtClean="0"/>
              <a:t>vs </a:t>
            </a:r>
            <a:r>
              <a:rPr lang="ko-KR" altLang="en-US" smtClean="0"/>
              <a:t>비정형데이터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39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16496" y="1254759"/>
          <a:ext cx="9000999" cy="4478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3672408"/>
                <a:gridCol w="3888431"/>
              </a:tblGrid>
              <a:tr h="54618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smtClean="0">
                          <a:latin typeface="+mn-ea"/>
                          <a:ea typeface="+mn-ea"/>
                        </a:rPr>
                        <a:t>정형 데이터</a:t>
                      </a:r>
                      <a:endParaRPr lang="ko-KR" altLang="en-US" sz="20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smtClean="0">
                          <a:latin typeface="+mn-ea"/>
                          <a:ea typeface="+mn-ea"/>
                        </a:rPr>
                        <a:t>비정형데이터</a:t>
                      </a:r>
                      <a:endParaRPr lang="ko-KR" altLang="en-US" sz="20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219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특징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 정해진 필드의 크기</a:t>
                      </a:r>
                      <a:r>
                        <a:rPr lang="en-US" altLang="ko-KR" sz="1800" b="1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800" b="1" baseline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1" baseline="0" smtClean="0">
                          <a:latin typeface="+mn-ea"/>
                          <a:ea typeface="+mn-ea"/>
                        </a:rPr>
                        <a:t>형태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 정해지지 않는 필드의 크기</a:t>
                      </a:r>
                      <a:r>
                        <a:rPr lang="en-US" altLang="ko-KR" sz="1800" b="1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형태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/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사례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 은행 예금거래 데이터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 포털 검색어 데이터</a:t>
                      </a:r>
                      <a:r>
                        <a:rPr lang="en-US" altLang="ko-KR" sz="1800" b="1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음성데이터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/>
                </a:tc>
              </a:tr>
              <a:tr h="7967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접근방법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 테이블 구조를 생성한 후 프로그램을 통해 적재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 다양한 형태로 생성된 데이터를 그냥 하드디스크에 저장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/>
                </a:tc>
              </a:tr>
              <a:tr h="7967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분석방법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 일반통계로 분석접근</a:t>
                      </a:r>
                      <a:endParaRPr lang="en-US" altLang="ko-KR" sz="1800" b="1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b="1" smtClean="0">
                          <a:latin typeface="+mn-ea"/>
                          <a:ea typeface="+mn-ea"/>
                        </a:rPr>
                        <a:t> Schema</a:t>
                      </a:r>
                      <a:r>
                        <a:rPr lang="en-US" altLang="ko-KR" sz="1800" b="1" baseline="0" smtClean="0">
                          <a:latin typeface="+mn-ea"/>
                          <a:ea typeface="+mn-ea"/>
                        </a:rPr>
                        <a:t> On Write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 검색</a:t>
                      </a:r>
                      <a:r>
                        <a:rPr lang="en-US" altLang="ko-KR" sz="1800" b="1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텍스트분석으로 접근</a:t>
                      </a:r>
                      <a:endParaRPr lang="en-US" altLang="ko-KR" sz="1800" b="1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b="1" smtClean="0">
                          <a:latin typeface="+mn-ea"/>
                          <a:ea typeface="+mn-ea"/>
                        </a:rPr>
                        <a:t> Schema</a:t>
                      </a:r>
                      <a:r>
                        <a:rPr lang="en-US" altLang="ko-KR" sz="1800" b="1" baseline="0" smtClean="0">
                          <a:latin typeface="+mn-ea"/>
                          <a:ea typeface="+mn-ea"/>
                        </a:rPr>
                        <a:t> On Demand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/>
                </a:tc>
              </a:tr>
              <a:tr h="7967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주요기술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b="1" smtClean="0">
                          <a:latin typeface="+mn-ea"/>
                          <a:ea typeface="+mn-ea"/>
                        </a:rPr>
                        <a:t> SQL,</a:t>
                      </a:r>
                      <a:r>
                        <a:rPr lang="en-US" altLang="ko-KR" sz="1800" b="1" baseline="0" smtClean="0">
                          <a:latin typeface="+mn-ea"/>
                          <a:ea typeface="+mn-ea"/>
                        </a:rPr>
                        <a:t> SPSS, SAS, R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b="1" smtClean="0">
                          <a:latin typeface="+mn-ea"/>
                          <a:ea typeface="+mn-ea"/>
                        </a:rPr>
                        <a:t> python, Hadoop,</a:t>
                      </a:r>
                      <a:r>
                        <a:rPr lang="en-US" altLang="ko-KR" sz="1800" b="1" baseline="0" smtClean="0">
                          <a:latin typeface="+mn-ea"/>
                          <a:ea typeface="+mn-ea"/>
                        </a:rPr>
                        <a:t> mongodb, Splunk</a:t>
                      </a:r>
                      <a:endParaRPr lang="ko-KR" altLang="en-US" sz="1800" b="1" smtClean="0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68624" y="1916832"/>
            <a:ext cx="552106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smtClean="0">
                <a:latin typeface="+mn-ea"/>
              </a:rPr>
              <a:t>직장 가면 보게 될 데이터</a:t>
            </a:r>
            <a:endParaRPr lang="en-US" altLang="ko-KR" sz="2800" b="1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smtClean="0">
                <a:latin typeface="+mn-ea"/>
              </a:rPr>
              <a:t>처음에 어떻게 접근해야 할까</a:t>
            </a:r>
            <a:r>
              <a:rPr lang="en-US" altLang="ko-KR" sz="2800" b="1" smtClean="0"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800" b="1" smtClean="0">
                <a:latin typeface="+mn-ea"/>
              </a:rPr>
              <a:t>분석하기 전에 무엇을 해야 할까</a:t>
            </a:r>
            <a:r>
              <a:rPr lang="en-US" altLang="ko-KR" sz="2800" b="1" smtClean="0"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800" b="1" smtClean="0">
                <a:latin typeface="+mn-ea"/>
              </a:rPr>
              <a:t>데이터 검증을 어떻게 할까</a:t>
            </a:r>
            <a:r>
              <a:rPr lang="en-US" altLang="ko-KR" sz="2800" b="1" smtClean="0"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800" b="1" smtClean="0">
                <a:latin typeface="+mn-ea"/>
              </a:rPr>
              <a:t>무엇을 뽑아봐야할까</a:t>
            </a:r>
            <a:r>
              <a:rPr lang="en-US" altLang="ko-KR" sz="2800" b="1" smtClean="0">
                <a:latin typeface="+mn-ea"/>
              </a:rPr>
              <a:t>?</a:t>
            </a:r>
            <a:endParaRPr lang="ko-KR" altLang="en-US" sz="2800" b="1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빅데이터분석</a:t>
            </a:r>
            <a:r>
              <a:rPr lang="en-US" altLang="ko-KR" smtClean="0"/>
              <a:t>,</a:t>
            </a:r>
            <a:r>
              <a:rPr lang="ko-KR" altLang="en-US" smtClean="0"/>
              <a:t> 통계분석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40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88504" y="980728"/>
          <a:ext cx="9000999" cy="48212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3672408"/>
                <a:gridCol w="3888431"/>
              </a:tblGrid>
              <a:tr h="54618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smtClean="0">
                          <a:latin typeface="+mn-ea"/>
                          <a:ea typeface="+mn-ea"/>
                        </a:rPr>
                        <a:t>빅데이터 분석</a:t>
                      </a:r>
                      <a:endParaRPr lang="ko-KR" altLang="en-US" sz="20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smtClean="0">
                          <a:latin typeface="+mn-ea"/>
                          <a:ea typeface="+mn-ea"/>
                        </a:rPr>
                        <a:t>통계분석</a:t>
                      </a:r>
                      <a:endParaRPr lang="ko-KR" altLang="en-US" sz="20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93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데이터 크기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 전수데이터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 모집단을 모를때</a:t>
                      </a:r>
                      <a:endParaRPr lang="en-US" altLang="ko-KR" sz="1800" b="1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 샘플링 데이터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/>
                </a:tc>
              </a:tr>
              <a:tr h="990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특징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 특이치만 집중해서 볼 수 있음</a:t>
                      </a:r>
                      <a:endParaRPr lang="en-US" altLang="ko-KR" sz="1800" b="1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 현상</a:t>
                      </a:r>
                      <a:r>
                        <a:rPr lang="ko-KR" altLang="en-US" sz="1800" b="1" baseline="0" smtClean="0">
                          <a:latin typeface="+mn-ea"/>
                          <a:ea typeface="+mn-ea"/>
                        </a:rPr>
                        <a:t> 자체에 집중해서 볼 수 있음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 특이치는 뭉개면서 보게 됨</a:t>
                      </a:r>
                      <a:r>
                        <a:rPr lang="en-US" altLang="ko-KR" sz="1800" b="1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 현상자체보다</a:t>
                      </a:r>
                      <a:r>
                        <a:rPr lang="en-US" altLang="ko-KR" sz="1800" b="1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현상원리에 집중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/>
                </a:tc>
              </a:tr>
              <a:tr h="7967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접근방법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 탐색적</a:t>
                      </a:r>
                      <a:r>
                        <a:rPr lang="en-US" altLang="ko-KR" sz="1800" b="1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모험적 접근방법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 모델링 수립 후 접근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/>
                </a:tc>
              </a:tr>
              <a:tr h="7967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응용분야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 개인화 추천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 사업전략 수립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/>
                </a:tc>
              </a:tr>
              <a:tr h="7967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smtClean="0">
                          <a:latin typeface="+mn-ea"/>
                          <a:ea typeface="+mn-ea"/>
                        </a:rPr>
                        <a:t>주요기술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b="1" smtClean="0">
                          <a:latin typeface="+mn-ea"/>
                          <a:ea typeface="+mn-ea"/>
                        </a:rPr>
                        <a:t> R, python, Hadoop,</a:t>
                      </a:r>
                      <a:r>
                        <a:rPr lang="en-US" altLang="ko-KR" sz="1800" b="1" baseline="0" smtClean="0">
                          <a:latin typeface="+mn-ea"/>
                          <a:ea typeface="+mn-ea"/>
                        </a:rPr>
                        <a:t> mongodb, Java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b="1" smtClean="0">
                          <a:latin typeface="+mn-ea"/>
                          <a:ea typeface="+mn-ea"/>
                        </a:rPr>
                        <a:t> SQL,</a:t>
                      </a:r>
                      <a:r>
                        <a:rPr lang="en-US" altLang="ko-KR" sz="1800" b="1" baseline="0" smtClean="0">
                          <a:latin typeface="+mn-ea"/>
                          <a:ea typeface="+mn-ea"/>
                        </a:rPr>
                        <a:t> SPSS, SAS, R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회귀분석</a:t>
            </a:r>
            <a:r>
              <a:rPr lang="en-US" altLang="ko-KR" smtClean="0"/>
              <a:t>, </a:t>
            </a:r>
            <a:r>
              <a:rPr lang="ko-KR" altLang="en-US" smtClean="0"/>
              <a:t>상관분석</a:t>
            </a:r>
            <a:r>
              <a:rPr lang="en-US" altLang="ko-KR" smtClean="0"/>
              <a:t>, </a:t>
            </a:r>
            <a:r>
              <a:rPr lang="ko-KR" altLang="en-US" smtClean="0"/>
              <a:t>분산분석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41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16496" y="1268760"/>
          <a:ext cx="9145016" cy="4573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5400600"/>
                <a:gridCol w="2520280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mtClean="0"/>
                        <a:t>통계분석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mtClean="0"/>
                        <a:t>내용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mtClean="0"/>
                        <a:t>기본 가정</a:t>
                      </a:r>
                      <a:endParaRPr lang="ko-KR" altLang="en-US" sz="18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3564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회귀분석</a:t>
                      </a: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두개의 변수가 존재</a:t>
                      </a:r>
                      <a:r>
                        <a:rPr lang="en-US" altLang="ko-KR" sz="1800" smtClean="0"/>
                        <a:t>,</a:t>
                      </a:r>
                    </a:p>
                    <a:p>
                      <a:pPr latinLnBrk="1"/>
                      <a:r>
                        <a:rPr lang="ko-KR" altLang="en-US" sz="1800" smtClean="0"/>
                        <a:t>하나의 변수가 다른</a:t>
                      </a:r>
                      <a:r>
                        <a:rPr lang="ko-KR" altLang="en-US" sz="1800" baseline="0" smtClean="0"/>
                        <a:t> 변수에 종속적인 경우</a:t>
                      </a:r>
                      <a:endParaRPr lang="en-US" altLang="ko-KR" sz="1800" baseline="0" smtClean="0"/>
                    </a:p>
                    <a:p>
                      <a:pPr latinLnBrk="1"/>
                      <a:r>
                        <a:rPr lang="ko-KR" altLang="en-US" sz="1800" baseline="0" smtClean="0"/>
                        <a:t>얼마나 종속적인지를 확인하는 것</a:t>
                      </a:r>
                      <a:r>
                        <a:rPr lang="en-US" altLang="ko-KR" sz="1800" baseline="0" smtClean="0"/>
                        <a:t>.</a:t>
                      </a: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오차항의 평균 </a:t>
                      </a:r>
                      <a:r>
                        <a:rPr lang="en-US" altLang="ko-KR" sz="1800" smtClean="0"/>
                        <a:t>0</a:t>
                      </a:r>
                      <a:r>
                        <a:rPr lang="ko-KR" altLang="en-US" sz="1800" smtClean="0"/>
                        <a:t>일 것</a:t>
                      </a:r>
                      <a:endParaRPr lang="en-US" altLang="ko-KR" sz="1800" smtClean="0"/>
                    </a:p>
                    <a:p>
                      <a:pPr latinLnBrk="1"/>
                      <a:r>
                        <a:rPr lang="ko-KR" altLang="en-US" sz="1800" smtClean="0"/>
                        <a:t>정규분포</a:t>
                      </a:r>
                      <a:endParaRPr lang="en-US" altLang="ko-KR" sz="1800" smtClean="0"/>
                    </a:p>
                    <a:p>
                      <a:pPr latinLnBrk="1"/>
                      <a:r>
                        <a:rPr lang="ko-KR" altLang="en-US" sz="1800" smtClean="0"/>
                        <a:t>수집시 잡음이 없을 것</a:t>
                      </a: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3564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상관분석</a:t>
                      </a: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두개의 변수가 얼마나 강한 관계를 가지고 있는지 확인</a:t>
                      </a:r>
                      <a:endParaRPr lang="en-US" altLang="ko-KR" sz="1800" smtClean="0"/>
                    </a:p>
                    <a:p>
                      <a:pPr latinLnBrk="1"/>
                      <a:r>
                        <a:rPr lang="en-US" altLang="ko-KR" sz="1800" smtClean="0"/>
                        <a:t>0.3,</a:t>
                      </a:r>
                      <a:r>
                        <a:rPr lang="en-US" altLang="ko-KR" sz="1800" baseline="0" smtClean="0"/>
                        <a:t> 0.7, 1.0</a:t>
                      </a:r>
                      <a:r>
                        <a:rPr lang="ko-KR" altLang="en-US" sz="1800" baseline="0" smtClean="0"/>
                        <a:t>을 기준으로 구분</a:t>
                      </a: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선형성</a:t>
                      </a:r>
                      <a:endParaRPr lang="en-US" altLang="ko-KR" sz="1800" smtClean="0"/>
                    </a:p>
                    <a:p>
                      <a:pPr latinLnBrk="1"/>
                      <a:r>
                        <a:rPr lang="ko-KR" altLang="en-US" sz="1800" smtClean="0"/>
                        <a:t>정규분포</a:t>
                      </a:r>
                      <a:endParaRPr lang="en-US" altLang="ko-KR" sz="1800" smtClean="0"/>
                    </a:p>
                    <a:p>
                      <a:pPr latinLnBrk="1"/>
                      <a:r>
                        <a:rPr lang="ko-KR" altLang="en-US" sz="1800" smtClean="0"/>
                        <a:t>랜덤표본추출</a:t>
                      </a:r>
                      <a:endParaRPr lang="en-US" altLang="ko-KR" sz="180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3564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분산분석</a:t>
                      </a: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같은 기준일 때</a:t>
                      </a:r>
                      <a:r>
                        <a:rPr lang="en-US" altLang="ko-KR" sz="1800" smtClean="0"/>
                        <a:t>, </a:t>
                      </a:r>
                      <a:r>
                        <a:rPr lang="ko-KR" altLang="en-US" sz="1800" smtClean="0"/>
                        <a:t>분산이 다르면 다른 모집단이다</a:t>
                      </a:r>
                      <a:r>
                        <a:rPr lang="en-US" altLang="ko-KR" sz="1800" smtClean="0"/>
                        <a:t>.</a:t>
                      </a: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정규분포</a:t>
                      </a:r>
                      <a:endParaRPr lang="en-US" altLang="ko-KR" sz="1800" smtClean="0"/>
                    </a:p>
                    <a:p>
                      <a:pPr latinLnBrk="1"/>
                      <a:r>
                        <a:rPr lang="ko-KR" altLang="en-US" sz="1800" smtClean="0"/>
                        <a:t>분산의 동질성</a:t>
                      </a:r>
                      <a:endParaRPr lang="en-US" altLang="ko-KR" sz="1800" smtClean="0"/>
                    </a:p>
                    <a:p>
                      <a:pPr latinLnBrk="1"/>
                      <a:r>
                        <a:rPr lang="ko-KR" altLang="en-US" sz="1800" smtClean="0"/>
                        <a:t>관찰의 독립성</a:t>
                      </a:r>
                      <a:endParaRPr lang="ko-KR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공개분석도구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42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44489" y="1124744"/>
          <a:ext cx="9145015" cy="4536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1"/>
                <a:gridCol w="2601764"/>
                <a:gridCol w="4331849"/>
                <a:gridCol w="1203291"/>
              </a:tblGrid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구분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사이트명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URL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제공사</a:t>
                      </a:r>
                      <a:endParaRPr lang="ko-KR" altLang="en-US"/>
                    </a:p>
                  </a:txBody>
                  <a:tcPr anchor="ctr"/>
                </a:tc>
              </a:tr>
              <a:tr h="56706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트렌트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네이버 데이터랩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>
                          <a:hlinkClick r:id="rId2"/>
                        </a:rPr>
                        <a:t>https://datalab.naver.com/</a:t>
                      </a:r>
                      <a:endParaRPr lang="ko-KR" altLang="en-US" sz="160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네이버</a:t>
                      </a:r>
                      <a:endParaRPr lang="ko-KR" altLang="en-US" sz="160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67063">
                <a:tc vMerge="1"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구글 트렌드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>
                          <a:hlinkClick r:id="rId3"/>
                        </a:rPr>
                        <a:t>https://trends.google.co.kr/trends/?geo=KR</a:t>
                      </a:r>
                      <a:endParaRPr lang="ko-KR" altLang="en-US" sz="160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구글</a:t>
                      </a:r>
                      <a:endParaRPr lang="ko-KR" altLang="en-US" sz="160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67063">
                <a:tc vMerge="1"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썸트렌드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>
                          <a:hlinkClick r:id="rId4"/>
                        </a:rPr>
                        <a:t>http://www.some.co.kr/</a:t>
                      </a:r>
                      <a:endParaRPr lang="ko-KR" altLang="en-US" sz="160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Daumsoft</a:t>
                      </a:r>
                      <a:endParaRPr lang="ko-KR" altLang="en-US" sz="160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67063">
                <a:tc vMerge="1"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오픈데이터플랫폼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>
                          <a:hlinkClick r:id="rId5"/>
                        </a:rPr>
                        <a:t>https://www.odpia.org/</a:t>
                      </a:r>
                      <a:endParaRPr lang="ko-KR" altLang="en-US" sz="160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LG CNS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검색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키워드광고플랫폼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>
                          <a:hlinkClick r:id="rId6"/>
                        </a:rPr>
                        <a:t>https://searchad.naver.com/</a:t>
                      </a:r>
                      <a:endParaRPr lang="ko-KR" altLang="en-US" sz="160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네이버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6706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사용자</a:t>
                      </a:r>
                      <a:endParaRPr lang="en-US" altLang="ko-KR" sz="1600" smtClean="0"/>
                    </a:p>
                    <a:p>
                      <a:pPr algn="ctr" latinLnBrk="1"/>
                      <a:r>
                        <a:rPr lang="ko-KR" altLang="en-US" sz="1600" smtClean="0"/>
                        <a:t>로그분석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구글 애널리틱스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>
                          <a:hlinkClick r:id="rId7"/>
                        </a:rPr>
                        <a:t>https://analytics.google.com/</a:t>
                      </a:r>
                      <a:endParaRPr lang="ko-KR" altLang="en-US" sz="160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구글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67063">
                <a:tc vMerge="1"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네이버 애널리틱스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>
                          <a:hlinkClick r:id="rId8"/>
                        </a:rPr>
                        <a:t>https://analytics.naver.com/</a:t>
                      </a:r>
                      <a:endParaRPr lang="ko-KR" altLang="en-US" sz="160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네이버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43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10916" y="2636912"/>
            <a:ext cx="605486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smtClean="0">
                <a:solidFill>
                  <a:srgbClr val="3366FF"/>
                </a:solidFill>
                <a:latin typeface="나눔명조 ExtraBold" pitchFamily="18" charset="-127"/>
                <a:ea typeface="나눔명조 ExtraBold" pitchFamily="18" charset="-127"/>
              </a:rPr>
              <a:t>III. </a:t>
            </a:r>
            <a:r>
              <a:rPr lang="ko-KR" altLang="en-US" sz="5400" b="1" smtClean="0">
                <a:solidFill>
                  <a:srgbClr val="3366FF"/>
                </a:solidFill>
                <a:latin typeface="나눔명조 ExtraBold" pitchFamily="18" charset="-127"/>
                <a:ea typeface="나눔명조 ExtraBold" pitchFamily="18" charset="-127"/>
              </a:rPr>
              <a:t>데이터분석 실습</a:t>
            </a:r>
            <a:endParaRPr lang="en-US" altLang="ko-KR" sz="5400" b="1" smtClean="0">
              <a:solidFill>
                <a:srgbClr val="3366FF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44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01324" y="2837174"/>
            <a:ext cx="1415772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smtClean="0">
                <a:latin typeface="+mn-ea"/>
              </a:rPr>
              <a:t>팀빌딩</a:t>
            </a:r>
            <a:endParaRPr lang="en-US" altLang="ko-KR" sz="3200" b="1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Developer Personality Test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45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81570" y="908720"/>
            <a:ext cx="661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hlinkClick r:id="rId2"/>
              </a:rPr>
              <a:t>http://www.doolwind.com/blog/programmer-personality-test/</a:t>
            </a:r>
            <a:endParaRPr lang="ko-KR" altLang="en-US"/>
          </a:p>
        </p:txBody>
      </p:sp>
      <p:pic>
        <p:nvPicPr>
          <p:cNvPr id="44034" name="Picture 2" descr="Fig. 4. Big Five Patterns (B5P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2560" y="1484784"/>
            <a:ext cx="5904656" cy="477707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014274" y="1844824"/>
            <a:ext cx="240322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Openness</a:t>
            </a:r>
          </a:p>
          <a:p>
            <a:r>
              <a:rPr lang="ko-KR" altLang="en-US" smtClean="0"/>
              <a:t>개방성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Conscientiousness</a:t>
            </a:r>
          </a:p>
          <a:p>
            <a:r>
              <a:rPr lang="ko-KR" altLang="en-US" smtClean="0"/>
              <a:t>성실성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Extraversion</a:t>
            </a:r>
          </a:p>
          <a:p>
            <a:r>
              <a:rPr lang="ko-KR" altLang="en-US" smtClean="0"/>
              <a:t>외향성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Agreeableness</a:t>
            </a:r>
          </a:p>
          <a:p>
            <a:r>
              <a:rPr lang="ko-KR" altLang="en-US" smtClean="0"/>
              <a:t>친화성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Neuroticism</a:t>
            </a:r>
          </a:p>
          <a:p>
            <a:r>
              <a:rPr lang="ko-KR" altLang="en-US" smtClean="0"/>
              <a:t>신경동화성</a:t>
            </a:r>
            <a:r>
              <a:rPr lang="en-US" altLang="ko-KR" smtClean="0"/>
              <a:t>(</a:t>
            </a:r>
            <a:r>
              <a:rPr lang="ko-KR" altLang="en-US" smtClean="0"/>
              <a:t>공감능력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34298" y="90872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(12</a:t>
            </a:r>
            <a:r>
              <a:rPr lang="ko-KR" altLang="en-US" b="1" smtClean="0"/>
              <a:t>문항</a:t>
            </a:r>
            <a:r>
              <a:rPr lang="en-US" altLang="ko-KR" b="1" smtClean="0"/>
              <a:t>)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애니어그램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46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8704" y="908720"/>
            <a:ext cx="468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hlinkClick r:id="rId2"/>
              </a:rPr>
              <a:t>https://enneagram-app.appspot.com/quest</a:t>
            </a:r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750" y="1340768"/>
            <a:ext cx="628650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6536" y="4365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머리</a:t>
            </a:r>
            <a:endParaRPr lang="ko-KR" alt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8339117" y="4365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가슴</a:t>
            </a:r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6177136" y="15567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직감</a:t>
            </a:r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6929475" y="90872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(37</a:t>
            </a:r>
            <a:r>
              <a:rPr lang="ko-KR" altLang="en-US" b="1" smtClean="0"/>
              <a:t>문항</a:t>
            </a:r>
            <a:r>
              <a:rPr lang="en-US" altLang="ko-KR" b="1" smtClean="0"/>
              <a:t>)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팀빌딩 </a:t>
            </a:r>
            <a:r>
              <a:rPr lang="en-US" altLang="ko-KR" smtClean="0"/>
              <a:t>&amp; </a:t>
            </a:r>
            <a:r>
              <a:rPr lang="ko-KR" altLang="en-US" smtClean="0"/>
              <a:t>자기소개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47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4" y="1340768"/>
            <a:ext cx="7361237" cy="427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48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07667" y="2837174"/>
            <a:ext cx="3201517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smtClean="0">
                <a:latin typeface="+mn-ea"/>
              </a:rPr>
              <a:t>기초분석 도구들</a:t>
            </a:r>
            <a:endParaRPr lang="en-US" altLang="ko-KR" sz="3200" b="1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MySQL Workbench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49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608" y="1484784"/>
            <a:ext cx="686752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450847" y="971436"/>
            <a:ext cx="508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hlinkClick r:id="rId3"/>
              </a:rPr>
              <a:t>https://www.mysql.com/products/workbench/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908720"/>
            <a:ext cx="8420100" cy="1008112"/>
          </a:xfrm>
        </p:spPr>
        <p:txBody>
          <a:bodyPr>
            <a:normAutofit/>
          </a:bodyPr>
          <a:lstStyle/>
          <a:p>
            <a:r>
              <a:rPr lang="ko-KR" altLang="en-US" sz="2400" b="1" u="sng" smtClean="0"/>
              <a:t>워크샵</a:t>
            </a:r>
            <a:endParaRPr lang="ko-KR" altLang="en-US" sz="2400" b="1" u="sng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485900" y="2060848"/>
            <a:ext cx="6934200" cy="3120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smtClean="0">
                <a:solidFill>
                  <a:schemeClr val="tx1"/>
                </a:solidFill>
              </a:rPr>
              <a:t>데이터분석의 실사례 </a:t>
            </a:r>
            <a:r>
              <a:rPr lang="en-US" altLang="ko-KR" sz="3600" b="1" smtClean="0">
                <a:solidFill>
                  <a:schemeClr val="tx1"/>
                </a:solidFill>
              </a:rPr>
              <a:t>– 1h</a:t>
            </a:r>
          </a:p>
          <a:p>
            <a:pPr>
              <a:lnSpc>
                <a:spcPct val="150000"/>
              </a:lnSpc>
            </a:pPr>
            <a:r>
              <a:rPr lang="ko-KR" altLang="en-US" sz="3600" b="1" smtClean="0">
                <a:solidFill>
                  <a:schemeClr val="tx1"/>
                </a:solidFill>
              </a:rPr>
              <a:t>프로세스</a:t>
            </a:r>
            <a:r>
              <a:rPr lang="en-US" altLang="ko-KR" sz="3600" b="1" smtClean="0">
                <a:solidFill>
                  <a:schemeClr val="tx1"/>
                </a:solidFill>
              </a:rPr>
              <a:t> </a:t>
            </a:r>
            <a:r>
              <a:rPr lang="ko-KR" altLang="en-US" sz="3600" b="1" smtClean="0">
                <a:solidFill>
                  <a:schemeClr val="tx1"/>
                </a:solidFill>
              </a:rPr>
              <a:t>및 역할 </a:t>
            </a:r>
            <a:r>
              <a:rPr lang="en-US" altLang="ko-KR" sz="3600" b="1" smtClean="0">
                <a:solidFill>
                  <a:schemeClr val="tx1"/>
                </a:solidFill>
              </a:rPr>
              <a:t>– 1h</a:t>
            </a:r>
          </a:p>
          <a:p>
            <a:pPr>
              <a:lnSpc>
                <a:spcPct val="150000"/>
              </a:lnSpc>
            </a:pPr>
            <a:r>
              <a:rPr lang="ko-KR" altLang="en-US" sz="3600" b="1" smtClean="0">
                <a:solidFill>
                  <a:schemeClr val="tx1"/>
                </a:solidFill>
              </a:rPr>
              <a:t>데이터 분석 실습 </a:t>
            </a:r>
            <a:r>
              <a:rPr lang="en-US" altLang="ko-KR" sz="3600" b="1" smtClean="0">
                <a:solidFill>
                  <a:schemeClr val="tx1"/>
                </a:solidFill>
              </a:rPr>
              <a:t>– 3m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594600" y="6448425"/>
            <a:ext cx="2311400" cy="365125"/>
          </a:xfrm>
        </p:spPr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SQL Hands-On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50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92560" y="692696"/>
            <a:ext cx="79208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mtClean="0"/>
              <a:t>select count(*)  from A;</a:t>
            </a:r>
          </a:p>
          <a:p>
            <a:pPr>
              <a:lnSpc>
                <a:spcPct val="150000"/>
              </a:lnSpc>
            </a:pPr>
            <a:r>
              <a:rPr lang="en-US" altLang="ko-KR" sz="2000" b="1" smtClean="0"/>
              <a:t>select * from A limit 1;</a:t>
            </a:r>
          </a:p>
          <a:p>
            <a:pPr>
              <a:lnSpc>
                <a:spcPct val="150000"/>
              </a:lnSpc>
            </a:pPr>
            <a:r>
              <a:rPr lang="en-US" altLang="ko-KR" sz="2000" b="1" smtClean="0"/>
              <a:t>select distinct name  from  A;</a:t>
            </a:r>
          </a:p>
          <a:p>
            <a:pPr>
              <a:lnSpc>
                <a:spcPct val="150000"/>
              </a:lnSpc>
            </a:pPr>
            <a:r>
              <a:rPr lang="en-US" altLang="ko-KR" sz="2000" b="1" smtClean="0"/>
              <a:t>select name, count(*) from A  group by name;</a:t>
            </a:r>
          </a:p>
          <a:p>
            <a:pPr>
              <a:lnSpc>
                <a:spcPct val="150000"/>
              </a:lnSpc>
            </a:pPr>
            <a:r>
              <a:rPr lang="en-US" altLang="ko-KR" sz="2000" b="1" smtClean="0"/>
              <a:t>select name, count(*), avg(weight), sum(money)</a:t>
            </a:r>
          </a:p>
          <a:p>
            <a:pPr>
              <a:lnSpc>
                <a:spcPct val="150000"/>
              </a:lnSpc>
            </a:pPr>
            <a:r>
              <a:rPr lang="en-US" altLang="ko-KR" sz="2000" b="1" smtClean="0"/>
              <a:t>     from A group by name;</a:t>
            </a:r>
          </a:p>
          <a:p>
            <a:pPr>
              <a:lnSpc>
                <a:spcPct val="150000"/>
              </a:lnSpc>
            </a:pPr>
            <a:r>
              <a:rPr lang="en-US" altLang="ko-KR" sz="2000" b="1" smtClean="0"/>
              <a:t>select name, birthday, count(*), avg(weight) from A</a:t>
            </a:r>
          </a:p>
          <a:p>
            <a:pPr>
              <a:lnSpc>
                <a:spcPct val="150000"/>
              </a:lnSpc>
            </a:pPr>
            <a:r>
              <a:rPr lang="en-US" altLang="ko-KR" sz="2000" b="1" smtClean="0"/>
              <a:t>     group by name, birthday;</a:t>
            </a:r>
          </a:p>
          <a:p>
            <a:pPr>
              <a:lnSpc>
                <a:spcPct val="150000"/>
              </a:lnSpc>
            </a:pPr>
            <a:r>
              <a:rPr lang="en-US" altLang="ko-KR" sz="2000" b="1" smtClean="0"/>
              <a:t>select name, count(*) from A</a:t>
            </a:r>
          </a:p>
          <a:p>
            <a:pPr>
              <a:lnSpc>
                <a:spcPct val="150000"/>
              </a:lnSpc>
            </a:pPr>
            <a:r>
              <a:rPr lang="en-US" altLang="ko-KR" sz="2000" b="1" smtClean="0"/>
              <a:t>     where visitdate &gt;= str_to_date(‘20191130’,’%Y%m%d’)</a:t>
            </a:r>
          </a:p>
          <a:p>
            <a:pPr>
              <a:lnSpc>
                <a:spcPct val="150000"/>
              </a:lnSpc>
            </a:pPr>
            <a:r>
              <a:rPr lang="en-US" altLang="ko-KR" sz="2000" b="1" smtClean="0"/>
              <a:t>     group by name</a:t>
            </a:r>
          </a:p>
          <a:p>
            <a:pPr>
              <a:lnSpc>
                <a:spcPct val="150000"/>
              </a:lnSpc>
            </a:pPr>
            <a:r>
              <a:rPr lang="en-US" altLang="ko-KR" sz="2000" b="1" smtClean="0"/>
              <a:t>     having count(*) &gt;= 10;</a:t>
            </a:r>
            <a:endParaRPr lang="ko-KR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엑셀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51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608" y="1700808"/>
            <a:ext cx="7162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52600" y="908720"/>
            <a:ext cx="1286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Pivot </a:t>
            </a:r>
            <a:r>
              <a:rPr lang="ko-KR" altLang="en-US" b="1" smtClean="0"/>
              <a:t>기능</a:t>
            </a:r>
            <a:endParaRPr lang="en-US" altLang="ko-KR" b="1" smtClean="0"/>
          </a:p>
          <a:p>
            <a:r>
              <a:rPr lang="ko-KR" altLang="en-US" b="1" smtClean="0"/>
              <a:t>함수기능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52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4971" y="2837174"/>
            <a:ext cx="1826141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smtClean="0">
                <a:latin typeface="+mn-ea"/>
              </a:rPr>
              <a:t>실습환경</a:t>
            </a:r>
            <a:endParaRPr lang="en-US" altLang="ko-KR" sz="3200" b="1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시스템환경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53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488504" y="1196752"/>
            <a:ext cx="9001000" cy="4680520"/>
            <a:chOff x="488504" y="1196752"/>
            <a:chExt cx="9001000" cy="4680520"/>
          </a:xfrm>
        </p:grpSpPr>
        <p:pic>
          <p:nvPicPr>
            <p:cNvPr id="4505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24808" y="2924944"/>
              <a:ext cx="1457325" cy="117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506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57056" y="2348880"/>
              <a:ext cx="802707" cy="797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5065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85048" y="3861048"/>
              <a:ext cx="893722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8" name="Picture 1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8504" y="1196752"/>
              <a:ext cx="1019175" cy="1085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1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8504" y="2394975"/>
              <a:ext cx="1019175" cy="1085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8504" y="3593198"/>
              <a:ext cx="1019175" cy="1085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1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8504" y="4791422"/>
              <a:ext cx="1019175" cy="1085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1496616" y="1556792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/>
                <a:t>edu01db</a:t>
              </a:r>
              <a:endParaRPr lang="ko-KR" altLang="en-US" b="1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96616" y="2708920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/>
                <a:t>edu02db</a:t>
              </a:r>
              <a:endParaRPr lang="ko-KR" altLang="en-US" b="1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96616" y="3923764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/>
                <a:t>edu03db</a:t>
              </a:r>
              <a:endParaRPr lang="ko-KR" altLang="en-US" b="1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96616" y="5085184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/>
                <a:t>edu04db</a:t>
              </a:r>
              <a:endParaRPr lang="ko-KR" altLang="en-US" b="1"/>
            </a:p>
          </p:txBody>
        </p:sp>
        <p:pic>
          <p:nvPicPr>
            <p:cNvPr id="19" name="그림 18" descr="graphs-icon-2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92044" y="2348880"/>
              <a:ext cx="2497460" cy="2347612"/>
            </a:xfrm>
            <a:prstGeom prst="rect">
              <a:avLst/>
            </a:prstGeom>
          </p:spPr>
        </p:pic>
        <p:cxnSp>
          <p:nvCxnSpPr>
            <p:cNvPr id="21" name="직선 연결선 20"/>
            <p:cNvCxnSpPr>
              <a:stCxn id="15" idx="3"/>
              <a:endCxn id="45059" idx="1"/>
            </p:cNvCxnSpPr>
            <p:nvPr/>
          </p:nvCxnSpPr>
          <p:spPr>
            <a:xfrm>
              <a:off x="2647893" y="1741458"/>
              <a:ext cx="576915" cy="1769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16" idx="3"/>
              <a:endCxn id="45059" idx="1"/>
            </p:cNvCxnSpPr>
            <p:nvPr/>
          </p:nvCxnSpPr>
          <p:spPr>
            <a:xfrm>
              <a:off x="2647893" y="2893586"/>
              <a:ext cx="576915" cy="617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7" idx="3"/>
              <a:endCxn id="45059" idx="1"/>
            </p:cNvCxnSpPr>
            <p:nvPr/>
          </p:nvCxnSpPr>
          <p:spPr>
            <a:xfrm flipV="1">
              <a:off x="2647893" y="3510732"/>
              <a:ext cx="576915" cy="597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8" idx="3"/>
              <a:endCxn id="45059" idx="1"/>
            </p:cNvCxnSpPr>
            <p:nvPr/>
          </p:nvCxnSpPr>
          <p:spPr>
            <a:xfrm flipV="1">
              <a:off x="2647893" y="3510732"/>
              <a:ext cx="576915" cy="17591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45059" idx="3"/>
              <a:endCxn id="45062" idx="1"/>
            </p:cNvCxnSpPr>
            <p:nvPr/>
          </p:nvCxnSpPr>
          <p:spPr>
            <a:xfrm flipV="1">
              <a:off x="4682133" y="2747628"/>
              <a:ext cx="774923" cy="763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45059" idx="3"/>
              <a:endCxn id="45065" idx="1"/>
            </p:cNvCxnSpPr>
            <p:nvPr/>
          </p:nvCxnSpPr>
          <p:spPr>
            <a:xfrm>
              <a:off x="4682133" y="3510732"/>
              <a:ext cx="702915" cy="782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오른쪽 화살표 31"/>
            <p:cNvSpPr/>
            <p:nvPr/>
          </p:nvSpPr>
          <p:spPr>
            <a:xfrm>
              <a:off x="6537176" y="3068960"/>
              <a:ext cx="288032" cy="86409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접속정보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54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60512" y="2348881"/>
          <a:ext cx="8856984" cy="3384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370"/>
                <a:gridCol w="3220722"/>
                <a:gridCol w="4391892"/>
              </a:tblGrid>
              <a:tr h="676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latin typeface="+mn-ea"/>
                          <a:ea typeface="+mn-ea"/>
                        </a:rPr>
                        <a:t>DB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latin typeface="+mn-ea"/>
                          <a:ea typeface="+mn-ea"/>
                        </a:rPr>
                        <a:t>접속 암호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76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edu01db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edu01user / Edu01!@#User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</a:tr>
              <a:tr h="676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edu02db</a:t>
                      </a:r>
                      <a:endParaRPr lang="ko-KR" altLang="en-US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edu02user / Edu01!@#User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</a:tr>
              <a:tr h="676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edu03db</a:t>
                      </a:r>
                      <a:endParaRPr lang="ko-KR" altLang="en-US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edu03user / Edu01!@#User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</a:tr>
              <a:tr h="676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edu04db</a:t>
                      </a:r>
                      <a:endParaRPr lang="ko-KR" altLang="en-US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edu04user / Edu01!@#User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536" y="1102753"/>
            <a:ext cx="628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Download : </a:t>
            </a:r>
            <a:r>
              <a:rPr lang="en-US" altLang="ko-KR" smtClean="0">
                <a:hlinkClick r:id="rId2"/>
              </a:rPr>
              <a:t>https://www.mysql.com/products/workbench/</a:t>
            </a:r>
            <a:endParaRPr lang="en-US" altLang="ko-KR" smtClean="0"/>
          </a:p>
        </p:txBody>
      </p:sp>
      <p:sp>
        <p:nvSpPr>
          <p:cNvPr id="8" name="TextBox 7"/>
          <p:cNvSpPr txBox="1"/>
          <p:nvPr/>
        </p:nvSpPr>
        <p:spPr>
          <a:xfrm>
            <a:off x="729928" y="1628801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접속 </a:t>
            </a:r>
            <a:r>
              <a:rPr lang="en-US" altLang="ko-KR" b="1" smtClean="0"/>
              <a:t>ip : 206.189.94.233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접속정보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55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60512" y="2348881"/>
          <a:ext cx="8856984" cy="3384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370"/>
                <a:gridCol w="3220722"/>
                <a:gridCol w="4391892"/>
              </a:tblGrid>
              <a:tr h="676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latin typeface="+mn-ea"/>
                          <a:ea typeface="+mn-ea"/>
                        </a:rPr>
                        <a:t>DB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latin typeface="+mn-ea"/>
                          <a:ea typeface="+mn-ea"/>
                        </a:rPr>
                        <a:t>접속 암호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76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edu01db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edu01user / Edu01!@#User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…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676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edu02db</a:t>
                      </a:r>
                      <a:endParaRPr lang="ko-KR" altLang="en-US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edu02user / Edu01!@#User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hlinkClick r:id="rId2"/>
                        </a:rPr>
                        <a:t>https://www.kaggle.com/rajeevw/ufcdata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676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edu03db</a:t>
                      </a:r>
                      <a:endParaRPr lang="ko-KR" altLang="en-US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edu03user / Edu01!@#User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hlinkClick r:id="rId3"/>
                        </a:rPr>
                        <a:t>https://www.kaggle.com/datasnaek/youtube-new#KRvideos.csv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676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edu04db</a:t>
                      </a:r>
                      <a:endParaRPr lang="ko-KR" altLang="en-US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edu04user / Edu01!@#User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hlinkClick r:id="rId4"/>
                        </a:rPr>
                        <a:t>https://www.kaggle.com/lava18/google-play-store-apps</a:t>
                      </a:r>
                      <a:endParaRPr lang="ko-KR" altLang="en-US" sz="16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536" y="1102753"/>
            <a:ext cx="628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Download : </a:t>
            </a:r>
            <a:r>
              <a:rPr lang="en-US" altLang="ko-KR" smtClean="0">
                <a:hlinkClick r:id="rId5"/>
              </a:rPr>
              <a:t>https://www.mysql.com/products/workbench/</a:t>
            </a:r>
            <a:endParaRPr lang="en-US" altLang="ko-KR" smtClean="0"/>
          </a:p>
        </p:txBody>
      </p:sp>
      <p:sp>
        <p:nvSpPr>
          <p:cNvPr id="8" name="TextBox 7"/>
          <p:cNvSpPr txBox="1"/>
          <p:nvPr/>
        </p:nvSpPr>
        <p:spPr>
          <a:xfrm>
            <a:off x="729928" y="1628801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접속 </a:t>
            </a:r>
            <a:r>
              <a:rPr lang="en-US" altLang="ko-KR" b="1" smtClean="0"/>
              <a:t>ip : 206.189.94.233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단계</a:t>
            </a:r>
            <a:r>
              <a:rPr lang="en-US" altLang="ko-KR" smtClean="0"/>
              <a:t>. </a:t>
            </a:r>
            <a:r>
              <a:rPr lang="ko-KR" altLang="en-US" smtClean="0"/>
              <a:t>현황파악</a:t>
            </a:r>
            <a:r>
              <a:rPr lang="en-US" altLang="ko-KR" smtClean="0"/>
              <a:t>, </a:t>
            </a:r>
            <a:r>
              <a:rPr lang="ko-KR" altLang="en-US" smtClean="0"/>
              <a:t>과제도출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77070" y="1894180"/>
            <a:ext cx="68162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b="1" smtClean="0">
                <a:latin typeface="+mn-ea"/>
              </a:rPr>
              <a:t>무슨 데이터인지 알아맞춰 보자</a:t>
            </a:r>
            <a:r>
              <a:rPr lang="en-US" altLang="ko-KR" sz="3200" b="1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b="1" smtClean="0">
                <a:latin typeface="+mn-ea"/>
              </a:rPr>
              <a:t>데이터 현황을 파악해보자</a:t>
            </a:r>
            <a:r>
              <a:rPr lang="en-US" altLang="ko-KR" sz="3200" b="1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b="1" smtClean="0">
                <a:latin typeface="+mn-ea"/>
              </a:rPr>
              <a:t>어떤 분석을 해야할지 추정해보자</a:t>
            </a:r>
            <a:r>
              <a:rPr lang="en-US" altLang="ko-KR" sz="3200" b="1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3200" b="1" smtClean="0">
                <a:latin typeface="+mn-ea"/>
              </a:rPr>
              <a:t>  - 5W1H</a:t>
            </a:r>
            <a:endParaRPr lang="ko-KR" altLang="en-US" sz="3200" b="1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단계</a:t>
            </a:r>
            <a:r>
              <a:rPr lang="en-US" altLang="ko-KR" smtClean="0"/>
              <a:t>. </a:t>
            </a:r>
            <a:r>
              <a:rPr lang="ko-KR" altLang="en-US" smtClean="0"/>
              <a:t>분석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28664" y="2348880"/>
            <a:ext cx="6261651" cy="2213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b="1" smtClean="0">
                <a:latin typeface="+mn-ea"/>
              </a:rPr>
              <a:t>데이터를 분석하자</a:t>
            </a:r>
            <a:r>
              <a:rPr lang="en-US" altLang="ko-KR" sz="3200" b="1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b="1" smtClean="0">
                <a:latin typeface="+mn-ea"/>
              </a:rPr>
              <a:t>흥미있는 스토리를 만들어보자</a:t>
            </a:r>
            <a:r>
              <a:rPr lang="en-US" altLang="ko-KR" sz="3200" b="1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b="1" smtClean="0">
                <a:latin typeface="+mn-ea"/>
              </a:rPr>
              <a:t>사업적인 스토리를 만들어보자</a:t>
            </a:r>
            <a:endParaRPr lang="ko-KR" altLang="en-US" sz="3200" b="1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단계</a:t>
            </a:r>
            <a:r>
              <a:rPr lang="en-US" altLang="ko-KR" smtClean="0"/>
              <a:t>. </a:t>
            </a:r>
            <a:r>
              <a:rPr lang="ko-KR" altLang="en-US" smtClean="0"/>
              <a:t>팀별 발표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58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04539" y="1484784"/>
            <a:ext cx="5546711" cy="1948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smtClean="0">
                <a:latin typeface="+mn-ea"/>
              </a:rPr>
              <a:t>발표할 내용을 선정하자</a:t>
            </a:r>
            <a:r>
              <a:rPr lang="en-US" altLang="ko-KR" sz="2800" b="1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smtClean="0">
                <a:latin typeface="+mn-ea"/>
              </a:rPr>
              <a:t>어떻게 표현할지 고민해보자</a:t>
            </a:r>
            <a:r>
              <a:rPr lang="en-US" altLang="ko-KR" sz="2800" b="1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smtClean="0">
                <a:latin typeface="+mn-ea"/>
              </a:rPr>
              <a:t>어떻게 이야기할지 고민해보자</a:t>
            </a:r>
            <a:r>
              <a:rPr lang="en-US" altLang="ko-KR" sz="2800" b="1" smtClean="0">
                <a:latin typeface="+mn-ea"/>
              </a:rPr>
              <a:t>.</a:t>
            </a:r>
            <a:endParaRPr lang="ko-KR" altLang="en-US" sz="2800" b="1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0171" y="3739099"/>
            <a:ext cx="5673348" cy="1948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smtClean="0">
                <a:latin typeface="+mn-ea"/>
              </a:rPr>
              <a:t>더 궁금한 걸 이야기해보자</a:t>
            </a:r>
            <a:r>
              <a:rPr lang="en-US" altLang="ko-KR" sz="2800" b="1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smtClean="0">
                <a:latin typeface="+mn-ea"/>
              </a:rPr>
              <a:t>왜 그게 궁금한지 이야기해보자</a:t>
            </a:r>
            <a:r>
              <a:rPr lang="en-US" altLang="ko-KR" sz="2800" b="1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smtClean="0">
                <a:latin typeface="+mn-ea"/>
              </a:rPr>
              <a:t>다음에 할 일은</a:t>
            </a:r>
            <a:r>
              <a:rPr lang="en-US" altLang="ko-KR" sz="2800" b="1" smtClean="0">
                <a:latin typeface="+mn-ea"/>
              </a:rPr>
              <a:t>?</a:t>
            </a:r>
            <a:endParaRPr lang="ko-KR" altLang="en-US" sz="2800" b="1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40296" y="1578859"/>
            <a:ext cx="1584176" cy="16561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/>
              <a:t>발표자</a:t>
            </a:r>
            <a:endParaRPr lang="ko-KR" altLang="en-US" sz="2400" b="1"/>
          </a:p>
        </p:txBody>
      </p:sp>
      <p:sp>
        <p:nvSpPr>
          <p:cNvPr id="7" name="모서리가 둥근 직사각형 6"/>
          <p:cNvSpPr/>
          <p:nvPr/>
        </p:nvSpPr>
        <p:spPr>
          <a:xfrm>
            <a:off x="940296" y="3811107"/>
            <a:ext cx="1584176" cy="165618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/>
              <a:t>듣는이</a:t>
            </a:r>
            <a:endParaRPr lang="ko-KR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데이터에 관련된 이야기들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59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552" y="1484784"/>
            <a:ext cx="82809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b="1" smtClean="0">
                <a:latin typeface="+mn-ea"/>
              </a:rPr>
              <a:t>데이터는 발자취다</a:t>
            </a:r>
            <a:r>
              <a:rPr lang="en-US" altLang="ko-KR" sz="2800" b="1" smtClean="0">
                <a:latin typeface="+mn-ea"/>
              </a:rPr>
              <a:t>.</a:t>
            </a:r>
          </a:p>
          <a:p>
            <a:pPr marL="182563" indent="-182563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b="1" smtClean="0">
                <a:latin typeface="+mn-ea"/>
              </a:rPr>
              <a:t>데이터는 신호와 소음이 같이 있다</a:t>
            </a:r>
            <a:r>
              <a:rPr lang="en-US" altLang="ko-KR" sz="2800" b="1" smtClean="0">
                <a:latin typeface="+mn-ea"/>
              </a:rPr>
              <a:t>.</a:t>
            </a:r>
          </a:p>
          <a:p>
            <a:pPr marL="182563" indent="-182563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b="1" smtClean="0">
                <a:latin typeface="+mn-ea"/>
              </a:rPr>
              <a:t>데이터는 변한다</a:t>
            </a:r>
            <a:r>
              <a:rPr lang="en-US" altLang="ko-KR" sz="2800" b="1" smtClean="0">
                <a:latin typeface="+mn-ea"/>
              </a:rPr>
              <a:t>.</a:t>
            </a:r>
          </a:p>
          <a:p>
            <a:pPr marL="182563" indent="-182563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b="1" smtClean="0">
                <a:latin typeface="+mn-ea"/>
              </a:rPr>
              <a:t>빅데이터</a:t>
            </a:r>
            <a:r>
              <a:rPr lang="en-US" altLang="ko-KR" sz="2800" b="1" smtClean="0">
                <a:latin typeface="+mn-ea"/>
              </a:rPr>
              <a:t>, </a:t>
            </a:r>
            <a:r>
              <a:rPr lang="ko-KR" altLang="en-US" sz="2800" b="1" smtClean="0">
                <a:latin typeface="+mn-ea"/>
              </a:rPr>
              <a:t>모두가 말하지만</a:t>
            </a:r>
            <a:r>
              <a:rPr lang="en-US" altLang="ko-KR" sz="2800" b="1" smtClean="0">
                <a:latin typeface="+mn-ea"/>
              </a:rPr>
              <a:t> </a:t>
            </a:r>
            <a:r>
              <a:rPr lang="ko-KR" altLang="en-US" sz="2800" b="1" smtClean="0">
                <a:latin typeface="+mn-ea"/>
              </a:rPr>
              <a:t>아무도 제대로 모른다</a:t>
            </a:r>
            <a:r>
              <a:rPr lang="en-US" altLang="ko-KR" sz="2800" b="1" smtClean="0">
                <a:latin typeface="+mn-ea"/>
              </a:rPr>
              <a:t>.</a:t>
            </a:r>
          </a:p>
          <a:p>
            <a:pPr marL="182563" indent="-182563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b="1" smtClean="0">
                <a:latin typeface="+mn-ea"/>
              </a:rPr>
              <a:t>데이터사이언스는 </a:t>
            </a:r>
            <a:r>
              <a:rPr lang="en-US" altLang="ko-KR" sz="2800" b="1" smtClean="0">
                <a:latin typeface="+mn-ea"/>
              </a:rPr>
              <a:t>50%</a:t>
            </a:r>
            <a:r>
              <a:rPr lang="ko-KR" altLang="en-US" sz="2800" b="1" smtClean="0">
                <a:latin typeface="+mn-ea"/>
              </a:rPr>
              <a:t>는 과학</a:t>
            </a:r>
            <a:r>
              <a:rPr lang="en-US" altLang="ko-KR" sz="2800" b="1" smtClean="0">
                <a:latin typeface="+mn-ea"/>
              </a:rPr>
              <a:t>, 50%</a:t>
            </a:r>
            <a:r>
              <a:rPr lang="ko-KR" altLang="en-US" sz="2800" b="1" smtClean="0">
                <a:latin typeface="+mn-ea"/>
              </a:rPr>
              <a:t>는 예술이다</a:t>
            </a:r>
            <a:r>
              <a:rPr lang="en-US" altLang="ko-KR" sz="2800" b="1" smtClean="0">
                <a:latin typeface="+mn-ea"/>
              </a:rPr>
              <a:t>.</a:t>
            </a:r>
            <a:endParaRPr lang="ko-KR" altLang="en-US" sz="2800" b="1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8584" y="5013176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자료 </a:t>
            </a:r>
            <a:r>
              <a:rPr lang="en-US" altLang="ko-KR" smtClean="0"/>
              <a:t>: </a:t>
            </a:r>
            <a:r>
              <a:rPr lang="en-US" altLang="ko-KR" smtClean="0">
                <a:hlinkClick r:id="rId2"/>
              </a:rPr>
              <a:t>https://brunch.co.kr/@bdh/39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67262" y="2636912"/>
            <a:ext cx="606127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smtClean="0">
                <a:solidFill>
                  <a:srgbClr val="3366FF"/>
                </a:solidFill>
                <a:latin typeface="나눔명조 ExtraBold" pitchFamily="18" charset="-127"/>
                <a:ea typeface="나눔명조 ExtraBold" pitchFamily="18" charset="-127"/>
              </a:rPr>
              <a:t>I.</a:t>
            </a:r>
            <a:r>
              <a:rPr lang="ko-KR" altLang="en-US" sz="5400" b="1" smtClean="0">
                <a:solidFill>
                  <a:srgbClr val="3366FF"/>
                </a:solidFill>
                <a:latin typeface="나눔명조 ExtraBold" pitchFamily="18" charset="-127"/>
                <a:ea typeface="나눔명조 ExtraBold" pitchFamily="18" charset="-127"/>
              </a:rPr>
              <a:t>데이터분석 실사례</a:t>
            </a:r>
            <a:endParaRPr lang="en-US" altLang="ko-KR" sz="5400" b="1" smtClean="0">
              <a:solidFill>
                <a:srgbClr val="3366FF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60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92960" y="2924944"/>
            <a:ext cx="8963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+mn-ea"/>
              </a:rPr>
              <a:t>끝</a:t>
            </a:r>
            <a:r>
              <a:rPr lang="en-US" altLang="ko-KR" sz="4400" b="1" smtClean="0">
                <a:latin typeface="+mn-ea"/>
              </a:rPr>
              <a:t>.</a:t>
            </a:r>
            <a:endParaRPr lang="ko-KR" altLang="en-US" sz="4400" b="1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594600" y="6448425"/>
            <a:ext cx="2311400" cy="365125"/>
          </a:xfrm>
        </p:spPr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20186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smtClean="0"/>
              <a:t>택배물류 현황진단을 위한</a:t>
            </a:r>
            <a:r>
              <a:rPr lang="en-US" altLang="ko-KR" sz="3200" b="1" smtClean="0"/>
              <a:t/>
            </a:r>
            <a:br>
              <a:rPr lang="en-US" altLang="ko-KR" sz="3200" b="1" smtClean="0"/>
            </a:br>
            <a:r>
              <a:rPr lang="ko-KR" altLang="en-US" sz="3200" b="1" smtClean="0"/>
              <a:t>빅데이터 분석</a:t>
            </a:r>
            <a:endParaRPr lang="ko-KR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필요성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grpSp>
        <p:nvGrpSpPr>
          <p:cNvPr id="20" name="그룹 22"/>
          <p:cNvGrpSpPr/>
          <p:nvPr/>
        </p:nvGrpSpPr>
        <p:grpSpPr>
          <a:xfrm>
            <a:off x="704528" y="1155594"/>
            <a:ext cx="8568952" cy="4577662"/>
            <a:chOff x="704528" y="1196752"/>
            <a:chExt cx="8568952" cy="4577662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3513008" y="3288011"/>
              <a:ext cx="1512000" cy="817419"/>
            </a:xfrm>
            <a:prstGeom prst="roundRect">
              <a:avLst>
                <a:gd name="adj" fmla="val 11060"/>
              </a:avLst>
            </a:prstGeom>
            <a:gradFill>
              <a:gsLst>
                <a:gs pos="0">
                  <a:srgbClr val="8C8C8C"/>
                </a:gs>
                <a:gs pos="100000">
                  <a:srgbClr val="696969"/>
                </a:gs>
              </a:gsLst>
              <a:lin ang="5400000" scaled="0"/>
            </a:gradFill>
            <a:ln w="3175" cap="flat" cmpd="sng" algn="ctr">
              <a:noFill/>
              <a:prstDash val="solid"/>
            </a:ln>
            <a:effectLst/>
            <a:extLst/>
          </p:spPr>
          <p:txBody>
            <a:bodyPr lIns="0" tIns="0" rIns="0" bIns="0" rtlCol="0" anchor="ctr"/>
            <a:lstStyle/>
            <a:p>
              <a:pPr algn="ctr" defTabSz="914400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b="1" kern="0" spc="-60" dirty="0" smtClean="0">
                  <a:solidFill>
                    <a:prstClr val="white"/>
                  </a:solidFill>
                  <a:latin typeface="+mn-ea"/>
                </a:rPr>
                <a:t>택배 사고 절감</a:t>
              </a:r>
              <a:endParaRPr lang="ko-KR" altLang="en-US" sz="1400" b="1" kern="0" spc="-6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241032" y="1838763"/>
              <a:ext cx="4032448" cy="861774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71450" indent="-171450" defTabSz="975022" fontAlgn="base" latinLnBrk="0">
                <a:spcBef>
                  <a:spcPct val="0"/>
                </a:spcBef>
                <a:spcAft>
                  <a:spcPct val="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Wingdings"/>
                <a:buChar char="à"/>
              </a:pPr>
              <a:r>
                <a:rPr lang="ko-KR" altLang="en-US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 시즌</a:t>
              </a:r>
              <a:r>
                <a:rPr lang="en-US" altLang="ko-KR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(</a:t>
              </a:r>
              <a:r>
                <a:rPr lang="ko-KR" altLang="en-US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계절</a:t>
              </a:r>
              <a:r>
                <a:rPr lang="en-US" altLang="ko-KR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, </a:t>
              </a:r>
              <a:r>
                <a:rPr lang="ko-KR" altLang="en-US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날씨 등</a:t>
              </a:r>
              <a:r>
                <a:rPr lang="en-US" altLang="ko-KR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)</a:t>
              </a:r>
              <a:r>
                <a:rPr lang="ko-KR" altLang="en-US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별 물동량 분석</a:t>
              </a:r>
              <a:endParaRPr lang="en-US" altLang="ko-KR" sz="14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endParaRPr>
            </a:p>
            <a:p>
              <a:pPr defTabSz="975022" fontAlgn="base" latinLnBrk="0">
                <a:spcBef>
                  <a:spcPct val="0"/>
                </a:spcBef>
                <a:spcAft>
                  <a:spcPct val="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Wingdings"/>
                <a:buChar char="à"/>
              </a:pPr>
              <a:r>
                <a:rPr lang="en-US" altLang="ko-KR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 </a:t>
              </a:r>
              <a:r>
                <a:rPr lang="ko-KR" altLang="en-US" sz="1400" spc="-60" dirty="0" err="1" smtClean="0">
                  <a:solidFill>
                    <a:srgbClr val="FF0000"/>
                  </a:solidFill>
                  <a:latin typeface="+mn-ea"/>
                  <a:sym typeface="Wingdings" pitchFamily="2" charset="2"/>
                </a:rPr>
                <a:t>집화</a:t>
              </a:r>
              <a:r>
                <a:rPr lang="en-US" altLang="ko-KR" sz="1400" spc="-60" dirty="0" smtClean="0">
                  <a:solidFill>
                    <a:srgbClr val="FF0000"/>
                  </a:solidFill>
                  <a:latin typeface="+mn-ea"/>
                  <a:sym typeface="Wingdings" pitchFamily="2" charset="2"/>
                </a:rPr>
                <a:t>/</a:t>
              </a:r>
              <a:r>
                <a:rPr lang="ko-KR" altLang="en-US" sz="1400" spc="-60" dirty="0" smtClean="0">
                  <a:solidFill>
                    <a:srgbClr val="FF0000"/>
                  </a:solidFill>
                  <a:latin typeface="+mn-ea"/>
                  <a:sym typeface="Wingdings" pitchFamily="2" charset="2"/>
                </a:rPr>
                <a:t>배송 집중 지역별 입지 최적화</a:t>
              </a:r>
            </a:p>
            <a:p>
              <a:pPr defTabSz="975022" fontAlgn="base" latinLnBrk="0">
                <a:spcBef>
                  <a:spcPct val="0"/>
                </a:spcBef>
                <a:spcAft>
                  <a:spcPct val="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</a:pPr>
              <a:r>
                <a:rPr lang="en-US" altLang="ko-KR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 </a:t>
              </a:r>
              <a:r>
                <a:rPr lang="ko-KR" altLang="en-US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냉동</a:t>
              </a:r>
              <a:r>
                <a:rPr lang="en-US" altLang="ko-KR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/</a:t>
              </a:r>
              <a:r>
                <a:rPr lang="ko-KR" altLang="en-US" sz="1400" spc="-6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냉장 배송물에 대한 원인변수</a:t>
              </a:r>
              <a:r>
                <a:rPr lang="en-US" altLang="ko-KR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(ex, </a:t>
              </a:r>
              <a:r>
                <a:rPr lang="ko-KR" altLang="en-US" sz="1400" spc="-6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포장제</a:t>
              </a:r>
              <a:r>
                <a:rPr lang="en-US" altLang="ko-KR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)</a:t>
              </a:r>
              <a:r>
                <a:rPr lang="ko-KR" altLang="en-US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를 도출하여 물류</a:t>
              </a:r>
              <a:endParaRPr lang="en-US" altLang="ko-KR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704528" y="2183839"/>
              <a:ext cx="2268252" cy="3033668"/>
            </a:xfrm>
            <a:prstGeom prst="roundRect">
              <a:avLst>
                <a:gd name="adj" fmla="val 5803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324000" rtlCol="0" anchor="b" anchorCtr="0"/>
            <a:lstStyle/>
            <a:p>
              <a:pPr defTabSz="975022" latinLnBrk="0">
                <a:lnSpc>
                  <a:spcPct val="110000"/>
                </a:lnSpc>
                <a:spcBef>
                  <a:spcPts val="500"/>
                </a:spcBef>
                <a:spcAft>
                  <a:spcPts val="500"/>
                </a:spcAft>
                <a:buClr>
                  <a:prstClr val="black">
                    <a:lumMod val="65000"/>
                    <a:lumOff val="35000"/>
                  </a:prstClr>
                </a:buClr>
              </a:pPr>
              <a:endParaRPr lang="ko-KR" altLang="en-US" sz="2000" b="1" dirty="0">
                <a:solidFill>
                  <a:srgbClr val="ED1B24"/>
                </a:solidFill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78173" y="2373367"/>
              <a:ext cx="1878584" cy="7458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75022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600" b="1" kern="0" spc="-60" dirty="0" smtClean="0">
                  <a:solidFill>
                    <a:prstClr val="white"/>
                  </a:solidFill>
                  <a:latin typeface="+mn-ea"/>
                </a:rPr>
                <a:t>운송장</a:t>
              </a:r>
              <a:r>
                <a:rPr lang="en-US" altLang="ko-KR" sz="1600" b="1" kern="0" spc="-60" dirty="0" smtClean="0">
                  <a:solidFill>
                    <a:prstClr val="white"/>
                  </a:solidFill>
                  <a:latin typeface="+mn-ea"/>
                </a:rPr>
                <a:t> </a:t>
              </a:r>
              <a:r>
                <a:rPr lang="ko-KR" altLang="en-US" sz="1600" b="1" kern="0" spc="-60" dirty="0" smtClean="0">
                  <a:solidFill>
                    <a:prstClr val="white"/>
                  </a:solidFill>
                  <a:latin typeface="+mn-ea"/>
                </a:rPr>
                <a:t>데이터</a:t>
              </a:r>
              <a:endParaRPr lang="en-US" altLang="ko-KR" sz="1600" b="1" kern="0" spc="-6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78173" y="3300872"/>
              <a:ext cx="1878584" cy="7458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75022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600" b="1" kern="0" spc="-60" dirty="0" smtClean="0">
                  <a:solidFill>
                    <a:prstClr val="white"/>
                  </a:solidFill>
                  <a:latin typeface="+mn-ea"/>
                </a:rPr>
                <a:t>스캔 데이터</a:t>
              </a:r>
              <a:endParaRPr lang="en-US" altLang="ko-KR" sz="1600" b="1" kern="0" spc="-6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78173" y="4233365"/>
              <a:ext cx="1878584" cy="7458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75022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600" b="1" kern="0" spc="-60" dirty="0" smtClean="0">
                  <a:solidFill>
                    <a:prstClr val="white"/>
                  </a:solidFill>
                  <a:latin typeface="+mn-ea"/>
                </a:rPr>
                <a:t>사고등록</a:t>
              </a:r>
              <a:r>
                <a:rPr lang="en-US" altLang="ko-KR" sz="1600" b="1" kern="0" spc="-60" dirty="0" smtClean="0">
                  <a:solidFill>
                    <a:prstClr val="white"/>
                  </a:solidFill>
                  <a:latin typeface="+mn-ea"/>
                </a:rPr>
                <a:t> </a:t>
              </a:r>
              <a:r>
                <a:rPr lang="ko-KR" altLang="en-US" sz="1600" b="1" kern="0" spc="-60" dirty="0" smtClean="0">
                  <a:solidFill>
                    <a:prstClr val="white"/>
                  </a:solidFill>
                  <a:latin typeface="+mn-ea"/>
                </a:rPr>
                <a:t>데이터</a:t>
              </a:r>
              <a:endParaRPr lang="en-US" altLang="ko-KR" sz="1600" b="1" kern="0" spc="-6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10" name="직선 화살표 연결선 9"/>
            <p:cNvCxnSpPr>
              <a:stCxn id="6" idx="3"/>
              <a:endCxn id="4" idx="1"/>
            </p:cNvCxnSpPr>
            <p:nvPr/>
          </p:nvCxnSpPr>
          <p:spPr>
            <a:xfrm flipV="1">
              <a:off x="2972780" y="3696721"/>
              <a:ext cx="540228" cy="3952"/>
            </a:xfrm>
            <a:prstGeom prst="straightConnector1">
              <a:avLst/>
            </a:prstGeom>
            <a:ln w="28575">
              <a:solidFill>
                <a:srgbClr val="6699FF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양쪽 대괄호 10"/>
            <p:cNvSpPr/>
            <p:nvPr/>
          </p:nvSpPr>
          <p:spPr>
            <a:xfrm>
              <a:off x="848712" y="1519117"/>
              <a:ext cx="1872040" cy="435332"/>
            </a:xfrm>
            <a:prstGeom prst="bracketPair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 defTabSz="975022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0" spc="-60" dirty="0" err="1">
                  <a:latin typeface="+mn-ea"/>
                </a:rPr>
                <a:t>PoC</a:t>
              </a:r>
              <a:r>
                <a:rPr lang="en-US" altLang="ko-KR" sz="1600" b="1" kern="0" spc="-60" dirty="0">
                  <a:latin typeface="+mn-ea"/>
                </a:rPr>
                <a:t> </a:t>
              </a:r>
              <a:r>
                <a:rPr lang="ko-KR" altLang="en-US" sz="1600" b="1" kern="0" spc="-60" dirty="0" smtClean="0">
                  <a:latin typeface="+mn-ea"/>
                </a:rPr>
                <a:t> 데이터 범위</a:t>
              </a:r>
              <a:endParaRPr lang="ko-KR" altLang="en-US" sz="1600" b="1" kern="0" spc="-60" dirty="0">
                <a:latin typeface="+mn-ea"/>
              </a:endParaRPr>
            </a:p>
          </p:txBody>
        </p:sp>
        <p:sp>
          <p:nvSpPr>
            <p:cNvPr id="12" name="양쪽 대괄호 11"/>
            <p:cNvSpPr/>
            <p:nvPr/>
          </p:nvSpPr>
          <p:spPr>
            <a:xfrm>
              <a:off x="5889272" y="1196752"/>
              <a:ext cx="1872040" cy="435332"/>
            </a:xfrm>
            <a:prstGeom prst="bracketPair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 defTabSz="975022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0" spc="-60" dirty="0" smtClean="0">
                  <a:latin typeface="+mn-ea"/>
                </a:rPr>
                <a:t>Big </a:t>
              </a:r>
              <a:r>
                <a:rPr lang="en-US" altLang="ko-KR" sz="1600" b="1" kern="0" spc="-60" dirty="0">
                  <a:latin typeface="+mn-ea"/>
                </a:rPr>
                <a:t>Data </a:t>
              </a:r>
              <a:r>
                <a:rPr lang="ko-KR" altLang="en-US" sz="1600" b="1" kern="0" spc="-60" dirty="0">
                  <a:latin typeface="+mn-ea"/>
                </a:rPr>
                <a:t>분석 </a:t>
              </a:r>
              <a:r>
                <a:rPr lang="ko-KR" altLang="en-US" sz="1600" b="1" kern="0" spc="-60" dirty="0" smtClean="0">
                  <a:latin typeface="+mn-ea"/>
                </a:rPr>
                <a:t>주제</a:t>
              </a:r>
              <a:endParaRPr lang="ko-KR" altLang="en-US" sz="1600" b="1" kern="0" spc="-60" dirty="0">
                <a:latin typeface="+mn-ea"/>
              </a:endParaRPr>
            </a:p>
          </p:txBody>
        </p:sp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3513008" y="1897085"/>
              <a:ext cx="1512000" cy="817419"/>
            </a:xfrm>
            <a:prstGeom prst="roundRect">
              <a:avLst>
                <a:gd name="adj" fmla="val 11060"/>
              </a:avLst>
            </a:prstGeom>
            <a:gradFill>
              <a:gsLst>
                <a:gs pos="0">
                  <a:srgbClr val="8C8C8C"/>
                </a:gs>
                <a:gs pos="100000">
                  <a:srgbClr val="696969"/>
                </a:gs>
              </a:gsLst>
              <a:lin ang="5400000" scaled="0"/>
            </a:gradFill>
            <a:ln w="3175" cap="flat" cmpd="sng" algn="ctr">
              <a:noFill/>
              <a:prstDash val="solid"/>
            </a:ln>
            <a:effectLst/>
            <a:extLst/>
          </p:spPr>
          <p:txBody>
            <a:bodyPr lIns="0" tIns="0" rIns="0" bIns="0" rtlCol="0" anchor="ctr"/>
            <a:lstStyle/>
            <a:p>
              <a:pPr algn="ctr" defTabSz="914400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b="1" kern="0" spc="-60" dirty="0" smtClean="0">
                  <a:solidFill>
                    <a:prstClr val="white"/>
                  </a:solidFill>
                  <a:latin typeface="+mn-ea"/>
                </a:rPr>
                <a:t>물동량 분석</a:t>
              </a:r>
              <a:endParaRPr lang="ko-KR" altLang="en-US" sz="1400" b="1" kern="0" spc="-6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3513008" y="4745519"/>
              <a:ext cx="1512000" cy="817419"/>
            </a:xfrm>
            <a:prstGeom prst="roundRect">
              <a:avLst>
                <a:gd name="adj" fmla="val 11060"/>
              </a:avLst>
            </a:prstGeom>
            <a:gradFill>
              <a:gsLst>
                <a:gs pos="0">
                  <a:srgbClr val="8C8C8C"/>
                </a:gs>
                <a:gs pos="100000">
                  <a:srgbClr val="696969"/>
                </a:gs>
              </a:gsLst>
              <a:lin ang="5400000" scaled="0"/>
            </a:gradFill>
            <a:ln w="3175" cap="flat" cmpd="sng" algn="ctr">
              <a:noFill/>
              <a:prstDash val="solid"/>
            </a:ln>
            <a:effectLst/>
            <a:extLst/>
          </p:spPr>
          <p:txBody>
            <a:bodyPr lIns="0" tIns="0" rIns="0" bIns="0" rtlCol="0" anchor="ctr"/>
            <a:lstStyle/>
            <a:p>
              <a:pPr algn="ctr" defTabSz="914400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b="1" kern="0" spc="-60" dirty="0" err="1" smtClean="0">
                  <a:solidFill>
                    <a:prstClr val="white"/>
                  </a:solidFill>
                  <a:latin typeface="+mn-ea"/>
                </a:rPr>
                <a:t>통계성</a:t>
              </a:r>
              <a:r>
                <a:rPr lang="ko-KR" altLang="en-US" sz="1400" b="1" kern="0" spc="-60" dirty="0" smtClean="0">
                  <a:solidFill>
                    <a:prstClr val="white"/>
                  </a:solidFill>
                  <a:latin typeface="+mn-ea"/>
                </a:rPr>
                <a:t> 데이터 분석</a:t>
              </a:r>
              <a:r>
                <a:rPr lang="en-US" altLang="ko-KR" sz="1400" b="1" kern="0" spc="-60" dirty="0" smtClean="0">
                  <a:solidFill>
                    <a:prstClr val="white"/>
                  </a:solidFill>
                  <a:latin typeface="+mn-ea"/>
                </a:rPr>
                <a:t>(</a:t>
              </a:r>
              <a:r>
                <a:rPr lang="ko-KR" altLang="en-US" sz="1400" b="1" kern="0" spc="-60" dirty="0" smtClean="0">
                  <a:solidFill>
                    <a:prstClr val="white"/>
                  </a:solidFill>
                  <a:latin typeface="+mn-ea"/>
                </a:rPr>
                <a:t>옵션</a:t>
              </a:r>
              <a:r>
                <a:rPr lang="en-US" altLang="ko-KR" sz="1400" b="1" kern="0" spc="-60" dirty="0" smtClean="0">
                  <a:solidFill>
                    <a:prstClr val="white"/>
                  </a:solidFill>
                  <a:latin typeface="+mn-ea"/>
                </a:rPr>
                <a:t>)</a:t>
              </a:r>
              <a:endParaRPr lang="ko-KR" altLang="en-US" sz="1400" b="1" kern="0" spc="-6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15" name="직선 화살표 연결선 14"/>
            <p:cNvCxnSpPr>
              <a:stCxn id="6" idx="3"/>
              <a:endCxn id="13" idx="1"/>
            </p:cNvCxnSpPr>
            <p:nvPr/>
          </p:nvCxnSpPr>
          <p:spPr>
            <a:xfrm flipV="1">
              <a:off x="2972780" y="2305795"/>
              <a:ext cx="540228" cy="1394879"/>
            </a:xfrm>
            <a:prstGeom prst="straightConnector1">
              <a:avLst/>
            </a:prstGeom>
            <a:ln w="28575">
              <a:solidFill>
                <a:srgbClr val="6699FF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6" idx="3"/>
              <a:endCxn id="14" idx="1"/>
            </p:cNvCxnSpPr>
            <p:nvPr/>
          </p:nvCxnSpPr>
          <p:spPr>
            <a:xfrm>
              <a:off x="2972780" y="3700673"/>
              <a:ext cx="540228" cy="1453555"/>
            </a:xfrm>
            <a:prstGeom prst="straightConnector1">
              <a:avLst/>
            </a:prstGeom>
            <a:ln w="28575">
              <a:solidFill>
                <a:srgbClr val="6699FF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5241032" y="3296271"/>
              <a:ext cx="4032448" cy="1077218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71450" indent="-171450" defTabSz="975022" fontAlgn="base" latinLnBrk="0">
                <a:spcBef>
                  <a:spcPct val="0"/>
                </a:spcBef>
                <a:spcAft>
                  <a:spcPct val="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Wingdings"/>
                <a:buChar char="à"/>
              </a:pPr>
              <a:r>
                <a:rPr lang="ko-KR" altLang="en-US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 </a:t>
              </a:r>
              <a:r>
                <a:rPr lang="ko-KR" altLang="en-US" sz="1400" spc="-60" dirty="0" smtClean="0">
                  <a:solidFill>
                    <a:srgbClr val="FF0000"/>
                  </a:solidFill>
                  <a:latin typeface="+mn-ea"/>
                  <a:sym typeface="Wingdings" pitchFamily="2" charset="2"/>
                </a:rPr>
                <a:t>택배 분실 사고</a:t>
              </a:r>
              <a:r>
                <a:rPr lang="en-US" altLang="ko-KR" sz="1400" spc="-60" dirty="0" smtClean="0">
                  <a:solidFill>
                    <a:srgbClr val="FF0000"/>
                  </a:solidFill>
                  <a:latin typeface="+mn-ea"/>
                  <a:sym typeface="Wingdings" pitchFamily="2" charset="2"/>
                </a:rPr>
                <a:t>(</a:t>
              </a:r>
              <a:r>
                <a:rPr lang="ko-KR" altLang="en-US" sz="1400" spc="-60" dirty="0" smtClean="0">
                  <a:solidFill>
                    <a:srgbClr val="FF0000"/>
                  </a:solidFill>
                  <a:latin typeface="+mn-ea"/>
                  <a:sym typeface="Wingdings" pitchFamily="2" charset="2"/>
                </a:rPr>
                <a:t>현재 연간 </a:t>
              </a:r>
              <a:r>
                <a:rPr lang="en-US" altLang="ko-KR" sz="1400" spc="-60" dirty="0" smtClean="0">
                  <a:solidFill>
                    <a:srgbClr val="FF0000"/>
                  </a:solidFill>
                  <a:latin typeface="+mn-ea"/>
                  <a:sym typeface="Wingdings" pitchFamily="2" charset="2"/>
                </a:rPr>
                <a:t>100</a:t>
              </a:r>
              <a:r>
                <a:rPr lang="ko-KR" altLang="en-US" sz="1400" spc="-60" dirty="0" smtClean="0">
                  <a:solidFill>
                    <a:srgbClr val="FF0000"/>
                  </a:solidFill>
                  <a:latin typeface="+mn-ea"/>
                  <a:sym typeface="Wingdings" pitchFamily="2" charset="2"/>
                </a:rPr>
                <a:t>억 </a:t>
              </a:r>
              <a:r>
                <a:rPr lang="ko-KR" altLang="en-US" sz="1400" spc="-60" smtClean="0">
                  <a:solidFill>
                    <a:srgbClr val="FF0000"/>
                  </a:solidFill>
                  <a:latin typeface="+mn-ea"/>
                  <a:sym typeface="Wingdings" pitchFamily="2" charset="2"/>
                </a:rPr>
                <a:t>이상임</a:t>
              </a:r>
              <a:r>
                <a:rPr lang="en-US" altLang="ko-KR" sz="1400" spc="-60" smtClean="0">
                  <a:solidFill>
                    <a:srgbClr val="FF0000"/>
                  </a:solidFill>
                  <a:latin typeface="+mn-ea"/>
                  <a:sym typeface="Wingdings" pitchFamily="2" charset="2"/>
                </a:rPr>
                <a:t>)</a:t>
              </a:r>
              <a:r>
                <a:rPr lang="en-US" altLang="ko-KR" sz="1400" spc="-6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/>
              </a:r>
              <a:br>
                <a:rPr lang="en-US" altLang="ko-KR" sz="1400" spc="-6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</a:br>
              <a:r>
                <a:rPr lang="en-US" altLang="ko-KR" sz="1400" spc="-6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 </a:t>
              </a:r>
              <a:r>
                <a:rPr lang="ko-KR" altLang="en-US" sz="1400" spc="-6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감소 </a:t>
              </a:r>
              <a:r>
                <a:rPr lang="ko-KR" altLang="en-US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모델 도출</a:t>
              </a:r>
            </a:p>
            <a:p>
              <a:pPr marL="171450" indent="-171450" defTabSz="975022" fontAlgn="base" latinLnBrk="0">
                <a:spcBef>
                  <a:spcPct val="0"/>
                </a:spcBef>
                <a:spcAft>
                  <a:spcPct val="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Wingdings"/>
                <a:buChar char="à"/>
              </a:pPr>
              <a:r>
                <a:rPr lang="ko-KR" altLang="en-US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 택배 분실 코드</a:t>
              </a:r>
              <a:r>
                <a:rPr lang="en-US" altLang="ko-KR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(</a:t>
              </a:r>
              <a:r>
                <a:rPr lang="ko-KR" altLang="en-US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택배 분실 분류가 </a:t>
              </a:r>
              <a:r>
                <a:rPr lang="en-US" altLang="ko-KR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8</a:t>
              </a:r>
              <a:r>
                <a:rPr lang="ko-KR" altLang="en-US" sz="1400" spc="-6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가지로 </a:t>
              </a:r>
              <a:endParaRPr lang="en-US" altLang="ko-KR" sz="14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endParaRPr>
            </a:p>
            <a:p>
              <a:pPr marL="171450" indent="-171450" defTabSz="975022" fontAlgn="base" latinLnBrk="0">
                <a:spcBef>
                  <a:spcPct val="0"/>
                </a:spcBef>
                <a:spcAft>
                  <a:spcPct val="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</a:pPr>
              <a:r>
                <a:rPr lang="en-US" altLang="ko-KR" sz="1400" spc="-6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   </a:t>
              </a:r>
              <a:r>
                <a:rPr lang="ko-KR" altLang="en-US" sz="1400" spc="-6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 구분되어짐</a:t>
              </a:r>
              <a:r>
                <a:rPr lang="en-US" altLang="ko-KR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) </a:t>
              </a:r>
              <a:r>
                <a:rPr lang="ko-KR" altLang="en-US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별 대응 방안 도출</a:t>
              </a:r>
            </a:p>
            <a:p>
              <a:pPr marL="171450" indent="-171450" defTabSz="975022" fontAlgn="base" latinLnBrk="0">
                <a:spcBef>
                  <a:spcPct val="0"/>
                </a:spcBef>
                <a:spcAft>
                  <a:spcPct val="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Wingdings"/>
                <a:buChar char="à"/>
              </a:pPr>
              <a:r>
                <a:rPr lang="ko-KR" altLang="en-US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 </a:t>
              </a:r>
              <a:r>
                <a:rPr lang="ko-KR" altLang="en-US" sz="1400" spc="-6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시즌별</a:t>
              </a:r>
              <a:r>
                <a:rPr lang="en-US" altLang="ko-KR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/</a:t>
              </a:r>
              <a:r>
                <a:rPr lang="ko-KR" altLang="en-US" sz="1400" spc="-6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요일별</a:t>
              </a:r>
              <a:r>
                <a:rPr lang="ko-KR" altLang="en-US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 대응 모델 도출</a:t>
              </a:r>
              <a:endParaRPr lang="en-US" altLang="ko-KR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241032" y="4974613"/>
              <a:ext cx="4032448" cy="430887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71450" indent="-171450" defTabSz="975022" fontAlgn="base" latinLnBrk="0">
                <a:spcBef>
                  <a:spcPct val="0"/>
                </a:spcBef>
                <a:spcAft>
                  <a:spcPct val="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Wingdings"/>
                <a:buChar char="à"/>
              </a:pPr>
              <a:r>
                <a:rPr lang="ko-KR" altLang="en-US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 </a:t>
              </a:r>
              <a:r>
                <a:rPr lang="en-US" altLang="ko-KR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3PL</a:t>
              </a:r>
              <a:r>
                <a:rPr lang="ko-KR" altLang="en-US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을 위한 물류 데이터 기반한 통계성 데이터 생성</a:t>
              </a:r>
              <a:r>
                <a:rPr lang="en-US" altLang="ko-KR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(</a:t>
              </a:r>
              <a:r>
                <a:rPr lang="ko-KR" altLang="en-US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향후</a:t>
              </a:r>
              <a:r>
                <a:rPr lang="en-US" altLang="ko-KR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,</a:t>
              </a:r>
              <a:r>
                <a:rPr lang="en-US" altLang="ko-KR" sz="1400" spc="-60" dirty="0" smtClean="0">
                  <a:solidFill>
                    <a:srgbClr val="FF0000"/>
                  </a:solidFill>
                  <a:latin typeface="+mn-ea"/>
                  <a:sym typeface="Wingdings" pitchFamily="2" charset="2"/>
                </a:rPr>
                <a:t> 3PL </a:t>
              </a:r>
              <a:r>
                <a:rPr lang="ko-KR" altLang="en-US" sz="1400" spc="-60" dirty="0" smtClean="0">
                  <a:solidFill>
                    <a:srgbClr val="FF0000"/>
                  </a:solidFill>
                  <a:latin typeface="+mn-ea"/>
                  <a:sym typeface="Wingdings" pitchFamily="2" charset="2"/>
                </a:rPr>
                <a:t>업체에 데이터 제공 예정</a:t>
              </a:r>
              <a:r>
                <a:rPr lang="en-US" altLang="ko-KR" sz="1400" spc="-6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Wingdings" pitchFamily="2" charset="2"/>
                </a:rPr>
                <a:t>)</a:t>
              </a:r>
              <a:endParaRPr lang="en-US" altLang="ko-KR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04528" y="5343527"/>
              <a:ext cx="2520280" cy="430887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71450" indent="-171450" defTabSz="975022" fontAlgn="base" latinLnBrk="0">
                <a:spcBef>
                  <a:spcPct val="0"/>
                </a:spcBef>
                <a:spcAft>
                  <a:spcPct val="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</a:pPr>
              <a:r>
                <a:rPr lang="en-US" altLang="ko-KR" sz="1400" b="1" spc="-60" smtClean="0">
                  <a:solidFill>
                    <a:srgbClr val="0070C0"/>
                  </a:solidFill>
                  <a:latin typeface="+mn-ea"/>
                  <a:sym typeface="Wingdings" pitchFamily="2" charset="2"/>
                </a:rPr>
                <a:t>- </a:t>
              </a:r>
              <a:r>
                <a:rPr lang="ko-KR" altLang="en-US" sz="1400" b="1" spc="-60" smtClean="0">
                  <a:solidFill>
                    <a:srgbClr val="0070C0"/>
                  </a:solidFill>
                  <a:latin typeface="+mn-ea"/>
                  <a:sym typeface="Wingdings" pitchFamily="2" charset="2"/>
                </a:rPr>
                <a:t>홈쇼핑 </a:t>
              </a:r>
              <a:r>
                <a:rPr lang="en-US" altLang="ko-KR" sz="1400" b="1" spc="-60" smtClean="0">
                  <a:solidFill>
                    <a:srgbClr val="0070C0"/>
                  </a:solidFill>
                  <a:latin typeface="+mn-ea"/>
                  <a:sym typeface="Wingdings" pitchFamily="2" charset="2"/>
                </a:rPr>
                <a:t>2</a:t>
              </a:r>
              <a:r>
                <a:rPr lang="ko-KR" altLang="en-US" sz="1400" b="1" spc="-60" smtClean="0">
                  <a:solidFill>
                    <a:srgbClr val="0070C0"/>
                  </a:solidFill>
                  <a:latin typeface="+mn-ea"/>
                  <a:sym typeface="Wingdings" pitchFamily="2" charset="2"/>
                </a:rPr>
                <a:t>천만건 </a:t>
              </a:r>
              <a:r>
                <a:rPr lang="en-US" altLang="ko-KR" sz="1400" b="1" spc="-60" smtClean="0">
                  <a:solidFill>
                    <a:srgbClr val="0070C0"/>
                  </a:solidFill>
                  <a:latin typeface="+mn-ea"/>
                  <a:sym typeface="Wingdings" pitchFamily="2" charset="2"/>
                </a:rPr>
                <a:t>: </a:t>
              </a:r>
              <a:r>
                <a:rPr lang="en-US" altLang="ko-KR" sz="1400" b="1" spc="-60" dirty="0" smtClean="0">
                  <a:solidFill>
                    <a:srgbClr val="0070C0"/>
                  </a:solidFill>
                  <a:latin typeface="+mn-ea"/>
                  <a:sym typeface="Wingdings" pitchFamily="2" charset="2"/>
                </a:rPr>
                <a:t>4 ~ </a:t>
              </a:r>
              <a:r>
                <a:rPr lang="en-US" altLang="ko-KR" sz="1400" b="1" spc="-60" smtClean="0">
                  <a:solidFill>
                    <a:srgbClr val="0070C0"/>
                  </a:solidFill>
                  <a:latin typeface="+mn-ea"/>
                  <a:sym typeface="Wingdings" pitchFamily="2" charset="2"/>
                </a:rPr>
                <a:t>9</a:t>
              </a:r>
              <a:r>
                <a:rPr lang="ko-KR" altLang="en-US" sz="1400" b="1" spc="-60" smtClean="0">
                  <a:solidFill>
                    <a:srgbClr val="0070C0"/>
                  </a:solidFill>
                  <a:latin typeface="+mn-ea"/>
                  <a:sym typeface="Wingdings" pitchFamily="2" charset="2"/>
                </a:rPr>
                <a:t>월</a:t>
              </a:r>
              <a:r>
                <a:rPr lang="en-US" altLang="ko-KR" sz="1400" b="1" spc="-60" smtClean="0">
                  <a:solidFill>
                    <a:srgbClr val="0070C0"/>
                  </a:solidFill>
                  <a:latin typeface="+mn-ea"/>
                  <a:sym typeface="Wingdings" pitchFamily="2" charset="2"/>
                </a:rPr>
                <a:t>,</a:t>
              </a:r>
              <a:endParaRPr lang="en-US" altLang="ko-KR" sz="1400" b="1" spc="-60" dirty="0" smtClean="0">
                <a:solidFill>
                  <a:srgbClr val="0070C0"/>
                </a:solidFill>
                <a:latin typeface="+mn-ea"/>
                <a:sym typeface="Wingdings" pitchFamily="2" charset="2"/>
              </a:endParaRPr>
            </a:p>
            <a:p>
              <a:pPr marL="171450" indent="-171450" defTabSz="975022" fontAlgn="base" latinLnBrk="0">
                <a:spcBef>
                  <a:spcPct val="0"/>
                </a:spcBef>
                <a:spcAft>
                  <a:spcPct val="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</a:pPr>
              <a:r>
                <a:rPr lang="en-US" altLang="ko-KR" sz="1400" b="1" spc="-60" smtClean="0">
                  <a:solidFill>
                    <a:srgbClr val="0070C0"/>
                  </a:solidFill>
                  <a:latin typeface="+mn-ea"/>
                </a:rPr>
                <a:t>- </a:t>
              </a:r>
              <a:r>
                <a:rPr lang="ko-KR" altLang="en-US" sz="1400" b="1" spc="-60" smtClean="0">
                  <a:solidFill>
                    <a:srgbClr val="0070C0"/>
                  </a:solidFill>
                  <a:latin typeface="+mn-ea"/>
                </a:rPr>
                <a:t>특정일 </a:t>
              </a:r>
              <a:r>
                <a:rPr lang="en-US" altLang="ko-KR" sz="1400" b="1" spc="-60" smtClean="0">
                  <a:solidFill>
                    <a:srgbClr val="0070C0"/>
                  </a:solidFill>
                  <a:latin typeface="+mn-ea"/>
                </a:rPr>
                <a:t>1</a:t>
              </a:r>
              <a:r>
                <a:rPr lang="ko-KR" altLang="en-US" sz="1400" b="1" spc="-60" smtClean="0">
                  <a:solidFill>
                    <a:srgbClr val="0070C0"/>
                  </a:solidFill>
                  <a:latin typeface="+mn-ea"/>
                </a:rPr>
                <a:t>천만건 </a:t>
              </a:r>
              <a:r>
                <a:rPr lang="en-US" altLang="ko-KR" sz="1400" b="1" spc="-60" dirty="0" smtClean="0">
                  <a:solidFill>
                    <a:srgbClr val="0070C0"/>
                  </a:solidFill>
                  <a:latin typeface="+mn-ea"/>
                </a:rPr>
                <a:t>: 9</a:t>
              </a:r>
              <a:r>
                <a:rPr lang="ko-KR" altLang="en-US" sz="1400" b="1" spc="-60" dirty="0" smtClean="0">
                  <a:solidFill>
                    <a:srgbClr val="0070C0"/>
                  </a:solidFill>
                  <a:latin typeface="+mn-ea"/>
                </a:rPr>
                <a:t>월</a:t>
              </a:r>
              <a:r>
                <a:rPr lang="en-US" altLang="ko-KR" sz="1400" b="1" spc="-60" dirty="0" smtClean="0">
                  <a:solidFill>
                    <a:srgbClr val="0070C0"/>
                  </a:solidFill>
                  <a:latin typeface="+mn-ea"/>
                </a:rPr>
                <a:t>(</a:t>
              </a:r>
              <a:r>
                <a:rPr lang="ko-KR" altLang="en-US" sz="1400" b="1" spc="-60" dirty="0" smtClean="0">
                  <a:solidFill>
                    <a:srgbClr val="0070C0"/>
                  </a:solidFill>
                  <a:latin typeface="+mn-ea"/>
                </a:rPr>
                <a:t>추석시즌</a:t>
              </a:r>
              <a:r>
                <a:rPr lang="en-US" altLang="ko-KR" sz="1400" b="1" spc="-60" dirty="0" smtClean="0">
                  <a:solidFill>
                    <a:srgbClr val="0070C0"/>
                  </a:solidFill>
                  <a:latin typeface="+mn-ea"/>
                </a:rPr>
                <a:t>)</a:t>
              </a:r>
              <a:endParaRPr lang="en-US" altLang="ko-KR" sz="1400" b="1" spc="-60" dirty="0">
                <a:solidFill>
                  <a:srgbClr val="0070C0"/>
                </a:solidFill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시스템 구성도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BEDD84E-25D4-4983-8AA1-2863C96F08D9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9138" y="1052736"/>
            <a:ext cx="8466137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6961</TotalTime>
  <Words>2461</Words>
  <Application>Microsoft Office PowerPoint</Application>
  <PresentationFormat>A4 용지(210x297mm)</PresentationFormat>
  <Paragraphs>771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7" baseType="lpstr">
      <vt:lpstr>HY견고딕</vt:lpstr>
      <vt:lpstr>굴림</vt:lpstr>
      <vt:lpstr>나눔명조 ExtraBold</vt:lpstr>
      <vt:lpstr>맑은 고딕</vt:lpstr>
      <vt:lpstr>Arial</vt:lpstr>
      <vt:lpstr>Wingdings</vt:lpstr>
      <vt:lpstr>Office 테마</vt:lpstr>
      <vt:lpstr>하루만에 끝내는 통계 이해와 데이터 분석기법</vt:lpstr>
      <vt:lpstr>강사소개</vt:lpstr>
      <vt:lpstr>PowerPoint 프레젠테이션</vt:lpstr>
      <vt:lpstr>PowerPoint 프레젠테이션</vt:lpstr>
      <vt:lpstr>워크샵</vt:lpstr>
      <vt:lpstr>PowerPoint 프레젠테이션</vt:lpstr>
      <vt:lpstr>택배물류 현황진단을 위한 빅데이터 분석</vt:lpstr>
      <vt:lpstr>프로젝트 필요성</vt:lpstr>
      <vt:lpstr>시스템 구성도</vt:lpstr>
      <vt:lpstr>수행조직</vt:lpstr>
      <vt:lpstr>배송패턴, 경로분석</vt:lpstr>
      <vt:lpstr>명절 물동량 분석</vt:lpstr>
      <vt:lpstr>분실사고요인분석</vt:lpstr>
      <vt:lpstr>생활용품 할인판매장의 멤버쉽고객 분석</vt:lpstr>
      <vt:lpstr>프로젝트 필요성</vt:lpstr>
      <vt:lpstr>수행조직</vt:lpstr>
      <vt:lpstr>상품분석</vt:lpstr>
      <vt:lpstr>매장분석</vt:lpstr>
      <vt:lpstr>고객분석</vt:lpstr>
      <vt:lpstr>드릴다운 : 상위 10%회원</vt:lpstr>
      <vt:lpstr>앱서비스 수익모델 도입을 위한 사용자 행동 특성 분석</vt:lpstr>
      <vt:lpstr>프로젝트 필요성</vt:lpstr>
      <vt:lpstr>주요기술들</vt:lpstr>
      <vt:lpstr>사용자 분석</vt:lpstr>
      <vt:lpstr>앱 구동횟수 높이기</vt:lpstr>
      <vt:lpstr>광고상품 테스트 : 매장 추천</vt:lpstr>
      <vt:lpstr>시사점</vt:lpstr>
      <vt:lpstr>PowerPoint 프레젠테이션</vt:lpstr>
      <vt:lpstr>팀, 역할</vt:lpstr>
      <vt:lpstr>팀구성, 역할</vt:lpstr>
      <vt:lpstr>강남역 다이소 – 상권분석시스템</vt:lpstr>
      <vt:lpstr>강남역 GS25시 - 수요예측시스템</vt:lpstr>
      <vt:lpstr>경계할 것</vt:lpstr>
      <vt:lpstr>5W 1H</vt:lpstr>
      <vt:lpstr>데이터분석 프로세스</vt:lpstr>
      <vt:lpstr>우리 데이터 분석</vt:lpstr>
      <vt:lpstr>기술인프라</vt:lpstr>
      <vt:lpstr>관련직군 및 직무소개</vt:lpstr>
      <vt:lpstr>정형데이터 vs 비정형데이터</vt:lpstr>
      <vt:lpstr>빅데이터분석, 통계분석</vt:lpstr>
      <vt:lpstr>회귀분석, 상관분석, 분산분석</vt:lpstr>
      <vt:lpstr>공개분석도구</vt:lpstr>
      <vt:lpstr>PowerPoint 프레젠테이션</vt:lpstr>
      <vt:lpstr>PowerPoint 프레젠테이션</vt:lpstr>
      <vt:lpstr>Developer Personality Test</vt:lpstr>
      <vt:lpstr>애니어그램</vt:lpstr>
      <vt:lpstr>팀빌딩 &amp; 자기소개</vt:lpstr>
      <vt:lpstr>PowerPoint 프레젠테이션</vt:lpstr>
      <vt:lpstr>MySQL Workbench</vt:lpstr>
      <vt:lpstr>SQL Hands-On</vt:lpstr>
      <vt:lpstr>엑셀</vt:lpstr>
      <vt:lpstr>PowerPoint 프레젠테이션</vt:lpstr>
      <vt:lpstr>시스템환경</vt:lpstr>
      <vt:lpstr>접속정보</vt:lpstr>
      <vt:lpstr>접속정보</vt:lpstr>
      <vt:lpstr>1단계. 현황파악, 과제도출</vt:lpstr>
      <vt:lpstr>2단계. 분석</vt:lpstr>
      <vt:lpstr>3단계. 팀별 발표</vt:lpstr>
      <vt:lpstr>데이터에 관련된 이야기들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Windows 사용자</cp:lastModifiedBy>
  <cp:revision>2012</cp:revision>
  <dcterms:created xsi:type="dcterms:W3CDTF">2006-10-05T04:04:58Z</dcterms:created>
  <dcterms:modified xsi:type="dcterms:W3CDTF">2019-12-01T14:08:57Z</dcterms:modified>
</cp:coreProperties>
</file>