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9.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365" r:id="rId2"/>
    <p:sldId id="356" r:id="rId3"/>
    <p:sldId id="357" r:id="rId4"/>
    <p:sldId id="366" r:id="rId5"/>
    <p:sldId id="370" r:id="rId6"/>
    <p:sldId id="359" r:id="rId7"/>
    <p:sldId id="367" r:id="rId8"/>
    <p:sldId id="360" r:id="rId9"/>
    <p:sldId id="368" r:id="rId10"/>
    <p:sldId id="372" r:id="rId11"/>
    <p:sldId id="371" r:id="rId12"/>
    <p:sldId id="373" r:id="rId13"/>
    <p:sldId id="361" r:id="rId14"/>
    <p:sldId id="369" r:id="rId15"/>
    <p:sldId id="3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B88"/>
    <a:srgbClr val="CFCFCF"/>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89418" autoAdjust="0"/>
  </p:normalViewPr>
  <p:slideViewPr>
    <p:cSldViewPr snapToGrid="0">
      <p:cViewPr varScale="1">
        <p:scale>
          <a:sx n="74" d="100"/>
          <a:sy n="74" d="100"/>
        </p:scale>
        <p:origin x="126" y="39"/>
      </p:cViewPr>
      <p:guideLst/>
    </p:cSldViewPr>
  </p:slideViewPr>
  <p:notesTextViewPr>
    <p:cViewPr>
      <p:scale>
        <a:sx n="1" d="1"/>
        <a:sy n="1" d="1"/>
      </p:scale>
      <p:origin x="0" y="0"/>
    </p:cViewPr>
  </p:notesTextViewPr>
  <p:notesViewPr>
    <p:cSldViewPr snapToGrid="0">
      <p:cViewPr varScale="1">
        <p:scale>
          <a:sx n="63" d="100"/>
          <a:sy n="63" d="100"/>
        </p:scale>
        <p:origin x="2274" y="3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C8B6327-40CA-8CF2-3A6B-10909F078B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25AFDC8-E561-CFC4-2EEA-A6EAE18E38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D41067-E38F-4557-A52A-82425DB84FBB}" type="datetimeFigureOut">
              <a:rPr lang="zh-CN" altLang="en-US" smtClean="0"/>
              <a:t>2024/11/2</a:t>
            </a:fld>
            <a:endParaRPr lang="zh-CN" altLang="en-US"/>
          </a:p>
        </p:txBody>
      </p:sp>
      <p:sp>
        <p:nvSpPr>
          <p:cNvPr id="4" name="页脚占位符 3">
            <a:extLst>
              <a:ext uri="{FF2B5EF4-FFF2-40B4-BE49-F238E27FC236}">
                <a16:creationId xmlns:a16="http://schemas.microsoft.com/office/drawing/2014/main" id="{654E385F-C2F2-7BE6-9AEF-2A60884F22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5A30B31-90D4-123B-4448-8EA949A814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C3425F-1660-498D-B1BA-351F0A8D957C}" type="slidenum">
              <a:rPr lang="zh-CN" altLang="en-US" smtClean="0"/>
              <a:t>‹#›</a:t>
            </a:fld>
            <a:endParaRPr lang="zh-CN" altLang="en-US"/>
          </a:p>
        </p:txBody>
      </p:sp>
    </p:spTree>
    <p:extLst>
      <p:ext uri="{BB962C8B-B14F-4D97-AF65-F5344CB8AC3E}">
        <p14:creationId xmlns:p14="http://schemas.microsoft.com/office/powerpoint/2010/main" val="3434475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23E0E-FE10-4368-8750-487767012E72}"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82A6E-0E1D-4D9E-BA50-740AB86F0D8F}" type="slidenum">
              <a:rPr lang="zh-CN" altLang="en-US" smtClean="0"/>
              <a:t>‹#›</a:t>
            </a:fld>
            <a:endParaRPr lang="zh-CN" altLang="en-US"/>
          </a:p>
        </p:txBody>
      </p:sp>
    </p:spTree>
    <p:extLst>
      <p:ext uri="{BB962C8B-B14F-4D97-AF65-F5344CB8AC3E}">
        <p14:creationId xmlns:p14="http://schemas.microsoft.com/office/powerpoint/2010/main" val="109458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基于真实拍摄的电网下的鸟巢图片，使用</a:t>
            </a:r>
            <a:r>
              <a:rPr lang="en-US" altLang="zh-CN" dirty="0"/>
              <a:t>Stable Diffusion</a:t>
            </a:r>
            <a:r>
              <a:rPr lang="zh-CN" altLang="en-US" dirty="0"/>
              <a:t>和</a:t>
            </a:r>
            <a:r>
              <a:rPr lang="en-US" altLang="zh-CN" dirty="0"/>
              <a:t>PS</a:t>
            </a:r>
            <a:r>
              <a:rPr lang="zh-CN" altLang="en-US" dirty="0"/>
              <a:t>三种方式，在原始的真实数据集的训练集中分别加入</a:t>
            </a:r>
            <a:r>
              <a:rPr lang="en-US" altLang="zh-CN" dirty="0"/>
              <a:t>20</a:t>
            </a:r>
            <a:r>
              <a:rPr lang="zh-CN" altLang="en-US" dirty="0"/>
              <a:t>、</a:t>
            </a:r>
            <a:r>
              <a:rPr lang="en-US" altLang="zh-CN" dirty="0"/>
              <a:t>40</a:t>
            </a:r>
            <a:r>
              <a:rPr lang="zh-CN" altLang="en-US" dirty="0"/>
              <a:t>、</a:t>
            </a:r>
            <a:r>
              <a:rPr lang="en-US" altLang="zh-CN" dirty="0"/>
              <a:t>60</a:t>
            </a:r>
            <a:r>
              <a:rPr lang="zh-CN" altLang="en-US" dirty="0"/>
              <a:t>、</a:t>
            </a:r>
            <a:r>
              <a:rPr lang="en-US" altLang="zh-CN" dirty="0"/>
              <a:t>80</a:t>
            </a:r>
            <a:r>
              <a:rPr lang="zh-CN" altLang="en-US" dirty="0"/>
              <a:t>张生成的图片制作出</a:t>
            </a:r>
            <a:r>
              <a:rPr lang="en-US" altLang="zh-CN" dirty="0"/>
              <a:t>12</a:t>
            </a:r>
            <a:r>
              <a:rPr lang="zh-CN" altLang="en-US" dirty="0"/>
              <a:t>个混合数据集。</a:t>
            </a:r>
          </a:p>
          <a:p>
            <a:endParaRPr lang="zh-CN" altLang="en-US" dirty="0"/>
          </a:p>
        </p:txBody>
      </p:sp>
      <p:sp>
        <p:nvSpPr>
          <p:cNvPr id="4" name="灯片编号占位符 3"/>
          <p:cNvSpPr>
            <a:spLocks noGrp="1"/>
          </p:cNvSpPr>
          <p:nvPr>
            <p:ph type="sldNum" sz="quarter" idx="5"/>
          </p:nvPr>
        </p:nvSpPr>
        <p:spPr/>
        <p:txBody>
          <a:bodyPr/>
          <a:lstStyle/>
          <a:p>
            <a:fld id="{CA182A6E-0E1D-4D9E-BA50-740AB86F0D8F}" type="slidenum">
              <a:rPr lang="zh-CN" altLang="en-US" smtClean="0"/>
              <a:t>11</a:t>
            </a:fld>
            <a:endParaRPr lang="zh-CN" altLang="en-US"/>
          </a:p>
        </p:txBody>
      </p:sp>
    </p:spTree>
    <p:extLst>
      <p:ext uri="{BB962C8B-B14F-4D97-AF65-F5344CB8AC3E}">
        <p14:creationId xmlns:p14="http://schemas.microsoft.com/office/powerpoint/2010/main" val="339237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随着加入生成图片数量的增加，无论使用哪种生成方式，</a:t>
            </a:r>
            <a:r>
              <a:rPr lang="en-US" altLang="zh-CN" dirty="0" err="1"/>
              <a:t>mAP</a:t>
            </a:r>
            <a:r>
              <a:rPr lang="zh-CN" altLang="en-US" dirty="0"/>
              <a:t>均逐步增加且高于原始的真实数据集，证明了在数据集制作中使用</a:t>
            </a:r>
            <a:r>
              <a:rPr lang="en-US" altLang="zh-CN" dirty="0"/>
              <a:t>AIGC</a:t>
            </a:r>
            <a:r>
              <a:rPr lang="zh-CN" altLang="en-US" dirty="0"/>
              <a:t>是可行的。同时，随着图片数量的增加，</a:t>
            </a:r>
            <a:r>
              <a:rPr lang="en-US" altLang="zh-CN" dirty="0" err="1"/>
              <a:t>mAP</a:t>
            </a:r>
            <a:r>
              <a:rPr lang="zh-CN" altLang="en-US" dirty="0"/>
              <a:t>呈现先迅速增加后放缓的趋势，可以看到在原始数据集一共</a:t>
            </a:r>
            <a:r>
              <a:rPr lang="en-US" altLang="zh-CN" dirty="0"/>
              <a:t>400</a:t>
            </a:r>
            <a:r>
              <a:rPr lang="zh-CN" altLang="en-US" dirty="0"/>
              <a:t>张图片的情况下，加入</a:t>
            </a:r>
            <a:r>
              <a:rPr lang="en-US" altLang="zh-CN" dirty="0"/>
              <a:t>60</a:t>
            </a:r>
            <a:r>
              <a:rPr lang="zh-CN" altLang="en-US" dirty="0"/>
              <a:t>张图片时上涨速度最快，是最合适的数量。对于</a:t>
            </a:r>
            <a:r>
              <a:rPr lang="en-US" altLang="zh-CN" dirty="0"/>
              <a:t>AIGC</a:t>
            </a:r>
            <a:r>
              <a:rPr lang="zh-CN" altLang="en-US" dirty="0"/>
              <a:t>混合数据集，可以看到</a:t>
            </a:r>
            <a:r>
              <a:rPr lang="en-US" altLang="zh-CN" dirty="0"/>
              <a:t>AIGC</a:t>
            </a:r>
            <a:r>
              <a:rPr lang="zh-CN" altLang="en-US" dirty="0"/>
              <a:t>的数据集检测精度明显高于传统的图片生成工具</a:t>
            </a:r>
            <a:r>
              <a:rPr lang="en-US" altLang="zh-CN" dirty="0"/>
              <a:t>PS</a:t>
            </a:r>
            <a:r>
              <a:rPr lang="zh-CN" altLang="en-US" dirty="0"/>
              <a:t>和使用单一深度学习方法生成的数据集，证明了在数据集制作过程中使用</a:t>
            </a:r>
            <a:r>
              <a:rPr lang="en-US" altLang="zh-CN" dirty="0"/>
              <a:t>AIGC</a:t>
            </a:r>
            <a:r>
              <a:rPr lang="zh-CN" altLang="en-US" dirty="0"/>
              <a:t>生成的图片是具有优势的。同时，在本研究的数据集规模下，使用深度学习混合方法的数据集进行目标检测时添加</a:t>
            </a:r>
            <a:r>
              <a:rPr lang="en-US" altLang="zh-CN" dirty="0"/>
              <a:t>80</a:t>
            </a:r>
            <a:r>
              <a:rPr lang="zh-CN" altLang="en-US" dirty="0"/>
              <a:t>张图片是最合适的数量。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i="0" u="none" strike="noStrike" cap="none" spc="100" normalizeH="0" baseline="0" dirty="0">
                <a:ln>
                  <a:noFill/>
                </a:ln>
                <a:effectLst/>
                <a:uFillTx/>
                <a:latin typeface="微软雅黑" panose="020B0503020204020204" charset="-122"/>
                <a:ea typeface="微软雅黑" panose="020B0503020204020204" charset="-122"/>
                <a:cs typeface="微软雅黑" panose="020B0503020204020204" charset="-122"/>
                <a:sym typeface="+mn-ea"/>
              </a:rPr>
              <a:t>通过</a:t>
            </a:r>
            <a:r>
              <a:rPr kumimoji="0" lang="en-US" altLang="zh-CN" sz="1200" i="0" u="none" strike="noStrike" cap="none" spc="100" normalizeH="0" baseline="0" dirty="0">
                <a:ln>
                  <a:noFill/>
                </a:ln>
                <a:effectLst/>
                <a:uFillTx/>
                <a:latin typeface="微软雅黑" panose="020B0503020204020204" charset="-122"/>
                <a:ea typeface="微软雅黑" panose="020B0503020204020204" charset="-122"/>
                <a:cs typeface="微软雅黑" panose="020B0503020204020204" charset="-122"/>
                <a:sym typeface="+mn-ea"/>
              </a:rPr>
              <a:t>Yolov5</a:t>
            </a:r>
            <a:r>
              <a:rPr kumimoji="0" lang="zh-CN" altLang="en-US" sz="1200" i="0" u="none" strike="noStrike" cap="none" spc="100" normalizeH="0" baseline="0" dirty="0">
                <a:ln>
                  <a:noFill/>
                </a:ln>
                <a:effectLst/>
                <a:uFillTx/>
                <a:latin typeface="微软雅黑" panose="020B0503020204020204" charset="-122"/>
                <a:ea typeface="微软雅黑" panose="020B0503020204020204" charset="-122"/>
                <a:cs typeface="微软雅黑" panose="020B0503020204020204" charset="-122"/>
                <a:sym typeface="+mn-ea"/>
              </a:rPr>
              <a:t>算法进行小目标物体检测，检测精度与原数据集相比提高</a:t>
            </a:r>
            <a:r>
              <a:rPr kumimoji="0" lang="zh-CN" altLang="en-US" sz="1400" i="0" u="none" strike="noStrike" cap="none" spc="100" normalizeH="0" baseline="0" dirty="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mn-ea"/>
              </a:rPr>
              <a:t>约</a:t>
            </a:r>
            <a:r>
              <a:rPr kumimoji="0" lang="en-US" altLang="zh-CN" sz="1400" i="0" u="none" strike="noStrike" cap="none" spc="100" normalizeH="0" baseline="0" dirty="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mn-ea"/>
              </a:rPr>
              <a:t>10%</a:t>
            </a:r>
            <a:r>
              <a:rPr kumimoji="0" lang="zh-CN" altLang="en-US" sz="1200" i="0" u="none" strike="noStrike" cap="none" spc="100" normalizeH="0" baseline="0" dirty="0">
                <a:ln>
                  <a:noFill/>
                </a:ln>
                <a:effectLst/>
                <a:uFillTx/>
                <a:latin typeface="微软雅黑" panose="020B0503020204020204" charset="-122"/>
                <a:ea typeface="微软雅黑" panose="020B0503020204020204" charset="-122"/>
                <a:cs typeface="微软雅黑" panose="020B0503020204020204" charset="-122"/>
                <a:sym typeface="+mn-ea"/>
              </a:rPr>
              <a:t>，尤其使用深度学习混合方法生成的数据集检测精度可以提高</a:t>
            </a:r>
            <a:r>
              <a:rPr kumimoji="0" lang="zh-CN" altLang="en-US" sz="1400" i="0" u="none" strike="noStrike" cap="none" spc="100" normalizeH="0" baseline="0" dirty="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mn-ea"/>
              </a:rPr>
              <a:t>约</a:t>
            </a:r>
            <a:r>
              <a:rPr kumimoji="0" lang="en-US" altLang="zh-CN" sz="1400" i="0" u="none" strike="noStrike" cap="none" spc="100" normalizeH="0" baseline="0" dirty="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mn-ea"/>
              </a:rPr>
              <a:t>15%</a:t>
            </a:r>
            <a:r>
              <a:rPr kumimoji="0" lang="zh-CN" altLang="en-US" sz="1200" i="0" u="none" strike="noStrike" cap="none" spc="100" normalizeH="0" baseline="0" dirty="0">
                <a:ln>
                  <a:noFill/>
                </a:ln>
                <a:solidFill>
                  <a:schemeClr val="tx2">
                    <a:lumMod val="50000"/>
                  </a:schemeClr>
                </a:solidFill>
                <a:effectLst/>
                <a:uFillTx/>
                <a:latin typeface="微软雅黑" panose="020B0503020204020204" charset="-122"/>
                <a:ea typeface="微软雅黑" panose="020B0503020204020204" charset="-122"/>
                <a:cs typeface="微软雅黑" panose="020B0503020204020204" charset="-122"/>
                <a:sym typeface="+mn-ea"/>
              </a:rPr>
              <a:t>。</a:t>
            </a:r>
            <a:endParaRPr lang="en-US" altLang="zh-CN" dirty="0"/>
          </a:p>
          <a:p>
            <a:r>
              <a:rPr lang="zh-CN" altLang="en-US" dirty="0"/>
              <a:t>同时如果考虑生成图片的时间，在研究过程中使用文生图的时间明显比传统的</a:t>
            </a:r>
            <a:r>
              <a:rPr lang="en-US" altLang="zh-CN" dirty="0"/>
              <a:t>PS</a:t>
            </a:r>
            <a:r>
              <a:rPr lang="zh-CN" altLang="en-US" dirty="0"/>
              <a:t>方法时间要短，因而效率更高。</a:t>
            </a:r>
          </a:p>
          <a:p>
            <a:r>
              <a:rPr lang="zh-CN" altLang="en-US" dirty="0"/>
              <a:t>     通过以上多种类型数据集的验证，可以看出使用</a:t>
            </a:r>
            <a:r>
              <a:rPr lang="en-US" altLang="zh-CN" dirty="0"/>
              <a:t>AIGC</a:t>
            </a:r>
            <a:r>
              <a:rPr lang="zh-CN" altLang="en-US" dirty="0"/>
              <a:t>生成的图片来制作数据集可以明显提高小物体目标检测的检测精度并且耗时较短，因此，在目标检测中使用</a:t>
            </a:r>
            <a:r>
              <a:rPr lang="en-US" altLang="zh-CN" dirty="0"/>
              <a:t>AIGC</a:t>
            </a:r>
            <a:r>
              <a:rPr lang="zh-CN" altLang="en-US" dirty="0"/>
              <a:t>生成的数据集是具有很大优势的。</a:t>
            </a:r>
          </a:p>
          <a:p>
            <a:endParaRPr lang="zh-CN" altLang="en-US" dirty="0"/>
          </a:p>
        </p:txBody>
      </p:sp>
      <p:sp>
        <p:nvSpPr>
          <p:cNvPr id="4" name="灯片编号占位符 3"/>
          <p:cNvSpPr>
            <a:spLocks noGrp="1"/>
          </p:cNvSpPr>
          <p:nvPr>
            <p:ph type="sldNum" sz="quarter" idx="5"/>
          </p:nvPr>
        </p:nvSpPr>
        <p:spPr/>
        <p:txBody>
          <a:bodyPr/>
          <a:lstStyle/>
          <a:p>
            <a:fld id="{CA182A6E-0E1D-4D9E-BA50-740AB86F0D8F}" type="slidenum">
              <a:rPr lang="zh-CN" altLang="en-US" smtClean="0"/>
              <a:t>12</a:t>
            </a:fld>
            <a:endParaRPr lang="zh-CN" altLang="en-US"/>
          </a:p>
        </p:txBody>
      </p:sp>
    </p:spTree>
    <p:extLst>
      <p:ext uri="{BB962C8B-B14F-4D97-AF65-F5344CB8AC3E}">
        <p14:creationId xmlns:p14="http://schemas.microsoft.com/office/powerpoint/2010/main" val="3372794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首先，提出使用</a:t>
            </a:r>
            <a:r>
              <a:rPr lang="en-US" altLang="zh-CN" dirty="0"/>
              <a:t>AIGC</a:t>
            </a:r>
            <a:r>
              <a:rPr lang="zh-CN" altLang="en-US" dirty="0"/>
              <a:t>进行图像生成来制作数据集，降低小物体目标检测数据集制作的难度；其次，使用多种不同的方式进行图片生成，包括文生图、图生图和</a:t>
            </a:r>
            <a:r>
              <a:rPr lang="en-US" altLang="zh-CN" dirty="0"/>
              <a:t>PS</a:t>
            </a:r>
            <a:r>
              <a:rPr lang="zh-CN" altLang="en-US" dirty="0"/>
              <a:t>，增加数据集的丰富性，使结果更具有说服力；同时使用深度学习算法进行小物体目标检测，大量的实验结果表明该方法具有很大的优势。</a:t>
            </a:r>
            <a:endParaRPr lang="en-US" altLang="zh-CN" dirty="0"/>
          </a:p>
          <a:p>
            <a:r>
              <a:rPr lang="zh-CN" altLang="en-US" dirty="0"/>
              <a:t>一张图像中生成多种不同类别的小物体检测目标时，图像生成的难度会增大，如何通过智能选择提示词来指导生成过程，提高生成效率和准确性是下一步需要研究的问题；同时，选择合适的目标检测算法、适当改进现有经典目标检测算法来满足小物体目标精确识别的要求，也是需要深入思考的问题。</a:t>
            </a:r>
          </a:p>
        </p:txBody>
      </p:sp>
      <p:sp>
        <p:nvSpPr>
          <p:cNvPr id="4" name="灯片编号占位符 3"/>
          <p:cNvSpPr>
            <a:spLocks noGrp="1"/>
          </p:cNvSpPr>
          <p:nvPr>
            <p:ph type="sldNum" sz="quarter" idx="5"/>
          </p:nvPr>
        </p:nvSpPr>
        <p:spPr/>
        <p:txBody>
          <a:bodyPr/>
          <a:lstStyle/>
          <a:p>
            <a:fld id="{CA182A6E-0E1D-4D9E-BA50-740AB86F0D8F}" type="slidenum">
              <a:rPr lang="zh-CN" altLang="en-US" smtClean="0"/>
              <a:t>14</a:t>
            </a:fld>
            <a:endParaRPr lang="zh-CN" altLang="en-US"/>
          </a:p>
        </p:txBody>
      </p:sp>
    </p:spTree>
    <p:extLst>
      <p:ext uri="{BB962C8B-B14F-4D97-AF65-F5344CB8AC3E}">
        <p14:creationId xmlns:p14="http://schemas.microsoft.com/office/powerpoint/2010/main" val="463701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highlight>
                  <a:srgbClr val="FFFFFF"/>
                </a:highlight>
                <a:latin typeface="-apple-system"/>
              </a:rPr>
              <a:t>AIGC</a:t>
            </a:r>
            <a:r>
              <a:rPr lang="zh-CN" altLang="en-US" b="0" i="0" dirty="0">
                <a:solidFill>
                  <a:srgbClr val="191B1F"/>
                </a:solidFill>
                <a:effectLst/>
                <a:highlight>
                  <a:srgbClr val="FFFFFF"/>
                </a:highlight>
                <a:latin typeface="-apple-system"/>
              </a:rPr>
              <a:t>是</a:t>
            </a:r>
            <a:r>
              <a:rPr lang="en-US" altLang="zh-CN" b="0" i="0" dirty="0">
                <a:solidFill>
                  <a:srgbClr val="191B1F"/>
                </a:solidFill>
                <a:effectLst/>
                <a:highlight>
                  <a:srgbClr val="FFFFFF"/>
                </a:highlight>
                <a:latin typeface="-apple-system"/>
              </a:rPr>
              <a:t>AI</a:t>
            </a:r>
            <a:r>
              <a:rPr lang="zh-CN" altLang="en-US" b="0" i="0" dirty="0">
                <a:solidFill>
                  <a:srgbClr val="191B1F"/>
                </a:solidFill>
                <a:effectLst/>
                <a:highlight>
                  <a:srgbClr val="FFFFFF"/>
                </a:highlight>
                <a:latin typeface="-apple-system"/>
              </a:rPr>
              <a:t>大模型，是自然语言处理模型的一种重要应用；</a:t>
            </a:r>
            <a:r>
              <a:rPr lang="en-US" altLang="zh-CN" b="0" i="0" dirty="0">
                <a:solidFill>
                  <a:srgbClr val="191B1F"/>
                </a:solidFill>
                <a:effectLst/>
                <a:highlight>
                  <a:srgbClr val="FFFFFF"/>
                </a:highlight>
                <a:latin typeface="-apple-system"/>
              </a:rPr>
              <a:t>ChatGPT</a:t>
            </a:r>
            <a:r>
              <a:rPr lang="zh-CN" altLang="en-US" b="0" i="0" dirty="0">
                <a:solidFill>
                  <a:srgbClr val="191B1F"/>
                </a:solidFill>
                <a:effectLst/>
                <a:highlight>
                  <a:srgbClr val="FFFFFF"/>
                </a:highlight>
                <a:latin typeface="-apple-system"/>
              </a:rPr>
              <a:t>是</a:t>
            </a:r>
            <a:r>
              <a:rPr lang="en-US" altLang="zh-CN" b="0" i="0" dirty="0">
                <a:solidFill>
                  <a:srgbClr val="191B1F"/>
                </a:solidFill>
                <a:effectLst/>
                <a:highlight>
                  <a:srgbClr val="FFFFFF"/>
                </a:highlight>
                <a:latin typeface="-apple-system"/>
              </a:rPr>
              <a:t>AIGC</a:t>
            </a:r>
            <a:r>
              <a:rPr lang="zh-CN" altLang="en-US" b="0" i="0" dirty="0">
                <a:solidFill>
                  <a:srgbClr val="191B1F"/>
                </a:solidFill>
                <a:effectLst/>
                <a:highlight>
                  <a:srgbClr val="FFFFFF"/>
                </a:highlight>
                <a:latin typeface="-apple-system"/>
              </a:rPr>
              <a:t>在聊天对话场景的一个具体应用</a:t>
            </a:r>
            <a:r>
              <a:rPr lang="en-US" altLang="zh-CN" b="0" i="0" dirty="0">
                <a:solidFill>
                  <a:srgbClr val="191B1F"/>
                </a:solidFill>
                <a:effectLst/>
                <a:highlight>
                  <a:srgbClr val="FFFFFF"/>
                </a:highlight>
                <a:latin typeface="-apple-system"/>
              </a:rPr>
              <a:t>,</a:t>
            </a:r>
            <a:r>
              <a:rPr lang="zh-CN" altLang="en-US" b="0" i="0" dirty="0">
                <a:solidFill>
                  <a:srgbClr val="191B1F"/>
                </a:solidFill>
                <a:effectLst/>
                <a:highlight>
                  <a:srgbClr val="FFFFFF"/>
                </a:highlight>
                <a:latin typeface="-apple-system"/>
              </a:rPr>
              <a:t>可以把</a:t>
            </a:r>
            <a:r>
              <a:rPr lang="en-US" altLang="zh-CN" b="0" i="0" dirty="0">
                <a:solidFill>
                  <a:srgbClr val="191B1F"/>
                </a:solidFill>
                <a:effectLst/>
                <a:highlight>
                  <a:srgbClr val="FFFFFF"/>
                </a:highlight>
                <a:latin typeface="-apple-system"/>
              </a:rPr>
              <a:t>AIGC</a:t>
            </a:r>
            <a:r>
              <a:rPr lang="zh-CN" altLang="en-US" b="0" i="0" dirty="0">
                <a:solidFill>
                  <a:srgbClr val="191B1F"/>
                </a:solidFill>
                <a:effectLst/>
                <a:highlight>
                  <a:srgbClr val="FFFFFF"/>
                </a:highlight>
                <a:latin typeface="-apple-system"/>
              </a:rPr>
              <a:t>看作是一个大的范畴，而</a:t>
            </a:r>
            <a:r>
              <a:rPr lang="en-US" altLang="zh-CN" b="0" i="0" dirty="0">
                <a:solidFill>
                  <a:srgbClr val="191B1F"/>
                </a:solidFill>
                <a:effectLst/>
                <a:highlight>
                  <a:srgbClr val="FFFFFF"/>
                </a:highlight>
                <a:latin typeface="-apple-system"/>
              </a:rPr>
              <a:t>ChatGPT</a:t>
            </a:r>
            <a:r>
              <a:rPr lang="zh-CN" altLang="en-US" b="0" i="0" dirty="0">
                <a:solidFill>
                  <a:srgbClr val="191B1F"/>
                </a:solidFill>
                <a:effectLst/>
                <a:highlight>
                  <a:srgbClr val="FFFFFF"/>
                </a:highlight>
                <a:latin typeface="-apple-system"/>
              </a:rPr>
              <a:t>是其中一个类别的小应用。</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A182A6E-0E1D-4D9E-BA50-740AB86F0D8F}" type="slidenum">
              <a:rPr lang="zh-CN" altLang="en-US" smtClean="0"/>
              <a:t>4</a:t>
            </a:fld>
            <a:endParaRPr lang="zh-CN" altLang="en-US"/>
          </a:p>
        </p:txBody>
      </p:sp>
    </p:spTree>
    <p:extLst>
      <p:ext uri="{BB962C8B-B14F-4D97-AF65-F5344CB8AC3E}">
        <p14:creationId xmlns:p14="http://schemas.microsoft.com/office/powerpoint/2010/main" val="2219426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A182A6E-0E1D-4D9E-BA50-740AB86F0D8F}" type="slidenum">
              <a:rPr lang="zh-CN" altLang="en-US" smtClean="0"/>
              <a:t>5</a:t>
            </a:fld>
            <a:endParaRPr lang="zh-CN" altLang="en-US"/>
          </a:p>
        </p:txBody>
      </p:sp>
    </p:spTree>
    <p:extLst>
      <p:ext uri="{BB962C8B-B14F-4D97-AF65-F5344CB8AC3E}">
        <p14:creationId xmlns:p14="http://schemas.microsoft.com/office/powerpoint/2010/main" val="333125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以往关于数据集的研究中，大多都是针对数据集的处理方法，例如针对大量的目标检测图片，使用相关算法进行标记或者使用无标记的图片先进行预训练然后再对模型进行微调。很少有研究去探讨最根本的问题，如何获得数据集的图片。只有获得了图片，才能进行针对数据集甚至算法模型相关的研究。但是在数据集图片获取的方法中，基本都是使用人工拍摄的图片或者对已有的图片进行</a:t>
            </a:r>
            <a:r>
              <a:rPr lang="en-US" altLang="zh-CN" dirty="0"/>
              <a:t>PS</a:t>
            </a:r>
            <a:r>
              <a:rPr lang="zh-CN" altLang="en-US" dirty="0"/>
              <a:t>，这些都</a:t>
            </a:r>
            <a:r>
              <a:rPr lang="zh-CN" altLang="en-US" dirty="0">
                <a:latin typeface="微软雅黑" panose="020B0503020204020204" pitchFamily="34" charset="-122"/>
                <a:ea typeface="微软雅黑" panose="020B0503020204020204" pitchFamily="34" charset="-122"/>
              </a:rPr>
              <a:t>花费大量的时间和精力，效率低下；而且这种方法制作的数据集对于某些具体的研究是无法使用的，如针对某一方面的小众的研究方向一般很难找到合适的数据集。因此，以及以往的研究可以看出，如何</a:t>
            </a:r>
            <a:r>
              <a:rPr lang="zh-CN" altLang="en-US" sz="1200" dirty="0">
                <a:solidFill>
                  <a:schemeClr val="tx1"/>
                </a:solidFill>
                <a:latin typeface="微软雅黑" panose="020B0503020204020204" pitchFamily="34" charset="-122"/>
                <a:ea typeface="微软雅黑" panose="020B0503020204020204" pitchFamily="34" charset="-122"/>
              </a:rPr>
              <a:t>快速获得高质量的、符合每个研究特有要求的图片成为了亟待解决的问题。</a:t>
            </a:r>
            <a:endParaRPr lang="zh-CN" altLang="en-US" dirty="0"/>
          </a:p>
        </p:txBody>
      </p:sp>
      <p:sp>
        <p:nvSpPr>
          <p:cNvPr id="4" name="灯片编号占位符 3"/>
          <p:cNvSpPr>
            <a:spLocks noGrp="1"/>
          </p:cNvSpPr>
          <p:nvPr>
            <p:ph type="sldNum" sz="quarter" idx="5"/>
          </p:nvPr>
        </p:nvSpPr>
        <p:spPr/>
        <p:txBody>
          <a:bodyPr/>
          <a:lstStyle/>
          <a:p>
            <a:fld id="{CA182A6E-0E1D-4D9E-BA50-740AB86F0D8F}" type="slidenum">
              <a:rPr lang="zh-CN" altLang="en-US" smtClean="0"/>
              <a:t>7</a:t>
            </a:fld>
            <a:endParaRPr lang="zh-CN" altLang="en-US"/>
          </a:p>
        </p:txBody>
      </p:sp>
    </p:spTree>
    <p:extLst>
      <p:ext uri="{BB962C8B-B14F-4D97-AF65-F5344CB8AC3E}">
        <p14:creationId xmlns:p14="http://schemas.microsoft.com/office/powerpoint/2010/main" val="1668452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100" dirty="0">
                <a:latin typeface="微软雅黑" panose="020B0503020204020204" charset="-122"/>
                <a:ea typeface="微软雅黑" panose="020B0503020204020204" charset="-122"/>
                <a:sym typeface="+mn-ea"/>
              </a:rPr>
              <a:t>针对以上问题，在本研究中提出了使用</a:t>
            </a:r>
            <a:r>
              <a:rPr lang="en-US" altLang="zh-CN" sz="1200" spc="100" dirty="0">
                <a:solidFill>
                  <a:srgbClr val="FF0000"/>
                </a:solidFill>
                <a:latin typeface="微软雅黑" panose="020B0503020204020204" charset="-122"/>
                <a:ea typeface="微软雅黑" panose="020B0503020204020204" charset="-122"/>
                <a:sym typeface="+mn-ea"/>
              </a:rPr>
              <a:t>AIGC</a:t>
            </a:r>
            <a:r>
              <a:rPr lang="zh-CN" altLang="en-US" sz="1200" spc="100" dirty="0">
                <a:latin typeface="微软雅黑" panose="020B0503020204020204" charset="-122"/>
                <a:ea typeface="微软雅黑" panose="020B0503020204020204" charset="-122"/>
                <a:sym typeface="+mn-ea"/>
              </a:rPr>
              <a:t>进行数据集图像生成的方法并进行性能检验。使用基于扩散过程的图像生成模型</a:t>
            </a:r>
            <a:r>
              <a:rPr lang="en-US" altLang="zh-CN" sz="1200" spc="100" dirty="0">
                <a:latin typeface="微软雅黑" panose="020B0503020204020204" charset="-122"/>
                <a:ea typeface="微软雅黑" panose="020B0503020204020204" charset="-122"/>
                <a:sym typeface="+mn-ea"/>
              </a:rPr>
              <a:t>Stable Diffusion</a:t>
            </a:r>
            <a:r>
              <a:rPr lang="zh-CN" altLang="en-US" sz="1200" spc="100" dirty="0">
                <a:latin typeface="微软雅黑" panose="020B0503020204020204" charset="-122"/>
                <a:ea typeface="微软雅黑" panose="020B0503020204020204" charset="-122"/>
                <a:sym typeface="+mn-ea"/>
              </a:rPr>
              <a:t>中的文生图和图生图功能进行图像生成</a:t>
            </a:r>
            <a:r>
              <a:rPr lang="en-US" altLang="zh-CN" sz="1200" spc="100" dirty="0">
                <a:latin typeface="微软雅黑" panose="020B0503020204020204" charset="-122"/>
                <a:ea typeface="微软雅黑" panose="020B0503020204020204" charset="-122"/>
                <a:sym typeface="+mn-ea"/>
              </a:rPr>
              <a:t>,</a:t>
            </a:r>
            <a:r>
              <a:rPr lang="zh-CN" altLang="en-US" sz="1200" spc="100" dirty="0">
                <a:latin typeface="微软雅黑" panose="020B0503020204020204" charset="-122"/>
                <a:ea typeface="微软雅黑" panose="020B0503020204020204" charset="-122"/>
                <a:sym typeface="+mn-ea"/>
              </a:rPr>
              <a:t>并使用传统图像生成软件</a:t>
            </a:r>
            <a:r>
              <a:rPr lang="en-US" altLang="zh-CN" sz="1200" spc="100" dirty="0">
                <a:latin typeface="微软雅黑" panose="020B0503020204020204" charset="-122"/>
                <a:ea typeface="微软雅黑" panose="020B0503020204020204" charset="-122"/>
                <a:sym typeface="+mn-ea"/>
              </a:rPr>
              <a:t>PS</a:t>
            </a:r>
            <a:r>
              <a:rPr lang="zh-CN" altLang="en-US" sz="1200" spc="100" dirty="0">
                <a:latin typeface="微软雅黑" panose="020B0503020204020204" charset="-122"/>
                <a:ea typeface="微软雅黑" panose="020B0503020204020204" charset="-122"/>
                <a:sym typeface="+mn-ea"/>
              </a:rPr>
              <a:t>进行对比分析。通过</a:t>
            </a:r>
            <a:r>
              <a:rPr lang="en-US" altLang="zh-CN" sz="1200" spc="100" dirty="0">
                <a:solidFill>
                  <a:srgbClr val="FF0000"/>
                </a:solidFill>
                <a:latin typeface="微软雅黑" panose="020B0503020204020204" charset="-122"/>
                <a:ea typeface="微软雅黑" panose="020B0503020204020204" charset="-122"/>
                <a:sym typeface="+mn-ea"/>
              </a:rPr>
              <a:t>Yolov5</a:t>
            </a:r>
            <a:r>
              <a:rPr lang="zh-CN" altLang="en-US" sz="1200" spc="100" dirty="0">
                <a:latin typeface="微软雅黑" panose="020B0503020204020204" charset="-122"/>
                <a:ea typeface="微软雅黑" panose="020B0503020204020204" charset="-122"/>
                <a:sym typeface="+mn-ea"/>
              </a:rPr>
              <a:t>算法进行检测，使用完全由人工拍摄的高压电线下的鸟巢作为真实数据集，并加入不同数量使用</a:t>
            </a:r>
            <a:r>
              <a:rPr lang="en-US" altLang="zh-CN" sz="1200" spc="100" dirty="0">
                <a:solidFill>
                  <a:srgbClr val="FF0000"/>
                </a:solidFill>
                <a:latin typeface="微软雅黑" panose="020B0503020204020204" charset="-122"/>
                <a:ea typeface="微软雅黑" panose="020B0503020204020204" charset="-122"/>
                <a:sym typeface="+mn-ea"/>
              </a:rPr>
              <a:t>Stable Diffusion</a:t>
            </a:r>
            <a:r>
              <a:rPr lang="zh-CN" altLang="en-US" sz="1200" spc="100" dirty="0">
                <a:solidFill>
                  <a:srgbClr val="FF0000"/>
                </a:solidFill>
                <a:latin typeface="微软雅黑" panose="020B0503020204020204" charset="-122"/>
                <a:ea typeface="微软雅黑" panose="020B0503020204020204" charset="-122"/>
                <a:sym typeface="+mn-ea"/>
              </a:rPr>
              <a:t>中文生图、图生图以及</a:t>
            </a:r>
            <a:r>
              <a:rPr lang="en-US" altLang="zh-CN" sz="1200" spc="100" dirty="0">
                <a:solidFill>
                  <a:srgbClr val="FF0000"/>
                </a:solidFill>
                <a:latin typeface="微软雅黑" panose="020B0503020204020204" charset="-122"/>
                <a:ea typeface="微软雅黑" panose="020B0503020204020204" charset="-122"/>
                <a:sym typeface="+mn-ea"/>
              </a:rPr>
              <a:t>PS</a:t>
            </a:r>
            <a:r>
              <a:rPr lang="zh-CN" altLang="en-US" sz="1200" spc="100" dirty="0">
                <a:solidFill>
                  <a:srgbClr val="FF0000"/>
                </a:solidFill>
                <a:latin typeface="微软雅黑" panose="020B0503020204020204" charset="-122"/>
                <a:ea typeface="微软雅黑" panose="020B0503020204020204" charset="-122"/>
                <a:sym typeface="+mn-ea"/>
              </a:rPr>
              <a:t>生成的图像</a:t>
            </a:r>
            <a:r>
              <a:rPr lang="zh-CN" altLang="en-US" sz="1200" spc="100" dirty="0">
                <a:latin typeface="微软雅黑" panose="020B0503020204020204" charset="-122"/>
                <a:ea typeface="微软雅黑" panose="020B0503020204020204" charset="-122"/>
                <a:sym typeface="+mn-ea"/>
              </a:rPr>
              <a:t>进行鸟巢小物体目标检测。</a:t>
            </a:r>
            <a:endParaRPr lang="en-US" altLang="zh-CN" sz="1200" spc="100" dirty="0">
              <a:latin typeface="微软雅黑" panose="020B0503020204020204" charset="-122"/>
              <a:ea typeface="微软雅黑" panose="020B0503020204020204" charset="-122"/>
              <a:sym typeface="+mn-ea"/>
            </a:endParaRPr>
          </a:p>
          <a:p>
            <a:endParaRPr lang="zh-CN" altLang="en-US" dirty="0"/>
          </a:p>
        </p:txBody>
      </p:sp>
      <p:sp>
        <p:nvSpPr>
          <p:cNvPr id="4" name="灯片编号占位符 3"/>
          <p:cNvSpPr>
            <a:spLocks noGrp="1"/>
          </p:cNvSpPr>
          <p:nvPr>
            <p:ph type="sldNum" sz="quarter" idx="5"/>
          </p:nvPr>
        </p:nvSpPr>
        <p:spPr/>
        <p:txBody>
          <a:bodyPr/>
          <a:lstStyle/>
          <a:p>
            <a:fld id="{CA182A6E-0E1D-4D9E-BA50-740AB86F0D8F}" type="slidenum">
              <a:rPr lang="zh-CN" altLang="en-US" smtClean="0"/>
              <a:t>9</a:t>
            </a:fld>
            <a:endParaRPr lang="zh-CN" altLang="en-US"/>
          </a:p>
        </p:txBody>
      </p:sp>
    </p:spTree>
    <p:extLst>
      <p:ext uri="{BB962C8B-B14F-4D97-AF65-F5344CB8AC3E}">
        <p14:creationId xmlns:p14="http://schemas.microsoft.com/office/powerpoint/2010/main" val="394070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贡献了</a:t>
            </a:r>
            <a:r>
              <a:rPr lang="en-US" altLang="zh-CN" dirty="0"/>
              <a:t>AIGC+PS</a:t>
            </a:r>
            <a:r>
              <a:rPr lang="zh-CN" altLang="en-US" dirty="0"/>
              <a:t>的多个目标检测数据集</a:t>
            </a:r>
            <a:r>
              <a:rPr lang="en-US" altLang="zh-CN" dirty="0"/>
              <a:t>:</a:t>
            </a:r>
            <a:r>
              <a:rPr lang="zh-CN" altLang="en-US" dirty="0"/>
              <a:t>生成模型选取：一开始选用的是</a:t>
            </a:r>
            <a:r>
              <a:rPr lang="en-US" altLang="zh-CN" dirty="0"/>
              <a:t>v1-5-pruned-emaonly.safetensors</a:t>
            </a:r>
            <a:r>
              <a:rPr lang="zh-CN" altLang="en-US" dirty="0"/>
              <a:t>模型，生成速度快效果却非常一般；然后使用</a:t>
            </a:r>
            <a:r>
              <a:rPr lang="en-US" altLang="zh-CN" dirty="0"/>
              <a:t>Anything-v5-PrtRE.safetensors</a:t>
            </a:r>
            <a:r>
              <a:rPr lang="zh-CN" altLang="en-US" dirty="0"/>
              <a:t>模型，该模型具有较强的泛用性，效果表现出较强的真实感和细节还原能力。</a:t>
            </a:r>
            <a:endParaRPr lang="en-US" altLang="zh-CN" dirty="0"/>
          </a:p>
          <a:p>
            <a:r>
              <a:rPr lang="zh-CN" altLang="en-US" dirty="0"/>
              <a:t>参数优化，尝试与修改</a:t>
            </a:r>
            <a:r>
              <a:rPr lang="en-US" altLang="zh-CN" dirty="0"/>
              <a:t>prompts:</a:t>
            </a:r>
            <a:r>
              <a:rPr lang="zh-CN" altLang="en-US" dirty="0"/>
              <a:t>根据生成的图片的效果，不断调节参数，修改</a:t>
            </a:r>
            <a:r>
              <a:rPr lang="en-US" altLang="zh-CN" dirty="0"/>
              <a:t>prompts</a:t>
            </a:r>
            <a:r>
              <a:rPr lang="zh-CN" altLang="en-US" dirty="0"/>
              <a:t>以求达到最好的效果，以下是最终选定的部分参数和</a:t>
            </a:r>
            <a:r>
              <a:rPr lang="en-US" altLang="zh-CN" dirty="0"/>
              <a:t>prompts</a:t>
            </a:r>
            <a:r>
              <a:rPr lang="zh-CN" altLang="en-US" dirty="0"/>
              <a:t>。</a:t>
            </a:r>
          </a:p>
        </p:txBody>
      </p:sp>
      <p:sp>
        <p:nvSpPr>
          <p:cNvPr id="4" name="灯片编号占位符 3"/>
          <p:cNvSpPr>
            <a:spLocks noGrp="1"/>
          </p:cNvSpPr>
          <p:nvPr>
            <p:ph type="sldNum" sz="quarter" idx="5"/>
          </p:nvPr>
        </p:nvSpPr>
        <p:spPr/>
        <p:txBody>
          <a:bodyPr/>
          <a:lstStyle/>
          <a:p>
            <a:fld id="{CA182A6E-0E1D-4D9E-BA50-740AB86F0D8F}" type="slidenum">
              <a:rPr lang="zh-CN" altLang="en-US" smtClean="0"/>
              <a:t>10</a:t>
            </a:fld>
            <a:endParaRPr lang="zh-CN" altLang="en-US"/>
          </a:p>
        </p:txBody>
      </p:sp>
    </p:spTree>
    <p:extLst>
      <p:ext uri="{BB962C8B-B14F-4D97-AF65-F5344CB8AC3E}">
        <p14:creationId xmlns:p14="http://schemas.microsoft.com/office/powerpoint/2010/main" val="95772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F8D51-F823-C1F9-DB24-08E84DCD46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35B188-7F91-A738-E29B-87259778F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04A98A-399C-2D04-FEB6-F1A828BA9157}"/>
              </a:ext>
            </a:extLst>
          </p:cNvPr>
          <p:cNvSpPr>
            <a:spLocks noGrp="1"/>
          </p:cNvSpPr>
          <p:nvPr>
            <p:ph type="dt" sz="half" idx="10"/>
          </p:nvPr>
        </p:nvSpPr>
        <p:spPr/>
        <p:txBody>
          <a:bodyPr/>
          <a:lstStyle/>
          <a:p>
            <a:fld id="{BA2C2C56-A0C1-46AD-BE85-6DA15B05B933}" type="datetime1">
              <a:rPr lang="zh-CN" altLang="en-US" smtClean="0"/>
              <a:t>2024/11/2</a:t>
            </a:fld>
            <a:endParaRPr lang="zh-CN" altLang="en-US"/>
          </a:p>
        </p:txBody>
      </p:sp>
      <p:sp>
        <p:nvSpPr>
          <p:cNvPr id="5" name="页脚占位符 4">
            <a:extLst>
              <a:ext uri="{FF2B5EF4-FFF2-40B4-BE49-F238E27FC236}">
                <a16:creationId xmlns:a16="http://schemas.microsoft.com/office/drawing/2014/main" id="{98C5A407-0A20-8629-B06F-3B98BD2EB60C}"/>
              </a:ext>
            </a:extLst>
          </p:cNvPr>
          <p:cNvSpPr>
            <a:spLocks noGrp="1"/>
          </p:cNvSpPr>
          <p:nvPr>
            <p:ph type="ftr" sz="quarter" idx="11"/>
          </p:nvPr>
        </p:nvSpPr>
        <p:spPr/>
        <p:txBody>
          <a:bodyPr/>
          <a:lstStyle/>
          <a:p>
            <a:r>
              <a:rPr lang="zh-CN" altLang="en-US"/>
              <a:t>关于目标检测中数据集制作的研究</a:t>
            </a:r>
            <a:endParaRPr lang="zh-CN" altLang="en-US" dirty="0"/>
          </a:p>
        </p:txBody>
      </p:sp>
      <p:sp>
        <p:nvSpPr>
          <p:cNvPr id="6" name="灯片编号占位符 5">
            <a:extLst>
              <a:ext uri="{FF2B5EF4-FFF2-40B4-BE49-F238E27FC236}">
                <a16:creationId xmlns:a16="http://schemas.microsoft.com/office/drawing/2014/main" id="{36972146-6A09-3496-2FFA-31153846ACE2}"/>
              </a:ext>
            </a:extLst>
          </p:cNvPr>
          <p:cNvSpPr>
            <a:spLocks noGrp="1"/>
          </p:cNvSpPr>
          <p:nvPr>
            <p:ph type="sldNum" sz="quarter" idx="12"/>
          </p:nvPr>
        </p:nvSpPr>
        <p:spPr>
          <a:xfrm>
            <a:off x="8610599" y="6356350"/>
            <a:ext cx="2832279" cy="365125"/>
          </a:xfrm>
        </p:spPr>
        <p:txBody>
          <a:bodyPr/>
          <a:lstStyle/>
          <a:p>
            <a:r>
              <a:rPr lang="en-US" altLang="zh-CN" dirty="0"/>
              <a:t>2/15</a:t>
            </a:r>
            <a:endParaRPr lang="zh-CN" altLang="en-US" dirty="0"/>
          </a:p>
        </p:txBody>
      </p:sp>
    </p:spTree>
    <p:extLst>
      <p:ext uri="{BB962C8B-B14F-4D97-AF65-F5344CB8AC3E}">
        <p14:creationId xmlns:p14="http://schemas.microsoft.com/office/powerpoint/2010/main" val="352531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85D38-B528-B481-FBCD-2204C2CA26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C5C49-2B4E-89F8-9BB5-6C06388AE5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15508C-F04B-1DA6-50D0-2047D78A2426}"/>
              </a:ext>
            </a:extLst>
          </p:cNvPr>
          <p:cNvSpPr>
            <a:spLocks noGrp="1"/>
          </p:cNvSpPr>
          <p:nvPr>
            <p:ph type="dt" sz="half" idx="10"/>
          </p:nvPr>
        </p:nvSpPr>
        <p:spPr/>
        <p:txBody>
          <a:bodyPr/>
          <a:lstStyle/>
          <a:p>
            <a:fld id="{71AE67CC-12CA-472B-AC0C-81301361EE5F}" type="datetime1">
              <a:rPr lang="zh-CN" altLang="en-US" smtClean="0"/>
              <a:t>2024/11/2</a:t>
            </a:fld>
            <a:endParaRPr lang="zh-CN" altLang="en-US"/>
          </a:p>
        </p:txBody>
      </p:sp>
      <p:sp>
        <p:nvSpPr>
          <p:cNvPr id="5" name="页脚占位符 4">
            <a:extLst>
              <a:ext uri="{FF2B5EF4-FFF2-40B4-BE49-F238E27FC236}">
                <a16:creationId xmlns:a16="http://schemas.microsoft.com/office/drawing/2014/main" id="{EAE70AD1-E6E2-8103-E38F-8A488381CE0F}"/>
              </a:ext>
            </a:extLst>
          </p:cNvPr>
          <p:cNvSpPr>
            <a:spLocks noGrp="1"/>
          </p:cNvSpPr>
          <p:nvPr>
            <p:ph type="ftr" sz="quarter" idx="11"/>
          </p:nvPr>
        </p:nvSpPr>
        <p:spPr/>
        <p:txBody>
          <a:bodyPr/>
          <a:lstStyle/>
          <a:p>
            <a:r>
              <a:rPr lang="zh-CN" altLang="en-US"/>
              <a:t>关于目标检测中数据集制作的研究</a:t>
            </a:r>
          </a:p>
        </p:txBody>
      </p:sp>
      <p:sp>
        <p:nvSpPr>
          <p:cNvPr id="6" name="灯片编号占位符 5">
            <a:extLst>
              <a:ext uri="{FF2B5EF4-FFF2-40B4-BE49-F238E27FC236}">
                <a16:creationId xmlns:a16="http://schemas.microsoft.com/office/drawing/2014/main" id="{4033764D-95C3-C715-797F-9FBBD02BEEB7}"/>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27593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7042F9C9-3DA0-4EB8-B366-5D4C5FCE6D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 name="日期占位符 9">
            <a:extLst>
              <a:ext uri="{FF2B5EF4-FFF2-40B4-BE49-F238E27FC236}">
                <a16:creationId xmlns:a16="http://schemas.microsoft.com/office/drawing/2014/main" id="{2D4F8ACE-A860-FA15-34F9-AA66E6B9C911}"/>
              </a:ext>
            </a:extLst>
          </p:cNvPr>
          <p:cNvSpPr>
            <a:spLocks noGrp="1"/>
          </p:cNvSpPr>
          <p:nvPr>
            <p:ph type="dt" sz="half" idx="10"/>
          </p:nvPr>
        </p:nvSpPr>
        <p:spPr/>
        <p:txBody>
          <a:bodyPr/>
          <a:lstStyle/>
          <a:p>
            <a:fld id="{49CAD45E-F511-4B9E-B695-1485129569E5}" type="datetime1">
              <a:rPr lang="zh-CN" altLang="en-US" smtClean="0"/>
              <a:t>2024/11/2</a:t>
            </a:fld>
            <a:endParaRPr lang="zh-CN" altLang="en-US"/>
          </a:p>
        </p:txBody>
      </p:sp>
      <p:sp>
        <p:nvSpPr>
          <p:cNvPr id="11" name="页脚占位符 10">
            <a:extLst>
              <a:ext uri="{FF2B5EF4-FFF2-40B4-BE49-F238E27FC236}">
                <a16:creationId xmlns:a16="http://schemas.microsoft.com/office/drawing/2014/main" id="{EEFEC14F-8F3A-DC9A-7229-AAED321F8B48}"/>
              </a:ext>
            </a:extLst>
          </p:cNvPr>
          <p:cNvSpPr>
            <a:spLocks noGrp="1"/>
          </p:cNvSpPr>
          <p:nvPr>
            <p:ph type="ftr" sz="quarter" idx="11"/>
          </p:nvPr>
        </p:nvSpPr>
        <p:spPr/>
        <p:txBody>
          <a:bodyPr/>
          <a:lstStyle/>
          <a:p>
            <a:r>
              <a:rPr lang="zh-CN" altLang="en-US"/>
              <a:t>关于目标检测中数据集制作的研究</a:t>
            </a:r>
          </a:p>
        </p:txBody>
      </p:sp>
      <p:sp>
        <p:nvSpPr>
          <p:cNvPr id="12" name="灯片编号占位符 11">
            <a:extLst>
              <a:ext uri="{FF2B5EF4-FFF2-40B4-BE49-F238E27FC236}">
                <a16:creationId xmlns:a16="http://schemas.microsoft.com/office/drawing/2014/main" id="{B09160CB-3794-AC83-9CAE-1FDECE94E2D1}"/>
              </a:ext>
            </a:extLst>
          </p:cNvPr>
          <p:cNvSpPr>
            <a:spLocks noGrp="1"/>
          </p:cNvSpPr>
          <p:nvPr>
            <p:ph type="sldNum" sz="quarter" idx="12"/>
          </p:nvPr>
        </p:nvSpPr>
        <p:spPr/>
        <p:txBody>
          <a:bodyPr/>
          <a:lstStyle/>
          <a:p>
            <a:fld id="{E3728803-FA0C-438D-A4FC-22AAFB9C3B88}" type="slidenum">
              <a:rPr lang="zh-CN" altLang="en-US" smtClean="0"/>
              <a:pPr/>
              <a:t>‹#›</a:t>
            </a:fld>
            <a:r>
              <a:rPr lang="en-US" altLang="zh-CN"/>
              <a:t>/15</a:t>
            </a:r>
            <a:endParaRPr lang="zh-CN" altLang="en-US" dirty="0"/>
          </a:p>
        </p:txBody>
      </p:sp>
      <p:sp>
        <p:nvSpPr>
          <p:cNvPr id="13" name="标题 12">
            <a:extLst>
              <a:ext uri="{FF2B5EF4-FFF2-40B4-BE49-F238E27FC236}">
                <a16:creationId xmlns:a16="http://schemas.microsoft.com/office/drawing/2014/main" id="{0ECEC7C3-2F70-0916-A7B7-2F86556EA2A4}"/>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7934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9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12F06-1E11-4356-29CC-F73A2BB53D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6BBAF9-662E-B741-E3AD-B14FB72C8F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25CD17-09C1-A48C-808E-E83FDFAD47BA}"/>
              </a:ext>
            </a:extLst>
          </p:cNvPr>
          <p:cNvSpPr>
            <a:spLocks noGrp="1"/>
          </p:cNvSpPr>
          <p:nvPr>
            <p:ph type="dt" sz="half" idx="10"/>
          </p:nvPr>
        </p:nvSpPr>
        <p:spPr/>
        <p:txBody>
          <a:bodyPr/>
          <a:lstStyle/>
          <a:p>
            <a:fld id="{FB868A11-7401-40EF-A203-36EE8445CBAC}" type="datetime1">
              <a:rPr lang="zh-CN" altLang="en-US" smtClean="0"/>
              <a:t>2024/11/2</a:t>
            </a:fld>
            <a:endParaRPr lang="zh-CN" altLang="en-US"/>
          </a:p>
        </p:txBody>
      </p:sp>
      <p:sp>
        <p:nvSpPr>
          <p:cNvPr id="5" name="页脚占位符 4">
            <a:extLst>
              <a:ext uri="{FF2B5EF4-FFF2-40B4-BE49-F238E27FC236}">
                <a16:creationId xmlns:a16="http://schemas.microsoft.com/office/drawing/2014/main" id="{86BEF224-7AF0-6A1B-B5C0-442FFDCEC7AE}"/>
              </a:ext>
            </a:extLst>
          </p:cNvPr>
          <p:cNvSpPr>
            <a:spLocks noGrp="1"/>
          </p:cNvSpPr>
          <p:nvPr>
            <p:ph type="ftr" sz="quarter" idx="11"/>
          </p:nvPr>
        </p:nvSpPr>
        <p:spPr/>
        <p:txBody>
          <a:bodyPr/>
          <a:lstStyle/>
          <a:p>
            <a:r>
              <a:rPr lang="zh-CN" altLang="en-US"/>
              <a:t>关于目标检测中数据集制作的研究</a:t>
            </a:r>
          </a:p>
        </p:txBody>
      </p:sp>
      <p:sp>
        <p:nvSpPr>
          <p:cNvPr id="6" name="灯片编号占位符 5">
            <a:extLst>
              <a:ext uri="{FF2B5EF4-FFF2-40B4-BE49-F238E27FC236}">
                <a16:creationId xmlns:a16="http://schemas.microsoft.com/office/drawing/2014/main" id="{3A490C68-403C-9C1D-C060-68EDAB3D6105}"/>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259922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4B060-9F39-D5BC-358E-32A5D5A20B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251D3B-A3B0-FA39-5C32-366E0064C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CD7DBB-6E12-F21B-89D0-2FB452F9D40C}"/>
              </a:ext>
            </a:extLst>
          </p:cNvPr>
          <p:cNvSpPr>
            <a:spLocks noGrp="1"/>
          </p:cNvSpPr>
          <p:nvPr>
            <p:ph type="dt" sz="half" idx="10"/>
          </p:nvPr>
        </p:nvSpPr>
        <p:spPr/>
        <p:txBody>
          <a:bodyPr/>
          <a:lstStyle/>
          <a:p>
            <a:fld id="{26CE0665-EEC9-4C66-9C32-FA43A88BC893}" type="datetime1">
              <a:rPr lang="zh-CN" altLang="en-US" smtClean="0"/>
              <a:t>2024/11/2</a:t>
            </a:fld>
            <a:endParaRPr lang="zh-CN" altLang="en-US"/>
          </a:p>
        </p:txBody>
      </p:sp>
      <p:sp>
        <p:nvSpPr>
          <p:cNvPr id="5" name="页脚占位符 4">
            <a:extLst>
              <a:ext uri="{FF2B5EF4-FFF2-40B4-BE49-F238E27FC236}">
                <a16:creationId xmlns:a16="http://schemas.microsoft.com/office/drawing/2014/main" id="{E83C01B0-3D41-8CD1-D1B1-1903BCD7E10D}"/>
              </a:ext>
            </a:extLst>
          </p:cNvPr>
          <p:cNvSpPr>
            <a:spLocks noGrp="1"/>
          </p:cNvSpPr>
          <p:nvPr>
            <p:ph type="ftr" sz="quarter" idx="11"/>
          </p:nvPr>
        </p:nvSpPr>
        <p:spPr/>
        <p:txBody>
          <a:bodyPr/>
          <a:lstStyle/>
          <a:p>
            <a:r>
              <a:rPr lang="zh-CN" altLang="en-US"/>
              <a:t>关于目标检测中数据集制作的研究</a:t>
            </a:r>
          </a:p>
        </p:txBody>
      </p:sp>
      <p:sp>
        <p:nvSpPr>
          <p:cNvPr id="6" name="灯片编号占位符 5">
            <a:extLst>
              <a:ext uri="{FF2B5EF4-FFF2-40B4-BE49-F238E27FC236}">
                <a16:creationId xmlns:a16="http://schemas.microsoft.com/office/drawing/2014/main" id="{4C80669E-759E-E5B5-7CCB-EEFE95497A2D}"/>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128999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79813-36A1-BF3E-BC65-8D46E5AF31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D3C9A3-F49A-BC87-8D0D-595D78064C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04FA3B-3EAA-BF62-A403-8A2555A060B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2C0655-A4AB-8530-CD1B-181FF57AB394}"/>
              </a:ext>
            </a:extLst>
          </p:cNvPr>
          <p:cNvSpPr>
            <a:spLocks noGrp="1"/>
          </p:cNvSpPr>
          <p:nvPr>
            <p:ph type="dt" sz="half" idx="10"/>
          </p:nvPr>
        </p:nvSpPr>
        <p:spPr/>
        <p:txBody>
          <a:bodyPr/>
          <a:lstStyle/>
          <a:p>
            <a:fld id="{5328D805-DE6D-4F59-93B8-F81417BBC960}" type="datetime1">
              <a:rPr lang="zh-CN" altLang="en-US" smtClean="0"/>
              <a:t>2024/11/2</a:t>
            </a:fld>
            <a:endParaRPr lang="zh-CN" altLang="en-US"/>
          </a:p>
        </p:txBody>
      </p:sp>
      <p:sp>
        <p:nvSpPr>
          <p:cNvPr id="6" name="页脚占位符 5">
            <a:extLst>
              <a:ext uri="{FF2B5EF4-FFF2-40B4-BE49-F238E27FC236}">
                <a16:creationId xmlns:a16="http://schemas.microsoft.com/office/drawing/2014/main" id="{CD972BBF-C2FF-34E4-98C0-5779EB581CCA}"/>
              </a:ext>
            </a:extLst>
          </p:cNvPr>
          <p:cNvSpPr>
            <a:spLocks noGrp="1"/>
          </p:cNvSpPr>
          <p:nvPr>
            <p:ph type="ftr" sz="quarter" idx="11"/>
          </p:nvPr>
        </p:nvSpPr>
        <p:spPr/>
        <p:txBody>
          <a:bodyPr/>
          <a:lstStyle/>
          <a:p>
            <a:r>
              <a:rPr lang="zh-CN" altLang="en-US"/>
              <a:t>关于目标检测中数据集制作的研究</a:t>
            </a:r>
          </a:p>
        </p:txBody>
      </p:sp>
      <p:sp>
        <p:nvSpPr>
          <p:cNvPr id="7" name="灯片编号占位符 6">
            <a:extLst>
              <a:ext uri="{FF2B5EF4-FFF2-40B4-BE49-F238E27FC236}">
                <a16:creationId xmlns:a16="http://schemas.microsoft.com/office/drawing/2014/main" id="{3A1CAB6B-ABFD-2111-37BB-2970214F8D51}"/>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371502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85E1F-99DA-3299-CA1F-2963A7D77B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D12D71-B38C-B587-C043-544B007A1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D22F4D-39DB-2F4D-049D-50CF141B68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7517F0-6E69-32C3-0AD9-45A55022D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45622B-86C0-7221-2C00-A611DCB99FB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B1DFD6-BF62-D928-69A8-59D5B7DA5DC5}"/>
              </a:ext>
            </a:extLst>
          </p:cNvPr>
          <p:cNvSpPr>
            <a:spLocks noGrp="1"/>
          </p:cNvSpPr>
          <p:nvPr>
            <p:ph type="dt" sz="half" idx="10"/>
          </p:nvPr>
        </p:nvSpPr>
        <p:spPr/>
        <p:txBody>
          <a:bodyPr/>
          <a:lstStyle/>
          <a:p>
            <a:fld id="{1133F4C4-42D2-4A09-A11B-65AE876409C8}" type="datetime1">
              <a:rPr lang="zh-CN" altLang="en-US" smtClean="0"/>
              <a:t>2024/11/2</a:t>
            </a:fld>
            <a:endParaRPr lang="zh-CN" altLang="en-US"/>
          </a:p>
        </p:txBody>
      </p:sp>
      <p:sp>
        <p:nvSpPr>
          <p:cNvPr id="8" name="页脚占位符 7">
            <a:extLst>
              <a:ext uri="{FF2B5EF4-FFF2-40B4-BE49-F238E27FC236}">
                <a16:creationId xmlns:a16="http://schemas.microsoft.com/office/drawing/2014/main" id="{68092C82-5B2D-0419-751A-29A2DBF45F21}"/>
              </a:ext>
            </a:extLst>
          </p:cNvPr>
          <p:cNvSpPr>
            <a:spLocks noGrp="1"/>
          </p:cNvSpPr>
          <p:nvPr>
            <p:ph type="ftr" sz="quarter" idx="11"/>
          </p:nvPr>
        </p:nvSpPr>
        <p:spPr/>
        <p:txBody>
          <a:bodyPr/>
          <a:lstStyle/>
          <a:p>
            <a:r>
              <a:rPr lang="zh-CN" altLang="en-US"/>
              <a:t>关于目标检测中数据集制作的研究</a:t>
            </a:r>
          </a:p>
        </p:txBody>
      </p:sp>
      <p:sp>
        <p:nvSpPr>
          <p:cNvPr id="9" name="灯片编号占位符 8">
            <a:extLst>
              <a:ext uri="{FF2B5EF4-FFF2-40B4-BE49-F238E27FC236}">
                <a16:creationId xmlns:a16="http://schemas.microsoft.com/office/drawing/2014/main" id="{B54BCB77-29F3-3532-B442-934B3A8A0A20}"/>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236550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E920D-4752-24B6-E59F-A0C25EC561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0C8E42-4F0D-FA01-48A0-FF8AAD419FED}"/>
              </a:ext>
            </a:extLst>
          </p:cNvPr>
          <p:cNvSpPr>
            <a:spLocks noGrp="1"/>
          </p:cNvSpPr>
          <p:nvPr>
            <p:ph type="dt" sz="half" idx="10"/>
          </p:nvPr>
        </p:nvSpPr>
        <p:spPr/>
        <p:txBody>
          <a:bodyPr/>
          <a:lstStyle/>
          <a:p>
            <a:fld id="{D283545A-DB76-46E0-8508-670AF29EF5DF}" type="datetime1">
              <a:rPr lang="zh-CN" altLang="en-US" smtClean="0"/>
              <a:t>2024/11/2</a:t>
            </a:fld>
            <a:endParaRPr lang="zh-CN" altLang="en-US"/>
          </a:p>
        </p:txBody>
      </p:sp>
      <p:sp>
        <p:nvSpPr>
          <p:cNvPr id="4" name="页脚占位符 3">
            <a:extLst>
              <a:ext uri="{FF2B5EF4-FFF2-40B4-BE49-F238E27FC236}">
                <a16:creationId xmlns:a16="http://schemas.microsoft.com/office/drawing/2014/main" id="{DDC363A0-AB29-943C-F8B7-D7E8A95DC5B4}"/>
              </a:ext>
            </a:extLst>
          </p:cNvPr>
          <p:cNvSpPr>
            <a:spLocks noGrp="1"/>
          </p:cNvSpPr>
          <p:nvPr>
            <p:ph type="ftr" sz="quarter" idx="11"/>
          </p:nvPr>
        </p:nvSpPr>
        <p:spPr/>
        <p:txBody>
          <a:bodyPr/>
          <a:lstStyle/>
          <a:p>
            <a:r>
              <a:rPr lang="zh-CN" altLang="en-US"/>
              <a:t>关于目标检测中数据集制作的研究</a:t>
            </a:r>
          </a:p>
        </p:txBody>
      </p:sp>
      <p:sp>
        <p:nvSpPr>
          <p:cNvPr id="5" name="灯片编号占位符 4">
            <a:extLst>
              <a:ext uri="{FF2B5EF4-FFF2-40B4-BE49-F238E27FC236}">
                <a16:creationId xmlns:a16="http://schemas.microsoft.com/office/drawing/2014/main" id="{7A6438C0-CF8A-8580-F7C1-79DAE8D21BA7}"/>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103539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81AD58-418D-F3E3-B3BF-12175A5ED447}"/>
              </a:ext>
            </a:extLst>
          </p:cNvPr>
          <p:cNvSpPr>
            <a:spLocks noGrp="1"/>
          </p:cNvSpPr>
          <p:nvPr>
            <p:ph type="dt" sz="half" idx="10"/>
          </p:nvPr>
        </p:nvSpPr>
        <p:spPr>
          <a:xfrm>
            <a:off x="844640" y="5725284"/>
            <a:ext cx="2743200" cy="365125"/>
          </a:xfrm>
        </p:spPr>
        <p:txBody>
          <a:bodyPr/>
          <a:lstStyle/>
          <a:p>
            <a:fld id="{C0B2E881-B69A-44F2-81D5-885E499B91A5}" type="datetime1">
              <a:rPr lang="zh-CN" altLang="en-US" smtClean="0"/>
              <a:t>2024/11/2</a:t>
            </a:fld>
            <a:endParaRPr lang="zh-CN" altLang="en-US" dirty="0"/>
          </a:p>
        </p:txBody>
      </p:sp>
      <p:sp>
        <p:nvSpPr>
          <p:cNvPr id="3" name="页脚占位符 2">
            <a:extLst>
              <a:ext uri="{FF2B5EF4-FFF2-40B4-BE49-F238E27FC236}">
                <a16:creationId xmlns:a16="http://schemas.microsoft.com/office/drawing/2014/main" id="{59884F80-EB08-3A2A-00E0-1EA18823755B}"/>
              </a:ext>
            </a:extLst>
          </p:cNvPr>
          <p:cNvSpPr>
            <a:spLocks noGrp="1"/>
          </p:cNvSpPr>
          <p:nvPr>
            <p:ph type="ftr" sz="quarter" idx="11"/>
          </p:nvPr>
        </p:nvSpPr>
        <p:spPr>
          <a:xfrm>
            <a:off x="4038600" y="5725283"/>
            <a:ext cx="4114800" cy="365125"/>
          </a:xfrm>
        </p:spPr>
        <p:txBody>
          <a:bodyPr/>
          <a:lstStyle/>
          <a:p>
            <a:r>
              <a:rPr lang="zh-CN" altLang="en-US"/>
              <a:t>关于目标检测中数据集制作的研究</a:t>
            </a:r>
            <a:endParaRPr lang="zh-CN" altLang="en-US" dirty="0"/>
          </a:p>
        </p:txBody>
      </p:sp>
      <p:sp>
        <p:nvSpPr>
          <p:cNvPr id="4" name="灯片编号占位符 3">
            <a:extLst>
              <a:ext uri="{FF2B5EF4-FFF2-40B4-BE49-F238E27FC236}">
                <a16:creationId xmlns:a16="http://schemas.microsoft.com/office/drawing/2014/main" id="{6E3D62FC-FA02-0B86-A970-FE9FB1BB2839}"/>
              </a:ext>
            </a:extLst>
          </p:cNvPr>
          <p:cNvSpPr>
            <a:spLocks noGrp="1"/>
          </p:cNvSpPr>
          <p:nvPr>
            <p:ph type="sldNum" sz="quarter" idx="12"/>
          </p:nvPr>
        </p:nvSpPr>
        <p:spPr>
          <a:xfrm>
            <a:off x="8707191" y="5725285"/>
            <a:ext cx="2743200" cy="365125"/>
          </a:xfrm>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296378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71A6B-7CE4-59B4-7678-2431B1B4B9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A0A59B-907A-D2FE-5311-32FFD6567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F22F6D-4557-64B9-59F7-36CD5C281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DB470C-FB1C-A0DA-F517-102307634915}"/>
              </a:ext>
            </a:extLst>
          </p:cNvPr>
          <p:cNvSpPr>
            <a:spLocks noGrp="1"/>
          </p:cNvSpPr>
          <p:nvPr>
            <p:ph type="dt" sz="half" idx="10"/>
          </p:nvPr>
        </p:nvSpPr>
        <p:spPr/>
        <p:txBody>
          <a:bodyPr/>
          <a:lstStyle/>
          <a:p>
            <a:fld id="{C41C5C26-38A3-4202-8B0F-F6FB33ECC2DA}" type="datetime1">
              <a:rPr lang="zh-CN" altLang="en-US" smtClean="0"/>
              <a:t>2024/11/2</a:t>
            </a:fld>
            <a:endParaRPr lang="zh-CN" altLang="en-US"/>
          </a:p>
        </p:txBody>
      </p:sp>
      <p:sp>
        <p:nvSpPr>
          <p:cNvPr id="6" name="页脚占位符 5">
            <a:extLst>
              <a:ext uri="{FF2B5EF4-FFF2-40B4-BE49-F238E27FC236}">
                <a16:creationId xmlns:a16="http://schemas.microsoft.com/office/drawing/2014/main" id="{70FCBC61-C72A-2B58-7E8A-D4BE9F668D53}"/>
              </a:ext>
            </a:extLst>
          </p:cNvPr>
          <p:cNvSpPr>
            <a:spLocks noGrp="1"/>
          </p:cNvSpPr>
          <p:nvPr>
            <p:ph type="ftr" sz="quarter" idx="11"/>
          </p:nvPr>
        </p:nvSpPr>
        <p:spPr/>
        <p:txBody>
          <a:bodyPr/>
          <a:lstStyle/>
          <a:p>
            <a:r>
              <a:rPr lang="zh-CN" altLang="en-US"/>
              <a:t>关于目标检测中数据集制作的研究</a:t>
            </a:r>
          </a:p>
        </p:txBody>
      </p:sp>
      <p:sp>
        <p:nvSpPr>
          <p:cNvPr id="7" name="灯片编号占位符 6">
            <a:extLst>
              <a:ext uri="{FF2B5EF4-FFF2-40B4-BE49-F238E27FC236}">
                <a16:creationId xmlns:a16="http://schemas.microsoft.com/office/drawing/2014/main" id="{42E4DBE3-6D23-4F0A-4893-0E5E2B8D2779}"/>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27113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401A4-4279-1FFB-5366-8375E40002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36122D-B25A-FEB3-2DAA-8259EAB852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0C6568-88D4-62CF-75EF-2CBC7739C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DF702E-25E3-B67A-98B9-759095BC2F4F}"/>
              </a:ext>
            </a:extLst>
          </p:cNvPr>
          <p:cNvSpPr>
            <a:spLocks noGrp="1"/>
          </p:cNvSpPr>
          <p:nvPr>
            <p:ph type="dt" sz="half" idx="10"/>
          </p:nvPr>
        </p:nvSpPr>
        <p:spPr/>
        <p:txBody>
          <a:bodyPr/>
          <a:lstStyle/>
          <a:p>
            <a:fld id="{32776120-B5D7-43E2-A5D6-F08FF3CD033F}" type="datetime1">
              <a:rPr lang="zh-CN" altLang="en-US" smtClean="0"/>
              <a:t>2024/11/2</a:t>
            </a:fld>
            <a:endParaRPr lang="zh-CN" altLang="en-US"/>
          </a:p>
        </p:txBody>
      </p:sp>
      <p:sp>
        <p:nvSpPr>
          <p:cNvPr id="6" name="页脚占位符 5">
            <a:extLst>
              <a:ext uri="{FF2B5EF4-FFF2-40B4-BE49-F238E27FC236}">
                <a16:creationId xmlns:a16="http://schemas.microsoft.com/office/drawing/2014/main" id="{4E2C1FCF-1B72-C507-C1A8-8D822D069430}"/>
              </a:ext>
            </a:extLst>
          </p:cNvPr>
          <p:cNvSpPr>
            <a:spLocks noGrp="1"/>
          </p:cNvSpPr>
          <p:nvPr>
            <p:ph type="ftr" sz="quarter" idx="11"/>
          </p:nvPr>
        </p:nvSpPr>
        <p:spPr/>
        <p:txBody>
          <a:bodyPr/>
          <a:lstStyle/>
          <a:p>
            <a:r>
              <a:rPr lang="zh-CN" altLang="en-US"/>
              <a:t>关于目标检测中数据集制作的研究</a:t>
            </a:r>
          </a:p>
        </p:txBody>
      </p:sp>
      <p:sp>
        <p:nvSpPr>
          <p:cNvPr id="7" name="灯片编号占位符 6">
            <a:extLst>
              <a:ext uri="{FF2B5EF4-FFF2-40B4-BE49-F238E27FC236}">
                <a16:creationId xmlns:a16="http://schemas.microsoft.com/office/drawing/2014/main" id="{FB53E203-5E60-D086-F6DD-539591A9456D}"/>
              </a:ext>
            </a:extLst>
          </p:cNvPr>
          <p:cNvSpPr>
            <a:spLocks noGrp="1"/>
          </p:cNvSpPr>
          <p:nvPr>
            <p:ph type="sldNum" sz="quarter" idx="12"/>
          </p:nvPr>
        </p:nvSpPr>
        <p:spPr/>
        <p:txBody>
          <a:bodyPr/>
          <a:lstStyle/>
          <a:p>
            <a:fld id="{E3728803-FA0C-438D-A4FC-22AAFB9C3B88}" type="slidenum">
              <a:rPr lang="zh-CN" altLang="en-US" smtClean="0"/>
              <a:pPr/>
              <a:t>‹#›</a:t>
            </a:fld>
            <a:r>
              <a:rPr lang="en-US" altLang="zh-CN" dirty="0"/>
              <a:t>/15</a:t>
            </a:r>
            <a:endParaRPr lang="zh-CN" altLang="en-US" dirty="0"/>
          </a:p>
        </p:txBody>
      </p:sp>
    </p:spTree>
    <p:extLst>
      <p:ext uri="{BB962C8B-B14F-4D97-AF65-F5344CB8AC3E}">
        <p14:creationId xmlns:p14="http://schemas.microsoft.com/office/powerpoint/2010/main" val="334294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7944DC-A903-6E25-7253-14E87F7B4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F2017C-260E-BF2F-9139-0C1050AB7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FCDEEF7-A7C2-0501-BF9C-0AC3CC3B2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3284E-8915-4879-B9A8-FB623027156B}" type="datetime1">
              <a:rPr lang="zh-CN" altLang="en-US" smtClean="0"/>
              <a:t>2024/11/2</a:t>
            </a:fld>
            <a:endParaRPr lang="zh-CN" altLang="en-US"/>
          </a:p>
        </p:txBody>
      </p:sp>
      <p:sp>
        <p:nvSpPr>
          <p:cNvPr id="5" name="页脚占位符 4">
            <a:extLst>
              <a:ext uri="{FF2B5EF4-FFF2-40B4-BE49-F238E27FC236}">
                <a16:creationId xmlns:a16="http://schemas.microsoft.com/office/drawing/2014/main" id="{A7F65564-9A94-1F68-A9CB-77F6003C0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关于目标检测中数据集制作的研究</a:t>
            </a:r>
          </a:p>
        </p:txBody>
      </p:sp>
      <p:sp>
        <p:nvSpPr>
          <p:cNvPr id="6" name="灯片编号占位符 5">
            <a:extLst>
              <a:ext uri="{FF2B5EF4-FFF2-40B4-BE49-F238E27FC236}">
                <a16:creationId xmlns:a16="http://schemas.microsoft.com/office/drawing/2014/main" id="{9BC2B7B4-10DB-8FDB-E4EF-694F9B682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1/15</a:t>
            </a:r>
            <a:endParaRPr lang="zh-CN" altLang="en-US" dirty="0"/>
          </a:p>
        </p:txBody>
      </p:sp>
    </p:spTree>
    <p:extLst>
      <p:ext uri="{BB962C8B-B14F-4D97-AF65-F5344CB8AC3E}">
        <p14:creationId xmlns:p14="http://schemas.microsoft.com/office/powerpoint/2010/main" val="107757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 name="文本框 4"/>
          <p:cNvSpPr txBox="1"/>
          <p:nvPr/>
        </p:nvSpPr>
        <p:spPr>
          <a:xfrm>
            <a:off x="2569302" y="2609419"/>
            <a:ext cx="7053116" cy="646331"/>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cs typeface="+mn-ea"/>
                <a:sym typeface="+mn-lt"/>
              </a:rPr>
              <a:t>关于目标检测中数据集制作的研究</a:t>
            </a:r>
          </a:p>
        </p:txBody>
      </p:sp>
      <p:sp>
        <p:nvSpPr>
          <p:cNvPr id="15" name="矩形 259"/>
          <p:cNvSpPr>
            <a:spLocks noChangeArrowheads="1"/>
          </p:cNvSpPr>
          <p:nvPr/>
        </p:nvSpPr>
        <p:spPr bwMode="auto">
          <a:xfrm>
            <a:off x="1928355" y="3377980"/>
            <a:ext cx="833501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mn-lt"/>
                <a:ea typeface="+mn-ea"/>
                <a:cs typeface="+mn-ea"/>
                <a:sym typeface="+mn-lt"/>
              </a:rPr>
              <a:t>专业：计算机科学与技术</a:t>
            </a:r>
            <a:endParaRPr lang="en-US" altLang="zh-CN" sz="1800" dirty="0">
              <a:solidFill>
                <a:schemeClr val="bg1"/>
              </a:solidFill>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51855BE-DD29-C573-C1D9-91BFE2AE1B5A}"/>
              </a:ext>
            </a:extLst>
          </p:cNvPr>
          <p:cNvGrpSpPr/>
          <p:nvPr/>
        </p:nvGrpSpPr>
        <p:grpSpPr>
          <a:xfrm>
            <a:off x="2676051" y="197386"/>
            <a:ext cx="9759315" cy="369570"/>
            <a:chOff x="-1" y="4825"/>
            <a:chExt cx="15369" cy="582"/>
          </a:xfrm>
        </p:grpSpPr>
        <p:sp>
          <p:nvSpPr>
            <p:cNvPr id="3" name="五边形 1">
              <a:extLst>
                <a:ext uri="{FF2B5EF4-FFF2-40B4-BE49-F238E27FC236}">
                  <a16:creationId xmlns:a16="http://schemas.microsoft.com/office/drawing/2014/main" id="{532FEAD5-8056-63DA-A2D0-4DA7F04D6C52}"/>
                </a:ext>
              </a:extLst>
            </p:cNvPr>
            <p:cNvSpPr/>
            <p:nvPr/>
          </p:nvSpPr>
          <p:spPr>
            <a:xfrm>
              <a:off x="-1" y="4825"/>
              <a:ext cx="3868" cy="575"/>
            </a:xfrm>
            <a:prstGeom prst="homePlate">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燕尾形 2">
              <a:extLst>
                <a:ext uri="{FF2B5EF4-FFF2-40B4-BE49-F238E27FC236}">
                  <a16:creationId xmlns:a16="http://schemas.microsoft.com/office/drawing/2014/main" id="{A53D6A6A-FB86-FFDE-628E-A5281D5151E7}"/>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燕尾形 5">
              <a:extLst>
                <a:ext uri="{FF2B5EF4-FFF2-40B4-BE49-F238E27FC236}">
                  <a16:creationId xmlns:a16="http://schemas.microsoft.com/office/drawing/2014/main" id="{F79BA35C-AF81-9A77-93B4-8F492EEC5B2D}"/>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燕尾形 6">
              <a:extLst>
                <a:ext uri="{FF2B5EF4-FFF2-40B4-BE49-F238E27FC236}">
                  <a16:creationId xmlns:a16="http://schemas.microsoft.com/office/drawing/2014/main" id="{8C652DBF-60EF-65F9-5A09-8CABFDEAC025}"/>
                </a:ext>
              </a:extLst>
            </p:cNvPr>
            <p:cNvSpPr/>
            <p:nvPr/>
          </p:nvSpPr>
          <p:spPr>
            <a:xfrm>
              <a:off x="7666" y="4825"/>
              <a:ext cx="3868" cy="575"/>
            </a:xfrm>
            <a:prstGeom prst="chevron">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395362-DB06-2DDD-5F16-AE211A2169EF}"/>
                </a:ext>
              </a:extLst>
            </p:cNvPr>
            <p:cNvSpPr txBox="1"/>
            <p:nvPr/>
          </p:nvSpPr>
          <p:spPr>
            <a:xfrm>
              <a:off x="430"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研究背景与意义</a:t>
              </a:r>
            </a:p>
          </p:txBody>
        </p:sp>
        <p:sp>
          <p:nvSpPr>
            <p:cNvPr id="8" name="文本框 7">
              <a:extLst>
                <a:ext uri="{FF2B5EF4-FFF2-40B4-BE49-F238E27FC236}">
                  <a16:creationId xmlns:a16="http://schemas.microsoft.com/office/drawing/2014/main" id="{EF28C428-F26E-C20C-0D4F-1D3F004C2A4E}"/>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9" name="文本框 8">
              <a:extLst>
                <a:ext uri="{FF2B5EF4-FFF2-40B4-BE49-F238E27FC236}">
                  <a16:creationId xmlns:a16="http://schemas.microsoft.com/office/drawing/2014/main" id="{1586B73C-A773-249F-3425-51B8A2A32C91}"/>
                </a:ext>
              </a:extLst>
            </p:cNvPr>
            <p:cNvSpPr txBox="1"/>
            <p:nvPr/>
          </p:nvSpPr>
          <p:spPr>
            <a:xfrm>
              <a:off x="8232" y="4825"/>
              <a:ext cx="2871"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研究内容与结果</a:t>
              </a:r>
            </a:p>
          </p:txBody>
        </p:sp>
        <p:sp>
          <p:nvSpPr>
            <p:cNvPr id="10" name="文本框 9">
              <a:extLst>
                <a:ext uri="{FF2B5EF4-FFF2-40B4-BE49-F238E27FC236}">
                  <a16:creationId xmlns:a16="http://schemas.microsoft.com/office/drawing/2014/main" id="{EBE71B29-1829-A500-81B6-D3D63DF3E6CD}"/>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sp>
        <p:nvSpPr>
          <p:cNvPr id="15" name="文本框 14">
            <a:extLst>
              <a:ext uri="{FF2B5EF4-FFF2-40B4-BE49-F238E27FC236}">
                <a16:creationId xmlns:a16="http://schemas.microsoft.com/office/drawing/2014/main" id="{FCFA2B39-A592-13F3-94CB-52FA485802B7}"/>
              </a:ext>
            </a:extLst>
          </p:cNvPr>
          <p:cNvSpPr txBox="1"/>
          <p:nvPr/>
        </p:nvSpPr>
        <p:spPr>
          <a:xfrm>
            <a:off x="782925" y="775505"/>
            <a:ext cx="22505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244C89"/>
                </a:solidFill>
                <a:effectLst/>
                <a:uLnTx/>
                <a:uFillTx/>
                <a:latin typeface="微软雅黑"/>
                <a:ea typeface="微软雅黑"/>
                <a:cs typeface="+mn-ea"/>
                <a:sym typeface="+mn-lt"/>
              </a:rPr>
              <a:t>研究过程</a:t>
            </a:r>
            <a:endPar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4" name="圆角矩形 26">
            <a:extLst>
              <a:ext uri="{FF2B5EF4-FFF2-40B4-BE49-F238E27FC236}">
                <a16:creationId xmlns:a16="http://schemas.microsoft.com/office/drawing/2014/main" id="{B47E95E0-FD4A-7C49-131D-FB78DA978199}"/>
              </a:ext>
            </a:extLst>
          </p:cNvPr>
          <p:cNvSpPr/>
          <p:nvPr/>
        </p:nvSpPr>
        <p:spPr>
          <a:xfrm>
            <a:off x="1118413" y="2286399"/>
            <a:ext cx="3341489" cy="3519745"/>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cs typeface="+mn-ea"/>
              <a:sym typeface="+mn-lt"/>
            </a:endParaRPr>
          </a:p>
        </p:txBody>
      </p:sp>
      <p:sp>
        <p:nvSpPr>
          <p:cNvPr id="35" name="TextBox 29">
            <a:extLst>
              <a:ext uri="{FF2B5EF4-FFF2-40B4-BE49-F238E27FC236}">
                <a16:creationId xmlns:a16="http://schemas.microsoft.com/office/drawing/2014/main" id="{BFA5A9B9-B3B0-4A74-A183-7FA713EF0882}"/>
              </a:ext>
            </a:extLst>
          </p:cNvPr>
          <p:cNvSpPr txBox="1"/>
          <p:nvPr/>
        </p:nvSpPr>
        <p:spPr>
          <a:xfrm>
            <a:off x="1301200" y="2346485"/>
            <a:ext cx="3044649" cy="1000787"/>
          </a:xfrm>
          <a:prstGeom prst="rect">
            <a:avLst/>
          </a:prstGeom>
          <a:noFill/>
        </p:spPr>
        <p:txBody>
          <a:bodyPr wrap="square" lIns="0" tIns="0" rIns="0" bIns="0" rtlCol="0">
            <a:spAutoFit/>
          </a:bodyPr>
          <a:lstStyle/>
          <a:p>
            <a:pPr>
              <a:lnSpc>
                <a:spcPct val="120000"/>
              </a:lnSpc>
            </a:pPr>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AIGC+PS</a:t>
            </a:r>
            <a:r>
              <a:rPr lang="zh-CN" altLang="en-US" sz="2800" b="1" dirty="0">
                <a:solidFill>
                  <a:schemeClr val="bg1"/>
                </a:solidFill>
                <a:latin typeface="微软雅黑" panose="020B0503020204020204" pitchFamily="34" charset="-122"/>
                <a:ea typeface="微软雅黑" panose="020B0503020204020204" pitchFamily="34" charset="-122"/>
                <a:cs typeface="+mn-ea"/>
                <a:sym typeface="+mn-lt"/>
              </a:rPr>
              <a:t>生成目标检测数据集</a:t>
            </a:r>
            <a:endParaRPr lang="en-US" altLang="zh-CN" sz="2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0" name="TextBox 88">
            <a:extLst>
              <a:ext uri="{FF2B5EF4-FFF2-40B4-BE49-F238E27FC236}">
                <a16:creationId xmlns:a16="http://schemas.microsoft.com/office/drawing/2014/main" id="{C0E730D2-4934-0650-5A86-6E449B41F130}"/>
              </a:ext>
            </a:extLst>
          </p:cNvPr>
          <p:cNvSpPr txBox="1"/>
          <p:nvPr/>
        </p:nvSpPr>
        <p:spPr>
          <a:xfrm>
            <a:off x="1384021" y="3486362"/>
            <a:ext cx="2810271" cy="2534092"/>
          </a:xfrm>
          <a:prstGeom prst="rect">
            <a:avLst/>
          </a:prstGeom>
          <a:noFill/>
        </p:spPr>
        <p:txBody>
          <a:bodyPr wrap="square" lIns="0" tIns="0" rIns="0" bIns="0" rtlCol="0">
            <a:spAutoFit/>
          </a:bodyPr>
          <a:lstStyle/>
          <a:p>
            <a:pPr marL="171450" indent="-171450" algn="just">
              <a:lnSpc>
                <a:spcPct val="120000"/>
              </a:lnSpc>
              <a:buFont typeface="Wingdings" panose="05000000000000000000" pitchFamily="2" charset="2"/>
              <a:buChar char="Ø"/>
            </a:pP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在</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Stable Diffusion</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中选择使用</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Anything-v5-PrtRE.safetensors</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模型，该模型具有较强的泛用性，效果表现出较强的真实感和细节还原能力。</a:t>
            </a:r>
            <a:endParaRPr lang="en-US" altLang="zh-CN" sz="1400" dirty="0">
              <a:solidFill>
                <a:schemeClr val="bg1"/>
              </a:solidFill>
              <a:latin typeface="微软雅黑" panose="020B0503020204020204" pitchFamily="34" charset="-122"/>
              <a:ea typeface="微软雅黑" panose="020B0503020204020204" pitchFamily="34" charset="-122"/>
              <a:cs typeface="+mn-ea"/>
              <a:sym typeface="+mn-lt"/>
            </a:endParaRPr>
          </a:p>
          <a:p>
            <a:pPr marL="171450" indent="-171450" algn="just">
              <a:lnSpc>
                <a:spcPct val="120000"/>
              </a:lnSpc>
              <a:buFont typeface="Wingdings" panose="05000000000000000000" pitchFamily="2" charset="2"/>
              <a:buChar char="Ø"/>
            </a:pP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根据生成的图片的效果，不断调节参数，修改</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prompts</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以求达到最好的效果，以下是最终选定的部分参数和</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prompts</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a:t>
            </a:r>
          </a:p>
          <a:p>
            <a:pPr algn="just">
              <a:lnSpc>
                <a:spcPct val="120000"/>
              </a:lnSpc>
            </a:pPr>
            <a:endParaRPr lang="en-US" altLang="zh-CN" sz="1200" dirty="0">
              <a:solidFill>
                <a:schemeClr val="bg1"/>
              </a:solidFill>
              <a:cs typeface="+mn-ea"/>
              <a:sym typeface="+mn-lt"/>
            </a:endParaRPr>
          </a:p>
        </p:txBody>
      </p:sp>
      <p:graphicFrame>
        <p:nvGraphicFramePr>
          <p:cNvPr id="82" name="表格 81">
            <a:extLst>
              <a:ext uri="{FF2B5EF4-FFF2-40B4-BE49-F238E27FC236}">
                <a16:creationId xmlns:a16="http://schemas.microsoft.com/office/drawing/2014/main" id="{EE72F7B5-7A11-6C6A-6E0A-ACA4D9D6EAC4}"/>
              </a:ext>
            </a:extLst>
          </p:cNvPr>
          <p:cNvGraphicFramePr>
            <a:graphicFrameLocks noGrp="1"/>
          </p:cNvGraphicFramePr>
          <p:nvPr>
            <p:extLst>
              <p:ext uri="{D42A27DB-BD31-4B8C-83A1-F6EECF244321}">
                <p14:modId xmlns:p14="http://schemas.microsoft.com/office/powerpoint/2010/main" val="1151936548"/>
              </p:ext>
            </p:extLst>
          </p:nvPr>
        </p:nvGraphicFramePr>
        <p:xfrm>
          <a:off x="5060163" y="2286399"/>
          <a:ext cx="6391275" cy="3518068"/>
        </p:xfrm>
        <a:graphic>
          <a:graphicData uri="http://schemas.openxmlformats.org/drawingml/2006/table">
            <a:tbl>
              <a:tblPr firstRow="1" bandRow="1">
                <a:tableStyleId>{7DF18680-E054-41AD-8BC1-D1AEF772440D}</a:tableStyleId>
              </a:tblPr>
              <a:tblGrid>
                <a:gridCol w="1581150">
                  <a:extLst>
                    <a:ext uri="{9D8B030D-6E8A-4147-A177-3AD203B41FA5}">
                      <a16:colId xmlns:a16="http://schemas.microsoft.com/office/drawing/2014/main" val="3062338492"/>
                    </a:ext>
                  </a:extLst>
                </a:gridCol>
                <a:gridCol w="4810125">
                  <a:extLst>
                    <a:ext uri="{9D8B030D-6E8A-4147-A177-3AD203B41FA5}">
                      <a16:colId xmlns:a16="http://schemas.microsoft.com/office/drawing/2014/main" val="2581797258"/>
                    </a:ext>
                  </a:extLst>
                </a:gridCol>
              </a:tblGrid>
              <a:tr h="453465">
                <a:tc>
                  <a:txBody>
                    <a:bodyPr/>
                    <a:lstStyle/>
                    <a:p>
                      <a:pPr algn="ctr"/>
                      <a:r>
                        <a:rPr lang="en-US" altLang="zh-CN" sz="1600" dirty="0">
                          <a:latin typeface="Arial" panose="020B0604020202020204" pitchFamily="34" charset="0"/>
                          <a:ea typeface="微软雅黑" panose="020B0503020204020204" pitchFamily="34" charset="-122"/>
                          <a:cs typeface="Arial" panose="020B0604020202020204" pitchFamily="34" charset="0"/>
                        </a:rPr>
                        <a:t> </a:t>
                      </a:r>
                      <a:r>
                        <a:rPr lang="zh-CN" altLang="en-US" sz="1600" dirty="0">
                          <a:latin typeface="Arial" panose="020B0604020202020204" pitchFamily="34" charset="0"/>
                          <a:ea typeface="微软雅黑" panose="020B0503020204020204" pitchFamily="34" charset="-122"/>
                          <a:cs typeface="Arial" panose="020B0604020202020204" pitchFamily="34" charset="0"/>
                        </a:rPr>
                        <a:t>提示词类型</a:t>
                      </a:r>
                    </a:p>
                  </a:txBody>
                  <a:tcPr/>
                </a:tc>
                <a:tc>
                  <a:txBody>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内容（电网下的鸟巢）</a:t>
                      </a:r>
                    </a:p>
                  </a:txBody>
                  <a:tcPr/>
                </a:tc>
                <a:extLst>
                  <a:ext uri="{0D108BD9-81ED-4DB2-BD59-A6C34878D82A}">
                    <a16:rowId xmlns:a16="http://schemas.microsoft.com/office/drawing/2014/main" val="2926738760"/>
                  </a:ext>
                </a:extLst>
              </a:tr>
              <a:tr h="1371214">
                <a:tc>
                  <a:txBody>
                    <a:bodyPr/>
                    <a:lstStyle/>
                    <a:p>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algn="ct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正向提示词</a:t>
                      </a:r>
                    </a:p>
                  </a:txBody>
                  <a:tcPr/>
                </a:tc>
                <a:tc>
                  <a:txBody>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(((The bird's nest is right on a telephone pole))), Very small bird's nest on a high-voltage transmission tower, (((very small nest))), Realistic bird's nest, (((A very little bird's nest ))), pole, The very small bird's nest is right on the electrified line, The vert small bird's nest is right on the high-voltage power towers, Extremely small nests, Real-life scenarios, High-voltage transmission towers</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a:txBody>
                  <a:tcPr/>
                </a:tc>
                <a:extLst>
                  <a:ext uri="{0D108BD9-81ED-4DB2-BD59-A6C34878D82A}">
                    <a16:rowId xmlns:a16="http://schemas.microsoft.com/office/drawing/2014/main" val="2944711247"/>
                  </a:ext>
                </a:extLst>
              </a:tr>
              <a:tr h="1022443">
                <a:tc>
                  <a:txBody>
                    <a:bodyPr/>
                    <a:lstStyle/>
                    <a:p>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反向提示词</a:t>
                      </a:r>
                    </a:p>
                  </a:txBody>
                  <a:tcPr/>
                </a:tc>
                <a:tc>
                  <a:txBody>
                    <a:bodyPr/>
                    <a:lstStyle/>
                    <a:p>
                      <a:r>
                        <a:rPr lang="en-US" altLang="zh-CN" sz="1600" kern="1200" dirty="0">
                          <a:solidFill>
                            <a:schemeClr val="dk1"/>
                          </a:solidFill>
                          <a:effectLst/>
                          <a:latin typeface="Arial" panose="020B0604020202020204" pitchFamily="34" charset="0"/>
                          <a:ea typeface="微软雅黑" panose="020B0503020204020204" pitchFamily="34" charset="-122"/>
                          <a:cs typeface="Arial" panose="020B0604020202020204" pitchFamily="34" charset="0"/>
                        </a:rPr>
                        <a:t>Big trees, big nests, medium nests, Disconnect from the real world</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a:txBody>
                  <a:tcPr/>
                </a:tc>
                <a:extLst>
                  <a:ext uri="{0D108BD9-81ED-4DB2-BD59-A6C34878D82A}">
                    <a16:rowId xmlns:a16="http://schemas.microsoft.com/office/drawing/2014/main" val="1524033626"/>
                  </a:ext>
                </a:extLst>
              </a:tr>
            </a:tbl>
          </a:graphicData>
        </a:graphic>
      </p:graphicFrame>
      <p:sp>
        <p:nvSpPr>
          <p:cNvPr id="11" name="日期占位符 10">
            <a:extLst>
              <a:ext uri="{FF2B5EF4-FFF2-40B4-BE49-F238E27FC236}">
                <a16:creationId xmlns:a16="http://schemas.microsoft.com/office/drawing/2014/main" id="{93CB2284-B85A-0896-6A66-E1B5EDB1D83D}"/>
              </a:ext>
            </a:extLst>
          </p:cNvPr>
          <p:cNvSpPr>
            <a:spLocks noGrp="1"/>
          </p:cNvSpPr>
          <p:nvPr>
            <p:ph type="dt" sz="half" idx="10"/>
          </p:nvPr>
        </p:nvSpPr>
        <p:spPr/>
        <p:txBody>
          <a:bodyPr/>
          <a:lstStyle/>
          <a:p>
            <a:fld id="{05F435AC-C1A5-4320-8A5E-DA3B00B17818}" type="datetime1">
              <a:rPr lang="zh-CN" altLang="en-US" smtClean="0"/>
              <a:t>2024/11/2</a:t>
            </a:fld>
            <a:endParaRPr lang="zh-CN" altLang="en-US"/>
          </a:p>
        </p:txBody>
      </p:sp>
      <p:sp>
        <p:nvSpPr>
          <p:cNvPr id="12" name="灯片编号占位符 11">
            <a:extLst>
              <a:ext uri="{FF2B5EF4-FFF2-40B4-BE49-F238E27FC236}">
                <a16:creationId xmlns:a16="http://schemas.microsoft.com/office/drawing/2014/main" id="{7697E0C4-AD64-F5C2-7DF6-25D3CD5AA22C}"/>
              </a:ext>
            </a:extLst>
          </p:cNvPr>
          <p:cNvSpPr>
            <a:spLocks noGrp="1"/>
          </p:cNvSpPr>
          <p:nvPr>
            <p:ph type="sldNum" sz="quarter" idx="12"/>
          </p:nvPr>
        </p:nvSpPr>
        <p:spPr/>
        <p:txBody>
          <a:bodyPr/>
          <a:lstStyle/>
          <a:p>
            <a:fld id="{E3728803-FA0C-438D-A4FC-22AAFB9C3B88}" type="slidenum">
              <a:rPr lang="zh-CN" altLang="en-US" smtClean="0"/>
              <a:pPr/>
              <a:t>10</a:t>
            </a:fld>
            <a:r>
              <a:rPr lang="en-US" altLang="zh-CN"/>
              <a:t>/15</a:t>
            </a:r>
            <a:endParaRPr lang="zh-CN" altLang="en-US" dirty="0"/>
          </a:p>
        </p:txBody>
      </p:sp>
      <p:sp>
        <p:nvSpPr>
          <p:cNvPr id="14" name="页脚占位符 13">
            <a:extLst>
              <a:ext uri="{FF2B5EF4-FFF2-40B4-BE49-F238E27FC236}">
                <a16:creationId xmlns:a16="http://schemas.microsoft.com/office/drawing/2014/main" id="{FEBEA23C-ED37-6CD2-BF1E-062A0453504E}"/>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99463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51855BE-DD29-C573-C1D9-91BFE2AE1B5A}"/>
              </a:ext>
            </a:extLst>
          </p:cNvPr>
          <p:cNvGrpSpPr/>
          <p:nvPr/>
        </p:nvGrpSpPr>
        <p:grpSpPr>
          <a:xfrm>
            <a:off x="2673194" y="209282"/>
            <a:ext cx="9759315" cy="369570"/>
            <a:chOff x="-1" y="4825"/>
            <a:chExt cx="15369" cy="582"/>
          </a:xfrm>
        </p:grpSpPr>
        <p:sp>
          <p:nvSpPr>
            <p:cNvPr id="3" name="五边形 1">
              <a:extLst>
                <a:ext uri="{FF2B5EF4-FFF2-40B4-BE49-F238E27FC236}">
                  <a16:creationId xmlns:a16="http://schemas.microsoft.com/office/drawing/2014/main" id="{532FEAD5-8056-63DA-A2D0-4DA7F04D6C52}"/>
                </a:ext>
              </a:extLst>
            </p:cNvPr>
            <p:cNvSpPr/>
            <p:nvPr/>
          </p:nvSpPr>
          <p:spPr>
            <a:xfrm>
              <a:off x="-1" y="4825"/>
              <a:ext cx="3868" cy="575"/>
            </a:xfrm>
            <a:prstGeom prst="homePlate">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燕尾形 2">
              <a:extLst>
                <a:ext uri="{FF2B5EF4-FFF2-40B4-BE49-F238E27FC236}">
                  <a16:creationId xmlns:a16="http://schemas.microsoft.com/office/drawing/2014/main" id="{A53D6A6A-FB86-FFDE-628E-A5281D5151E7}"/>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燕尾形 5">
              <a:extLst>
                <a:ext uri="{FF2B5EF4-FFF2-40B4-BE49-F238E27FC236}">
                  <a16:creationId xmlns:a16="http://schemas.microsoft.com/office/drawing/2014/main" id="{F79BA35C-AF81-9A77-93B4-8F492EEC5B2D}"/>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燕尾形 6">
              <a:extLst>
                <a:ext uri="{FF2B5EF4-FFF2-40B4-BE49-F238E27FC236}">
                  <a16:creationId xmlns:a16="http://schemas.microsoft.com/office/drawing/2014/main" id="{8C652DBF-60EF-65F9-5A09-8CABFDEAC025}"/>
                </a:ext>
              </a:extLst>
            </p:cNvPr>
            <p:cNvSpPr/>
            <p:nvPr/>
          </p:nvSpPr>
          <p:spPr>
            <a:xfrm>
              <a:off x="7666" y="4825"/>
              <a:ext cx="3868" cy="575"/>
            </a:xfrm>
            <a:prstGeom prst="chevron">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395362-DB06-2DDD-5F16-AE211A2169EF}"/>
                </a:ext>
              </a:extLst>
            </p:cNvPr>
            <p:cNvSpPr txBox="1"/>
            <p:nvPr/>
          </p:nvSpPr>
          <p:spPr>
            <a:xfrm>
              <a:off x="430"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研究背景与意义</a:t>
              </a:r>
            </a:p>
          </p:txBody>
        </p:sp>
        <p:sp>
          <p:nvSpPr>
            <p:cNvPr id="8" name="文本框 7">
              <a:extLst>
                <a:ext uri="{FF2B5EF4-FFF2-40B4-BE49-F238E27FC236}">
                  <a16:creationId xmlns:a16="http://schemas.microsoft.com/office/drawing/2014/main" id="{EF28C428-F26E-C20C-0D4F-1D3F004C2A4E}"/>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9" name="文本框 8">
              <a:extLst>
                <a:ext uri="{FF2B5EF4-FFF2-40B4-BE49-F238E27FC236}">
                  <a16:creationId xmlns:a16="http://schemas.microsoft.com/office/drawing/2014/main" id="{1586B73C-A773-249F-3425-51B8A2A32C91}"/>
                </a:ext>
              </a:extLst>
            </p:cNvPr>
            <p:cNvSpPr txBox="1"/>
            <p:nvPr/>
          </p:nvSpPr>
          <p:spPr>
            <a:xfrm>
              <a:off x="8232" y="4825"/>
              <a:ext cx="2871"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研究内容与结果</a:t>
              </a:r>
            </a:p>
          </p:txBody>
        </p:sp>
        <p:sp>
          <p:nvSpPr>
            <p:cNvPr id="10" name="文本框 9">
              <a:extLst>
                <a:ext uri="{FF2B5EF4-FFF2-40B4-BE49-F238E27FC236}">
                  <a16:creationId xmlns:a16="http://schemas.microsoft.com/office/drawing/2014/main" id="{EBE71B29-1829-A500-81B6-D3D63DF3E6CD}"/>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sp>
        <p:nvSpPr>
          <p:cNvPr id="11" name="文本框 10">
            <a:extLst>
              <a:ext uri="{FF2B5EF4-FFF2-40B4-BE49-F238E27FC236}">
                <a16:creationId xmlns:a16="http://schemas.microsoft.com/office/drawing/2014/main" id="{4F8F9ACD-83A3-FCAA-5972-E3472509F51D}"/>
              </a:ext>
            </a:extLst>
          </p:cNvPr>
          <p:cNvSpPr txBox="1"/>
          <p:nvPr/>
        </p:nvSpPr>
        <p:spPr>
          <a:xfrm>
            <a:off x="775952" y="775505"/>
            <a:ext cx="22505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244C89"/>
                </a:solidFill>
                <a:effectLst/>
                <a:uLnTx/>
                <a:uFillTx/>
                <a:latin typeface="微软雅黑"/>
                <a:ea typeface="微软雅黑"/>
                <a:cs typeface="+mn-ea"/>
                <a:sym typeface="+mn-lt"/>
              </a:rPr>
              <a:t>研究过程</a:t>
            </a:r>
            <a:endPar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4F5A0C06-4BDA-FF33-ED13-83459811B2E3}"/>
              </a:ext>
            </a:extLst>
          </p:cNvPr>
          <p:cNvGrpSpPr/>
          <p:nvPr/>
        </p:nvGrpSpPr>
        <p:grpSpPr>
          <a:xfrm>
            <a:off x="905417" y="2721072"/>
            <a:ext cx="3392170" cy="2843380"/>
            <a:chOff x="523961" y="2512168"/>
            <a:chExt cx="4155082" cy="3482867"/>
          </a:xfrm>
        </p:grpSpPr>
        <p:sp>
          <p:nvSpPr>
            <p:cNvPr id="14" name="椭圆 13">
              <a:extLst>
                <a:ext uri="{FF2B5EF4-FFF2-40B4-BE49-F238E27FC236}">
                  <a16:creationId xmlns:a16="http://schemas.microsoft.com/office/drawing/2014/main" id="{3A0F6D0A-62E8-1C96-A52B-F529DD98DA4C}"/>
                </a:ext>
              </a:extLst>
            </p:cNvPr>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微软雅黑" panose="020B0503020204020204" pitchFamily="34" charset="-122"/>
                  <a:ea typeface="微软雅黑" panose="020B0503020204020204" pitchFamily="34" charset="-122"/>
                  <a:cs typeface="+mn-ea"/>
                  <a:sym typeface="+mn-lt"/>
                </a:rPr>
                <a:t>数据集</a:t>
              </a:r>
            </a:p>
          </p:txBody>
        </p:sp>
        <p:sp>
          <p:nvSpPr>
            <p:cNvPr id="15" name="椭圆 4">
              <a:extLst>
                <a:ext uri="{FF2B5EF4-FFF2-40B4-BE49-F238E27FC236}">
                  <a16:creationId xmlns:a16="http://schemas.microsoft.com/office/drawing/2014/main" id="{C06F6A01-C869-4357-5BDE-A737A97550D3}"/>
                </a:ext>
              </a:extLst>
            </p:cNvPr>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6" name="任意多边形 25">
              <a:extLst>
                <a:ext uri="{FF2B5EF4-FFF2-40B4-BE49-F238E27FC236}">
                  <a16:creationId xmlns:a16="http://schemas.microsoft.com/office/drawing/2014/main" id="{2F71BB6A-0C0E-6CCA-1927-298FA4EF7F5F}"/>
                </a:ext>
              </a:extLst>
            </p:cNvPr>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17" name="圆角矩形 4">
              <a:extLst>
                <a:ext uri="{FF2B5EF4-FFF2-40B4-BE49-F238E27FC236}">
                  <a16:creationId xmlns:a16="http://schemas.microsoft.com/office/drawing/2014/main" id="{58D64352-E77C-439A-8F7A-704CB331F22A}"/>
                </a:ext>
              </a:extLst>
            </p:cNvPr>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sp>
        <p:nvSpPr>
          <p:cNvPr id="22" name="椭圆 21">
            <a:extLst>
              <a:ext uri="{FF2B5EF4-FFF2-40B4-BE49-F238E27FC236}">
                <a16:creationId xmlns:a16="http://schemas.microsoft.com/office/drawing/2014/main" id="{79710247-7CF1-3FF9-E372-A3DE5E69D73C}"/>
              </a:ext>
            </a:extLst>
          </p:cNvPr>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椭圆 4">
            <a:extLst>
              <a:ext uri="{FF2B5EF4-FFF2-40B4-BE49-F238E27FC236}">
                <a16:creationId xmlns:a16="http://schemas.microsoft.com/office/drawing/2014/main" id="{C47CA274-11BA-10E6-E278-C53A6A8F7BCC}"/>
              </a:ext>
            </a:extLst>
          </p:cNvPr>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24" name="矩形 23">
            <a:extLst>
              <a:ext uri="{FF2B5EF4-FFF2-40B4-BE49-F238E27FC236}">
                <a16:creationId xmlns:a16="http://schemas.microsoft.com/office/drawing/2014/main" id="{336D9AEA-BC86-45F7-8CEB-1CC0E706DC3C}"/>
              </a:ext>
            </a:extLst>
          </p:cNvPr>
          <p:cNvSpPr/>
          <p:nvPr/>
        </p:nvSpPr>
        <p:spPr>
          <a:xfrm>
            <a:off x="6015358" y="3806209"/>
            <a:ext cx="3917390" cy="299634"/>
          </a:xfrm>
          <a:prstGeom prst="rect">
            <a:avLst/>
          </a:prstGeom>
        </p:spPr>
        <p:txBody>
          <a:bodyPr wrap="square">
            <a:spAutoFit/>
          </a:bodyPr>
          <a:lstStyle/>
          <a:p>
            <a:pPr algn="just">
              <a:lnSpc>
                <a:spcPct val="120000"/>
              </a:lnSpc>
            </a:pPr>
            <a:endParaRPr lang="en-US" altLang="zh-CN" sz="1200" dirty="0">
              <a:solidFill>
                <a:schemeClr val="tx1">
                  <a:lumMod val="65000"/>
                  <a:lumOff val="35000"/>
                </a:schemeClr>
              </a:solidFill>
              <a:cs typeface="+mn-ea"/>
              <a:sym typeface="+mn-lt"/>
            </a:endParaRPr>
          </a:p>
        </p:txBody>
      </p:sp>
      <p:sp>
        <p:nvSpPr>
          <p:cNvPr id="25" name="椭圆 24">
            <a:extLst>
              <a:ext uri="{FF2B5EF4-FFF2-40B4-BE49-F238E27FC236}">
                <a16:creationId xmlns:a16="http://schemas.microsoft.com/office/drawing/2014/main" id="{382AD074-D2C7-A589-DB31-B60902C0484A}"/>
              </a:ext>
            </a:extLst>
          </p:cNvPr>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dirty="0">
              <a:solidFill>
                <a:schemeClr val="bg1"/>
              </a:solidFill>
              <a:cs typeface="+mn-ea"/>
              <a:sym typeface="+mn-lt"/>
            </a:endParaRPr>
          </a:p>
        </p:txBody>
      </p:sp>
      <p:sp>
        <p:nvSpPr>
          <p:cNvPr id="26" name="椭圆 4">
            <a:extLst>
              <a:ext uri="{FF2B5EF4-FFF2-40B4-BE49-F238E27FC236}">
                <a16:creationId xmlns:a16="http://schemas.microsoft.com/office/drawing/2014/main" id="{F4329925-6342-8FA2-B3AC-48168398D4F0}"/>
              </a:ext>
            </a:extLst>
          </p:cNvPr>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28" name="椭圆 27">
            <a:extLst>
              <a:ext uri="{FF2B5EF4-FFF2-40B4-BE49-F238E27FC236}">
                <a16:creationId xmlns:a16="http://schemas.microsoft.com/office/drawing/2014/main" id="{AB03E343-7AC3-8783-577D-2239C790AA52}"/>
              </a:ext>
            </a:extLst>
          </p:cNvPr>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sz="2400" dirty="0">
              <a:solidFill>
                <a:schemeClr val="bg1"/>
              </a:solidFill>
              <a:cs typeface="+mn-ea"/>
              <a:sym typeface="+mn-lt"/>
            </a:endParaRPr>
          </a:p>
        </p:txBody>
      </p:sp>
      <p:sp>
        <p:nvSpPr>
          <p:cNvPr id="29" name="椭圆 4">
            <a:extLst>
              <a:ext uri="{FF2B5EF4-FFF2-40B4-BE49-F238E27FC236}">
                <a16:creationId xmlns:a16="http://schemas.microsoft.com/office/drawing/2014/main" id="{8332F8C0-E081-3A9C-796A-58490142F523}"/>
              </a:ext>
            </a:extLst>
          </p:cNvPr>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sz="1200">
              <a:cs typeface="+mn-ea"/>
              <a:sym typeface="+mn-lt"/>
            </a:endParaRPr>
          </a:p>
        </p:txBody>
      </p:sp>
      <p:sp>
        <p:nvSpPr>
          <p:cNvPr id="31" name="文本框 30">
            <a:extLst>
              <a:ext uri="{FF2B5EF4-FFF2-40B4-BE49-F238E27FC236}">
                <a16:creationId xmlns:a16="http://schemas.microsoft.com/office/drawing/2014/main" id="{88D6DD7A-2FD6-E552-7F03-C29BCF8D9807}"/>
              </a:ext>
            </a:extLst>
          </p:cNvPr>
          <p:cNvSpPr txBox="1"/>
          <p:nvPr/>
        </p:nvSpPr>
        <p:spPr>
          <a:xfrm>
            <a:off x="3088336" y="2318899"/>
            <a:ext cx="3296574" cy="396583"/>
          </a:xfrm>
          <a:prstGeom prst="rect">
            <a:avLst/>
          </a:prstGeom>
          <a:noFill/>
        </p:spPr>
        <p:txBody>
          <a:bodyPr wrap="square">
            <a:spAutoFit/>
          </a:bodyPr>
          <a:lstStyle/>
          <a:p>
            <a:pPr algn="ctr">
              <a:lnSpc>
                <a:spcPct val="120000"/>
              </a:lnSpc>
            </a:pPr>
            <a:r>
              <a:rPr lang="zh-CN" altLang="en-US" dirty="0">
                <a:solidFill>
                  <a:schemeClr val="bg1"/>
                </a:solidFill>
                <a:latin typeface="微软雅黑" panose="020B0503020204020204" pitchFamily="34" charset="-122"/>
                <a:ea typeface="微软雅黑" panose="020B0503020204020204" pitchFamily="34" charset="-122"/>
                <a:cs typeface="+mn-ea"/>
                <a:sym typeface="+mn-lt"/>
              </a:rPr>
              <a:t>图</a:t>
            </a: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生图</a:t>
            </a:r>
          </a:p>
        </p:txBody>
      </p:sp>
      <p:sp>
        <p:nvSpPr>
          <p:cNvPr id="32" name="文本框 31">
            <a:extLst>
              <a:ext uri="{FF2B5EF4-FFF2-40B4-BE49-F238E27FC236}">
                <a16:creationId xmlns:a16="http://schemas.microsoft.com/office/drawing/2014/main" id="{8F43ACF0-1407-DDB9-6035-08F12E398C6D}"/>
              </a:ext>
            </a:extLst>
          </p:cNvPr>
          <p:cNvSpPr txBox="1"/>
          <p:nvPr/>
        </p:nvSpPr>
        <p:spPr>
          <a:xfrm>
            <a:off x="3840506" y="3843298"/>
            <a:ext cx="3296574" cy="396583"/>
          </a:xfrm>
          <a:prstGeom prst="rect">
            <a:avLst/>
          </a:prstGeom>
          <a:noFill/>
        </p:spPr>
        <p:txBody>
          <a:bodyPr wrap="square">
            <a:spAutoFit/>
          </a:bodyPr>
          <a:lstStyle/>
          <a:p>
            <a:pPr algn="ctr">
              <a:lnSpc>
                <a:spcPct val="12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文生图</a:t>
            </a:r>
          </a:p>
        </p:txBody>
      </p:sp>
      <p:sp>
        <p:nvSpPr>
          <p:cNvPr id="33" name="文本框 32">
            <a:extLst>
              <a:ext uri="{FF2B5EF4-FFF2-40B4-BE49-F238E27FC236}">
                <a16:creationId xmlns:a16="http://schemas.microsoft.com/office/drawing/2014/main" id="{6684E47A-6FF5-E89F-A9CE-3755B7908A32}"/>
              </a:ext>
            </a:extLst>
          </p:cNvPr>
          <p:cNvSpPr txBox="1"/>
          <p:nvPr/>
        </p:nvSpPr>
        <p:spPr>
          <a:xfrm>
            <a:off x="3077094" y="5206943"/>
            <a:ext cx="3296574" cy="396583"/>
          </a:xfrm>
          <a:prstGeom prst="rect">
            <a:avLst/>
          </a:prstGeom>
          <a:noFill/>
        </p:spPr>
        <p:txBody>
          <a:bodyPr wrap="square">
            <a:spAutoFit/>
          </a:bodyPr>
          <a:lstStyle/>
          <a:p>
            <a:pPr algn="ctr">
              <a:lnSpc>
                <a:spcPct val="120000"/>
              </a:lnSpc>
            </a:pP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rPr>
              <a:t>PS</a:t>
            </a:r>
            <a:endParaRPr lang="zh-CN" altLang="en-US" sz="1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34" name="矩形 33">
            <a:extLst>
              <a:ext uri="{FF2B5EF4-FFF2-40B4-BE49-F238E27FC236}">
                <a16:creationId xmlns:a16="http://schemas.microsoft.com/office/drawing/2014/main" id="{86C013AC-7367-565D-5093-8166A4AD0064}"/>
              </a:ext>
            </a:extLst>
          </p:cNvPr>
          <p:cNvSpPr/>
          <p:nvPr/>
        </p:nvSpPr>
        <p:spPr>
          <a:xfrm>
            <a:off x="2877668" y="816355"/>
            <a:ext cx="8918619" cy="941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800" dirty="0">
                <a:latin typeface="微软雅黑" panose="020B0503020204020204" pitchFamily="34" charset="-122"/>
                <a:ea typeface="微软雅黑" panose="020B0503020204020204" pitchFamily="34" charset="-122"/>
              </a:rPr>
              <a:t>基于</a:t>
            </a:r>
            <a:r>
              <a:rPr lang="zh-CN" altLang="en-US" sz="1800" b="1" dirty="0">
                <a:solidFill>
                  <a:srgbClr val="FF0000"/>
                </a:solidFill>
                <a:latin typeface="微软雅黑" panose="020B0503020204020204" pitchFamily="34" charset="-122"/>
                <a:ea typeface="微软雅黑" panose="020B0503020204020204" pitchFamily="34" charset="-122"/>
              </a:rPr>
              <a:t>真实拍摄的电网下的鸟巢</a:t>
            </a:r>
            <a:r>
              <a:rPr lang="zh-CN" altLang="en-US" sz="1800" dirty="0">
                <a:latin typeface="微软雅黑" panose="020B0503020204020204" pitchFamily="34" charset="-122"/>
                <a:ea typeface="微软雅黑" panose="020B0503020204020204" pitchFamily="34" charset="-122"/>
              </a:rPr>
              <a:t>图片，使用</a:t>
            </a:r>
            <a:r>
              <a:rPr lang="en-US" altLang="zh-CN" sz="1800" dirty="0">
                <a:latin typeface="微软雅黑" panose="020B0503020204020204" pitchFamily="34" charset="-122"/>
                <a:ea typeface="微软雅黑" panose="020B0503020204020204" pitchFamily="34" charset="-122"/>
              </a:rPr>
              <a:t>Stable Diffusion</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PS</a:t>
            </a:r>
            <a:r>
              <a:rPr lang="zh-CN" altLang="en-US" sz="1800" dirty="0">
                <a:latin typeface="微软雅黑" panose="020B0503020204020204" pitchFamily="34" charset="-122"/>
                <a:ea typeface="微软雅黑" panose="020B0503020204020204" pitchFamily="34" charset="-122"/>
              </a:rPr>
              <a:t>三种方式，在原始的真实数据集的训练集中分别加入</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40</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60</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80</a:t>
            </a:r>
            <a:r>
              <a:rPr lang="zh-CN" altLang="en-US" sz="1800" dirty="0">
                <a:latin typeface="微软雅黑" panose="020B0503020204020204" pitchFamily="34" charset="-122"/>
                <a:ea typeface="微软雅黑" panose="020B0503020204020204" pitchFamily="34" charset="-122"/>
              </a:rPr>
              <a:t>张生成的图片制作出</a:t>
            </a:r>
            <a:r>
              <a:rPr lang="en-US" altLang="zh-CN" sz="1800" b="1" dirty="0">
                <a:solidFill>
                  <a:srgbClr val="FF0000"/>
                </a:solidFill>
                <a:latin typeface="微软雅黑" panose="020B0503020204020204" pitchFamily="34" charset="-122"/>
                <a:ea typeface="微软雅黑" panose="020B0503020204020204" pitchFamily="34" charset="-122"/>
              </a:rPr>
              <a:t>12</a:t>
            </a:r>
            <a:r>
              <a:rPr lang="zh-CN" altLang="en-US" sz="1800" b="1" dirty="0">
                <a:solidFill>
                  <a:srgbClr val="FF0000"/>
                </a:solidFill>
                <a:latin typeface="微软雅黑" panose="020B0503020204020204" pitchFamily="34" charset="-122"/>
                <a:ea typeface="微软雅黑" panose="020B0503020204020204" pitchFamily="34" charset="-122"/>
              </a:rPr>
              <a:t>个混合数据集</a:t>
            </a:r>
            <a:r>
              <a:rPr lang="zh-CN" altLang="en-US" sz="1800" dirty="0">
                <a:solidFill>
                  <a:srgbClr val="FF0000"/>
                </a:solidFill>
                <a:latin typeface="微软雅黑" panose="020B0503020204020204" pitchFamily="34" charset="-122"/>
                <a:ea typeface="微软雅黑" panose="020B0503020204020204" pitchFamily="34" charset="-122"/>
              </a:rPr>
              <a:t>。</a:t>
            </a:r>
            <a:endParaRPr lang="zh-CN" altLang="en-US" dirty="0"/>
          </a:p>
        </p:txBody>
      </p:sp>
      <p:pic>
        <p:nvPicPr>
          <p:cNvPr id="36" name="Picture 2" descr="D:\快盘\培训PPT\咸安PPT制作培训教程\导出\平板.png">
            <a:extLst>
              <a:ext uri="{FF2B5EF4-FFF2-40B4-BE49-F238E27FC236}">
                <a16:creationId xmlns:a16="http://schemas.microsoft.com/office/drawing/2014/main" id="{ED57B6DB-E484-7B02-E649-1CCF1F58F9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9433" y="1908882"/>
            <a:ext cx="2332003" cy="184813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D:\快盘\培训PPT\咸安PPT制作培训教程\导出\平板.png">
            <a:extLst>
              <a:ext uri="{FF2B5EF4-FFF2-40B4-BE49-F238E27FC236}">
                <a16:creationId xmlns:a16="http://schemas.microsoft.com/office/drawing/2014/main" id="{70D1252A-E6B5-26FE-A7E0-93DBBCC2DB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7111" y="3124401"/>
            <a:ext cx="2332003" cy="184813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快盘\培训PPT\咸安PPT制作培训教程\导出\平板.png">
            <a:extLst>
              <a:ext uri="{FF2B5EF4-FFF2-40B4-BE49-F238E27FC236}">
                <a16:creationId xmlns:a16="http://schemas.microsoft.com/office/drawing/2014/main" id="{BD47025A-998E-4812-4691-35F95B9365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8" y="4413103"/>
            <a:ext cx="2332003" cy="1848130"/>
          </a:xfrm>
          <a:prstGeom prst="rect">
            <a:avLst/>
          </a:prstGeom>
          <a:noFill/>
          <a:extLst>
            <a:ext uri="{909E8E84-426E-40DD-AFC4-6F175D3DCCD1}">
              <a14:hiddenFill xmlns:a14="http://schemas.microsoft.com/office/drawing/2010/main">
                <a:solidFill>
                  <a:srgbClr val="FFFFFF"/>
                </a:solidFill>
              </a14:hiddenFill>
            </a:ext>
          </a:extLst>
        </p:spPr>
      </p:pic>
      <p:pic>
        <p:nvPicPr>
          <p:cNvPr id="41" name="图片 40">
            <a:extLst>
              <a:ext uri="{FF2B5EF4-FFF2-40B4-BE49-F238E27FC236}">
                <a16:creationId xmlns:a16="http://schemas.microsoft.com/office/drawing/2014/main" id="{C59643C0-3CDC-CD6D-F981-76278A974D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084" y="2027372"/>
            <a:ext cx="2099240" cy="1350293"/>
          </a:xfrm>
          <a:prstGeom prst="rect">
            <a:avLst/>
          </a:prstGeom>
          <a:blipFill dpi="0" rotWithShape="1">
            <a:blip r:embed="rId5"/>
            <a:srcRect/>
            <a:stretch>
              <a:fillRect l="-128000" r="-111000"/>
            </a:stretch>
          </a:blipFill>
          <a:effectLst>
            <a:softEdge rad="25400"/>
          </a:effectLst>
        </p:spPr>
      </p:pic>
      <p:pic>
        <p:nvPicPr>
          <p:cNvPr id="42" name="图片 41">
            <a:extLst>
              <a:ext uri="{FF2B5EF4-FFF2-40B4-BE49-F238E27FC236}">
                <a16:creationId xmlns:a16="http://schemas.microsoft.com/office/drawing/2014/main" id="{02A8B74E-5FE6-594C-33B0-270CA4D433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1672" y="4533083"/>
            <a:ext cx="2117504" cy="1347720"/>
          </a:xfrm>
          <a:prstGeom prst="rect">
            <a:avLst/>
          </a:prstGeom>
          <a:effectLst>
            <a:softEdge rad="25400"/>
          </a:effectLst>
        </p:spPr>
      </p:pic>
      <p:pic>
        <p:nvPicPr>
          <p:cNvPr id="43" name="图片 42">
            <a:extLst>
              <a:ext uri="{FF2B5EF4-FFF2-40B4-BE49-F238E27FC236}">
                <a16:creationId xmlns:a16="http://schemas.microsoft.com/office/drawing/2014/main" id="{F8DEC425-2BDE-44E3-5994-140414F3D5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7833" y="3248686"/>
            <a:ext cx="2114729" cy="1368211"/>
          </a:xfrm>
          <a:prstGeom prst="rect">
            <a:avLst/>
          </a:prstGeom>
          <a:effectLst>
            <a:softEdge rad="25400"/>
          </a:effectLst>
        </p:spPr>
      </p:pic>
      <p:sp>
        <p:nvSpPr>
          <p:cNvPr id="18" name="日期占位符 17">
            <a:extLst>
              <a:ext uri="{FF2B5EF4-FFF2-40B4-BE49-F238E27FC236}">
                <a16:creationId xmlns:a16="http://schemas.microsoft.com/office/drawing/2014/main" id="{B2D00A1C-BF4D-984D-2FD7-48C483882228}"/>
              </a:ext>
            </a:extLst>
          </p:cNvPr>
          <p:cNvSpPr>
            <a:spLocks noGrp="1"/>
          </p:cNvSpPr>
          <p:nvPr>
            <p:ph type="dt" sz="half" idx="10"/>
          </p:nvPr>
        </p:nvSpPr>
        <p:spPr/>
        <p:txBody>
          <a:bodyPr/>
          <a:lstStyle/>
          <a:p>
            <a:fld id="{A4B25579-AA00-4E32-8935-D84EBE5FBFA2}" type="datetime1">
              <a:rPr lang="zh-CN" altLang="en-US" smtClean="0"/>
              <a:t>2024/11/2</a:t>
            </a:fld>
            <a:endParaRPr lang="zh-CN" altLang="en-US"/>
          </a:p>
        </p:txBody>
      </p:sp>
      <p:sp>
        <p:nvSpPr>
          <p:cNvPr id="19" name="灯片编号占位符 18">
            <a:extLst>
              <a:ext uri="{FF2B5EF4-FFF2-40B4-BE49-F238E27FC236}">
                <a16:creationId xmlns:a16="http://schemas.microsoft.com/office/drawing/2014/main" id="{6675F1C0-032A-AFE5-9AF8-4E34389FE820}"/>
              </a:ext>
            </a:extLst>
          </p:cNvPr>
          <p:cNvSpPr>
            <a:spLocks noGrp="1"/>
          </p:cNvSpPr>
          <p:nvPr>
            <p:ph type="sldNum" sz="quarter" idx="12"/>
          </p:nvPr>
        </p:nvSpPr>
        <p:spPr/>
        <p:txBody>
          <a:bodyPr/>
          <a:lstStyle/>
          <a:p>
            <a:fld id="{E3728803-FA0C-438D-A4FC-22AAFB9C3B88}" type="slidenum">
              <a:rPr lang="zh-CN" altLang="en-US" smtClean="0"/>
              <a:pPr/>
              <a:t>11</a:t>
            </a:fld>
            <a:r>
              <a:rPr lang="en-US" altLang="zh-CN"/>
              <a:t>/15</a:t>
            </a:r>
            <a:endParaRPr lang="zh-CN" altLang="en-US" dirty="0"/>
          </a:p>
        </p:txBody>
      </p:sp>
      <p:sp>
        <p:nvSpPr>
          <p:cNvPr id="20" name="页脚占位符 19">
            <a:extLst>
              <a:ext uri="{FF2B5EF4-FFF2-40B4-BE49-F238E27FC236}">
                <a16:creationId xmlns:a16="http://schemas.microsoft.com/office/drawing/2014/main" id="{E502723D-AD89-B782-32BF-5132DC070344}"/>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32172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51855BE-DD29-C573-C1D9-91BFE2AE1B5A}"/>
              </a:ext>
            </a:extLst>
          </p:cNvPr>
          <p:cNvGrpSpPr/>
          <p:nvPr/>
        </p:nvGrpSpPr>
        <p:grpSpPr>
          <a:xfrm>
            <a:off x="2662799" y="201424"/>
            <a:ext cx="9759315" cy="369570"/>
            <a:chOff x="-1" y="4825"/>
            <a:chExt cx="15369" cy="582"/>
          </a:xfrm>
        </p:grpSpPr>
        <p:sp>
          <p:nvSpPr>
            <p:cNvPr id="3" name="五边形 1">
              <a:extLst>
                <a:ext uri="{FF2B5EF4-FFF2-40B4-BE49-F238E27FC236}">
                  <a16:creationId xmlns:a16="http://schemas.microsoft.com/office/drawing/2014/main" id="{532FEAD5-8056-63DA-A2D0-4DA7F04D6C52}"/>
                </a:ext>
              </a:extLst>
            </p:cNvPr>
            <p:cNvSpPr/>
            <p:nvPr/>
          </p:nvSpPr>
          <p:spPr>
            <a:xfrm>
              <a:off x="-1" y="4825"/>
              <a:ext cx="3868" cy="575"/>
            </a:xfrm>
            <a:prstGeom prst="homePlate">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燕尾形 2">
              <a:extLst>
                <a:ext uri="{FF2B5EF4-FFF2-40B4-BE49-F238E27FC236}">
                  <a16:creationId xmlns:a16="http://schemas.microsoft.com/office/drawing/2014/main" id="{A53D6A6A-FB86-FFDE-628E-A5281D5151E7}"/>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燕尾形 5">
              <a:extLst>
                <a:ext uri="{FF2B5EF4-FFF2-40B4-BE49-F238E27FC236}">
                  <a16:creationId xmlns:a16="http://schemas.microsoft.com/office/drawing/2014/main" id="{F79BA35C-AF81-9A77-93B4-8F492EEC5B2D}"/>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燕尾形 6">
              <a:extLst>
                <a:ext uri="{FF2B5EF4-FFF2-40B4-BE49-F238E27FC236}">
                  <a16:creationId xmlns:a16="http://schemas.microsoft.com/office/drawing/2014/main" id="{8C652DBF-60EF-65F9-5A09-8CABFDEAC025}"/>
                </a:ext>
              </a:extLst>
            </p:cNvPr>
            <p:cNvSpPr/>
            <p:nvPr/>
          </p:nvSpPr>
          <p:spPr>
            <a:xfrm>
              <a:off x="7666" y="4825"/>
              <a:ext cx="3868" cy="575"/>
            </a:xfrm>
            <a:prstGeom prst="chevron">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395362-DB06-2DDD-5F16-AE211A2169EF}"/>
                </a:ext>
              </a:extLst>
            </p:cNvPr>
            <p:cNvSpPr txBox="1"/>
            <p:nvPr/>
          </p:nvSpPr>
          <p:spPr>
            <a:xfrm>
              <a:off x="430"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研究背景与意义</a:t>
              </a:r>
            </a:p>
          </p:txBody>
        </p:sp>
        <p:sp>
          <p:nvSpPr>
            <p:cNvPr id="8" name="文本框 7">
              <a:extLst>
                <a:ext uri="{FF2B5EF4-FFF2-40B4-BE49-F238E27FC236}">
                  <a16:creationId xmlns:a16="http://schemas.microsoft.com/office/drawing/2014/main" id="{EF28C428-F26E-C20C-0D4F-1D3F004C2A4E}"/>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9" name="文本框 8">
              <a:extLst>
                <a:ext uri="{FF2B5EF4-FFF2-40B4-BE49-F238E27FC236}">
                  <a16:creationId xmlns:a16="http://schemas.microsoft.com/office/drawing/2014/main" id="{1586B73C-A773-249F-3425-51B8A2A32C91}"/>
                </a:ext>
              </a:extLst>
            </p:cNvPr>
            <p:cNvSpPr txBox="1"/>
            <p:nvPr/>
          </p:nvSpPr>
          <p:spPr>
            <a:xfrm>
              <a:off x="8232" y="4825"/>
              <a:ext cx="2871"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研究内容与结果</a:t>
              </a:r>
            </a:p>
          </p:txBody>
        </p:sp>
        <p:sp>
          <p:nvSpPr>
            <p:cNvPr id="10" name="文本框 9">
              <a:extLst>
                <a:ext uri="{FF2B5EF4-FFF2-40B4-BE49-F238E27FC236}">
                  <a16:creationId xmlns:a16="http://schemas.microsoft.com/office/drawing/2014/main" id="{EBE71B29-1829-A500-81B6-D3D63DF3E6CD}"/>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sp>
        <p:nvSpPr>
          <p:cNvPr id="12" name="文本框 11">
            <a:extLst>
              <a:ext uri="{FF2B5EF4-FFF2-40B4-BE49-F238E27FC236}">
                <a16:creationId xmlns:a16="http://schemas.microsoft.com/office/drawing/2014/main" id="{0FFF1631-04BF-8650-C770-8EAE7571D962}"/>
              </a:ext>
            </a:extLst>
          </p:cNvPr>
          <p:cNvSpPr txBox="1"/>
          <p:nvPr/>
        </p:nvSpPr>
        <p:spPr>
          <a:xfrm>
            <a:off x="757902" y="775505"/>
            <a:ext cx="201752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244C89"/>
                </a:solidFill>
                <a:effectLst/>
                <a:uLnTx/>
                <a:uFillTx/>
                <a:latin typeface="微软雅黑"/>
                <a:ea typeface="微软雅黑"/>
                <a:cs typeface="+mn-ea"/>
                <a:sym typeface="+mn-lt"/>
              </a:rPr>
              <a:t>研究</a:t>
            </a:r>
            <a:r>
              <a:rPr lang="zh-CN" altLang="en-US" sz="3600" b="1" dirty="0">
                <a:solidFill>
                  <a:srgbClr val="244C89"/>
                </a:solidFill>
                <a:latin typeface="微软雅黑"/>
                <a:ea typeface="微软雅黑"/>
                <a:cs typeface="+mn-ea"/>
                <a:sym typeface="+mn-lt"/>
              </a:rPr>
              <a:t>结果</a:t>
            </a:r>
            <a:endPar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8" name="表格 17">
            <a:extLst>
              <a:ext uri="{FF2B5EF4-FFF2-40B4-BE49-F238E27FC236}">
                <a16:creationId xmlns:a16="http://schemas.microsoft.com/office/drawing/2014/main" id="{669996B7-C9BC-17AF-4BB9-349682076800}"/>
              </a:ext>
            </a:extLst>
          </p:cNvPr>
          <p:cNvGraphicFramePr>
            <a:graphicFrameLocks noGrp="1"/>
          </p:cNvGraphicFramePr>
          <p:nvPr>
            <p:extLst>
              <p:ext uri="{D42A27DB-BD31-4B8C-83A1-F6EECF244321}">
                <p14:modId xmlns:p14="http://schemas.microsoft.com/office/powerpoint/2010/main" val="1660127382"/>
              </p:ext>
            </p:extLst>
          </p:nvPr>
        </p:nvGraphicFramePr>
        <p:xfrm>
          <a:off x="9592596" y="2692067"/>
          <a:ext cx="1968779" cy="2493016"/>
        </p:xfrm>
        <a:graphic>
          <a:graphicData uri="http://schemas.openxmlformats.org/drawingml/2006/table">
            <a:tbl>
              <a:tblPr>
                <a:tableStyleId>{7DF18680-E054-41AD-8BC1-D1AEF772440D}</a:tableStyleId>
              </a:tblPr>
              <a:tblGrid>
                <a:gridCol w="1482640">
                  <a:extLst>
                    <a:ext uri="{9D8B030D-6E8A-4147-A177-3AD203B41FA5}">
                      <a16:colId xmlns:a16="http://schemas.microsoft.com/office/drawing/2014/main" val="2866876518"/>
                    </a:ext>
                  </a:extLst>
                </a:gridCol>
                <a:gridCol w="486139">
                  <a:extLst>
                    <a:ext uri="{9D8B030D-6E8A-4147-A177-3AD203B41FA5}">
                      <a16:colId xmlns:a16="http://schemas.microsoft.com/office/drawing/2014/main" val="2507934140"/>
                    </a:ext>
                  </a:extLst>
                </a:gridCol>
              </a:tblGrid>
              <a:tr h="191770">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 </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mAP</a:t>
                      </a:r>
                      <a:endParaRPr lang="zh-CN" sz="16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3833608334"/>
                  </a:ext>
                </a:extLst>
              </a:tr>
              <a:tr h="383541">
                <a:tc>
                  <a:txBody>
                    <a:bodyPr/>
                    <a:lstStyle/>
                    <a:p>
                      <a:pPr algn="just"/>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20</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20</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16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0.605</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821769196"/>
                  </a:ext>
                </a:extLst>
              </a:tr>
              <a:tr h="383541">
                <a:tc>
                  <a:txBody>
                    <a:bodyPr/>
                    <a:lstStyle/>
                    <a:p>
                      <a:pPr algn="just"/>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40</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40</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0.613</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401326411"/>
                  </a:ext>
                </a:extLst>
              </a:tr>
              <a:tr h="383541">
                <a:tc>
                  <a:txBody>
                    <a:bodyPr/>
                    <a:lstStyle/>
                    <a:p>
                      <a:pPr algn="just"/>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60</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60</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16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0.645</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3523516019"/>
                  </a:ext>
                </a:extLst>
              </a:tr>
              <a:tr h="383541">
                <a:tc>
                  <a:txBody>
                    <a:bodyPr/>
                    <a:lstStyle/>
                    <a:p>
                      <a:pPr algn="just"/>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80</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80</a:t>
                      </a:r>
                      <a:r>
                        <a:rPr lang="zh-CN" sz="105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16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0.668</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1576109347"/>
                  </a:ext>
                </a:extLst>
              </a:tr>
              <a:tr h="383541">
                <a:tc>
                  <a:txBody>
                    <a:bodyPr/>
                    <a:lstStyle/>
                    <a:p>
                      <a:pPr algn="just"/>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100</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100</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0.660</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3610187164"/>
                  </a:ext>
                </a:extLst>
              </a:tr>
              <a:tr h="383541">
                <a:tc>
                  <a:txBody>
                    <a:bodyPr/>
                    <a:lstStyle/>
                    <a:p>
                      <a:pPr algn="just"/>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120</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120</a:t>
                      </a:r>
                      <a:r>
                        <a:rPr lang="zh-CN"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05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0.678</a:t>
                      </a:r>
                      <a:endParaRPr lang="zh-CN" sz="16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838766800"/>
                  </a:ext>
                </a:extLst>
              </a:tr>
            </a:tbl>
          </a:graphicData>
        </a:graphic>
      </p:graphicFrame>
      <p:graphicFrame>
        <p:nvGraphicFramePr>
          <p:cNvPr id="19" name="表格 18">
            <a:extLst>
              <a:ext uri="{FF2B5EF4-FFF2-40B4-BE49-F238E27FC236}">
                <a16:creationId xmlns:a16="http://schemas.microsoft.com/office/drawing/2014/main" id="{F33D5DAE-41E8-5E28-A63C-7BE65BD37370}"/>
              </a:ext>
            </a:extLst>
          </p:cNvPr>
          <p:cNvGraphicFramePr>
            <a:graphicFrameLocks noGrp="1"/>
          </p:cNvGraphicFramePr>
          <p:nvPr>
            <p:extLst>
              <p:ext uri="{D42A27DB-BD31-4B8C-83A1-F6EECF244321}">
                <p14:modId xmlns:p14="http://schemas.microsoft.com/office/powerpoint/2010/main" val="1420843725"/>
              </p:ext>
            </p:extLst>
          </p:nvPr>
        </p:nvGraphicFramePr>
        <p:xfrm>
          <a:off x="914375" y="1395166"/>
          <a:ext cx="2663805" cy="4498056"/>
        </p:xfrm>
        <a:graphic>
          <a:graphicData uri="http://schemas.openxmlformats.org/drawingml/2006/table">
            <a:tbl>
              <a:tblPr>
                <a:tableStyleId>{7DF18680-E054-41AD-8BC1-D1AEF772440D}</a:tableStyleId>
              </a:tblPr>
              <a:tblGrid>
                <a:gridCol w="2078364">
                  <a:extLst>
                    <a:ext uri="{9D8B030D-6E8A-4147-A177-3AD203B41FA5}">
                      <a16:colId xmlns:a16="http://schemas.microsoft.com/office/drawing/2014/main" val="4202713471"/>
                    </a:ext>
                  </a:extLst>
                </a:gridCol>
                <a:gridCol w="585441">
                  <a:extLst>
                    <a:ext uri="{9D8B030D-6E8A-4147-A177-3AD203B41FA5}">
                      <a16:colId xmlns:a16="http://schemas.microsoft.com/office/drawing/2014/main" val="2582030448"/>
                    </a:ext>
                  </a:extLst>
                </a:gridCol>
              </a:tblGrid>
              <a:tr h="285034">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 </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err="1">
                          <a:solidFill>
                            <a:schemeClr val="tx1"/>
                          </a:solidFill>
                          <a:effectLst/>
                          <a:latin typeface="Arial" panose="020B0604020202020204" pitchFamily="34" charset="0"/>
                          <a:ea typeface="微软雅黑" panose="020B0503020204020204" pitchFamily="34" charset="-122"/>
                          <a:cs typeface="Arial" panose="020B0604020202020204" pitchFamily="34" charset="0"/>
                        </a:rPr>
                        <a:t>mAP</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342307585"/>
                  </a:ext>
                </a:extLst>
              </a:tr>
              <a:tr h="178051">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0.555</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1491989191"/>
                  </a:ext>
                </a:extLst>
              </a:tr>
              <a:tr h="333186">
                <a:tc>
                  <a:txBody>
                    <a:bodyPr/>
                    <a:lstStyle/>
                    <a:p>
                      <a:pPr algn="just"/>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20</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0.577</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4169330116"/>
                  </a:ext>
                </a:extLst>
              </a:tr>
              <a:tr h="33318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40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0.586</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177979018"/>
                  </a:ext>
                </a:extLst>
              </a:tr>
              <a:tr h="333186">
                <a:tc>
                  <a:txBody>
                    <a:bodyPr/>
                    <a:lstStyle/>
                    <a:p>
                      <a:pPr algn="just"/>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60</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0.640</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3695162879"/>
                  </a:ext>
                </a:extLst>
              </a:tr>
              <a:tr h="333186">
                <a:tc>
                  <a:txBody>
                    <a:bodyPr/>
                    <a:lstStyle/>
                    <a:p>
                      <a:pPr algn="just"/>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文生图</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80</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0.650</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395733374"/>
                  </a:ext>
                </a:extLst>
              </a:tr>
              <a:tr h="36509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20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0.551</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64059921"/>
                  </a:ext>
                </a:extLst>
              </a:tr>
              <a:tr h="333186">
                <a:tc>
                  <a:txBody>
                    <a:bodyPr/>
                    <a:lstStyle/>
                    <a:p>
                      <a:pPr algn="just"/>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40</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0.580</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495540056"/>
                  </a:ext>
                </a:extLst>
              </a:tr>
              <a:tr h="33318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60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0.601</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076230091"/>
                  </a:ext>
                </a:extLst>
              </a:tr>
              <a:tr h="33318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图生图</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80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0.609</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287648131"/>
                  </a:ext>
                </a:extLst>
              </a:tr>
              <a:tr h="33318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+PS20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0.571</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031783189"/>
                  </a:ext>
                </a:extLst>
              </a:tr>
              <a:tr h="33318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+PS40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0.601</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037231322"/>
                  </a:ext>
                </a:extLst>
              </a:tr>
              <a:tr h="333186">
                <a:tc>
                  <a:txBody>
                    <a:bodyPr/>
                    <a:lstStyle/>
                    <a:p>
                      <a:pPr algn="just"/>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+PS60</a:t>
                      </a:r>
                      <a:r>
                        <a:rPr lang="zh-CN" sz="12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0.609</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2416921211"/>
                  </a:ext>
                </a:extLst>
              </a:tr>
              <a:tr h="333186">
                <a:tc>
                  <a:txBody>
                    <a:bodyPr/>
                    <a:lstStyle/>
                    <a:p>
                      <a:pPr algn="just"/>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原始真实数据集</a:t>
                      </a:r>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+PS80</a:t>
                      </a:r>
                      <a:r>
                        <a:rPr lang="zh-CN"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张</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tc>
                  <a:txBody>
                    <a:bodyPr/>
                    <a:lstStyle/>
                    <a:p>
                      <a:pPr algn="just"/>
                      <a:r>
                        <a:rPr lang="en-US" sz="12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0.623</a:t>
                      </a:r>
                      <a:endParaRPr lang="zh-CN" sz="2000" b="0" kern="100" dirty="0">
                        <a:solidFill>
                          <a:schemeClr val="tx1"/>
                        </a:solidFill>
                        <a:effectLst/>
                        <a:latin typeface="Arial" panose="020B0604020202020204" pitchFamily="34" charset="0"/>
                        <a:ea typeface="微软雅黑" panose="020B0503020204020204" pitchFamily="34" charset="-122"/>
                        <a:cs typeface="Arial" panose="020B0604020202020204" pitchFamily="34" charset="0"/>
                      </a:endParaRPr>
                    </a:p>
                  </a:txBody>
                  <a:tcPr marL="68580" marR="68580" marT="0" marB="0"/>
                </a:tc>
                <a:extLst>
                  <a:ext uri="{0D108BD9-81ED-4DB2-BD59-A6C34878D82A}">
                    <a16:rowId xmlns:a16="http://schemas.microsoft.com/office/drawing/2014/main" val="3090258756"/>
                  </a:ext>
                </a:extLst>
              </a:tr>
            </a:tbl>
          </a:graphicData>
        </a:graphic>
      </p:graphicFrame>
      <p:sp>
        <p:nvSpPr>
          <p:cNvPr id="20" name="矩形 19">
            <a:extLst>
              <a:ext uri="{FF2B5EF4-FFF2-40B4-BE49-F238E27FC236}">
                <a16:creationId xmlns:a16="http://schemas.microsoft.com/office/drawing/2014/main" id="{8E6DCACF-09D6-C948-F159-6244F35777D2}"/>
              </a:ext>
            </a:extLst>
          </p:cNvPr>
          <p:cNvSpPr/>
          <p:nvPr/>
        </p:nvSpPr>
        <p:spPr>
          <a:xfrm>
            <a:off x="772767" y="2848007"/>
            <a:ext cx="3065144" cy="2890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EB81E9E-F8FC-7ECB-7EE3-BEE8D6DD8AE5}"/>
              </a:ext>
            </a:extLst>
          </p:cNvPr>
          <p:cNvSpPr/>
          <p:nvPr/>
        </p:nvSpPr>
        <p:spPr>
          <a:xfrm>
            <a:off x="748022" y="4216644"/>
            <a:ext cx="3065144" cy="28909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6C83A55-401D-E96A-46E6-80B5506CA931}"/>
              </a:ext>
            </a:extLst>
          </p:cNvPr>
          <p:cNvSpPr/>
          <p:nvPr/>
        </p:nvSpPr>
        <p:spPr>
          <a:xfrm>
            <a:off x="741608" y="5542721"/>
            <a:ext cx="3065145" cy="23557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CF39F12E-EB38-3FB1-BEB6-229B5A753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234" y="611393"/>
            <a:ext cx="3613949" cy="2710462"/>
          </a:xfrm>
          <a:prstGeom prst="rect">
            <a:avLst/>
          </a:prstGeom>
        </p:spPr>
      </p:pic>
      <p:sp>
        <p:nvSpPr>
          <p:cNvPr id="25" name="箭头: 右 24">
            <a:extLst>
              <a:ext uri="{FF2B5EF4-FFF2-40B4-BE49-F238E27FC236}">
                <a16:creationId xmlns:a16="http://schemas.microsoft.com/office/drawing/2014/main" id="{DDE7215A-7851-C9E5-6976-E7BD9126A504}"/>
              </a:ext>
            </a:extLst>
          </p:cNvPr>
          <p:cNvSpPr/>
          <p:nvPr/>
        </p:nvSpPr>
        <p:spPr>
          <a:xfrm>
            <a:off x="3806754" y="1738648"/>
            <a:ext cx="917624" cy="30909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A952C7FD-0FFE-D10B-C2EB-94D9CF29B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0391" y="3467919"/>
            <a:ext cx="3676939" cy="2757704"/>
          </a:xfrm>
          <a:prstGeom prst="rect">
            <a:avLst/>
          </a:prstGeom>
        </p:spPr>
      </p:pic>
      <p:sp>
        <p:nvSpPr>
          <p:cNvPr id="27" name="箭头: 右 26">
            <a:extLst>
              <a:ext uri="{FF2B5EF4-FFF2-40B4-BE49-F238E27FC236}">
                <a16:creationId xmlns:a16="http://schemas.microsoft.com/office/drawing/2014/main" id="{1CF7F9DF-9E2A-07C3-AD3B-787DCC9ED86E}"/>
              </a:ext>
            </a:extLst>
          </p:cNvPr>
          <p:cNvSpPr/>
          <p:nvPr/>
        </p:nvSpPr>
        <p:spPr>
          <a:xfrm rot="10800000">
            <a:off x="8471243" y="3938575"/>
            <a:ext cx="917624" cy="30909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87717E8-29C7-2289-7810-297C01B42994}"/>
              </a:ext>
            </a:extLst>
          </p:cNvPr>
          <p:cNvSpPr/>
          <p:nvPr/>
        </p:nvSpPr>
        <p:spPr>
          <a:xfrm>
            <a:off x="9498169" y="4055739"/>
            <a:ext cx="2255666" cy="3651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AC0E96DD-B7FE-044A-2F10-A146E01CB762}"/>
              </a:ext>
            </a:extLst>
          </p:cNvPr>
          <p:cNvSpPr/>
          <p:nvPr/>
        </p:nvSpPr>
        <p:spPr>
          <a:xfrm>
            <a:off x="1452865" y="3176557"/>
            <a:ext cx="8828469" cy="485927"/>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数据集制作过程中使用</a:t>
            </a:r>
            <a:r>
              <a:rPr lang="en-US" altLang="zh-CN" sz="2800" b="1" dirty="0">
                <a:solidFill>
                  <a:schemeClr val="tx1"/>
                </a:solidFill>
                <a:latin typeface="微软雅黑" panose="020B0503020204020204" pitchFamily="34" charset="-122"/>
                <a:ea typeface="微软雅黑" panose="020B0503020204020204" pitchFamily="34" charset="-122"/>
              </a:rPr>
              <a:t>AIGC</a:t>
            </a:r>
            <a:r>
              <a:rPr lang="zh-CN" altLang="en-US" sz="2800" b="1" dirty="0">
                <a:solidFill>
                  <a:schemeClr val="tx1"/>
                </a:solidFill>
                <a:latin typeface="微软雅黑" panose="020B0503020204020204" pitchFamily="34" charset="-122"/>
                <a:ea typeface="微软雅黑" panose="020B0503020204020204" pitchFamily="34" charset="-122"/>
              </a:rPr>
              <a:t>生成的图片是</a:t>
            </a:r>
            <a:r>
              <a:rPr lang="zh-CN" altLang="en-US" sz="2800" b="1" dirty="0">
                <a:solidFill>
                  <a:srgbClr val="FF0000"/>
                </a:solidFill>
                <a:latin typeface="微软雅黑" panose="020B0503020204020204" pitchFamily="34" charset="-122"/>
                <a:ea typeface="微软雅黑" panose="020B0503020204020204" pitchFamily="34" charset="-122"/>
              </a:rPr>
              <a:t>具有优势</a:t>
            </a:r>
            <a:r>
              <a:rPr lang="zh-CN" altLang="en-US" sz="2800" b="1" dirty="0">
                <a:solidFill>
                  <a:schemeClr val="tx1"/>
                </a:solidFill>
                <a:latin typeface="微软雅黑" panose="020B0503020204020204" pitchFamily="34" charset="-122"/>
                <a:ea typeface="微软雅黑" panose="020B0503020204020204" pitchFamily="34" charset="-122"/>
              </a:rPr>
              <a:t>的</a:t>
            </a:r>
            <a:endParaRPr lang="zh-CN" altLang="en-US" sz="2800" dirty="0">
              <a:solidFill>
                <a:schemeClr val="tx1"/>
              </a:solidFill>
            </a:endParaRPr>
          </a:p>
        </p:txBody>
      </p:sp>
      <p:sp>
        <p:nvSpPr>
          <p:cNvPr id="11" name="日期占位符 10">
            <a:extLst>
              <a:ext uri="{FF2B5EF4-FFF2-40B4-BE49-F238E27FC236}">
                <a16:creationId xmlns:a16="http://schemas.microsoft.com/office/drawing/2014/main" id="{7AA5583E-8DC7-2D87-A3CE-43A1DEB40DA0}"/>
              </a:ext>
            </a:extLst>
          </p:cNvPr>
          <p:cNvSpPr>
            <a:spLocks noGrp="1"/>
          </p:cNvSpPr>
          <p:nvPr>
            <p:ph type="dt" sz="half" idx="10"/>
          </p:nvPr>
        </p:nvSpPr>
        <p:spPr/>
        <p:txBody>
          <a:bodyPr/>
          <a:lstStyle/>
          <a:p>
            <a:fld id="{C66448D1-137E-4BCC-8CBA-CBDB0963E379}" type="datetime1">
              <a:rPr lang="zh-CN" altLang="en-US" smtClean="0"/>
              <a:t>2024/11/2</a:t>
            </a:fld>
            <a:endParaRPr lang="zh-CN" altLang="en-US"/>
          </a:p>
        </p:txBody>
      </p:sp>
      <p:sp>
        <p:nvSpPr>
          <p:cNvPr id="14" name="灯片编号占位符 13">
            <a:extLst>
              <a:ext uri="{FF2B5EF4-FFF2-40B4-BE49-F238E27FC236}">
                <a16:creationId xmlns:a16="http://schemas.microsoft.com/office/drawing/2014/main" id="{246B466C-102B-0263-2FEB-047A7AFE4E4F}"/>
              </a:ext>
            </a:extLst>
          </p:cNvPr>
          <p:cNvSpPr>
            <a:spLocks noGrp="1"/>
          </p:cNvSpPr>
          <p:nvPr>
            <p:ph type="sldNum" sz="quarter" idx="12"/>
          </p:nvPr>
        </p:nvSpPr>
        <p:spPr/>
        <p:txBody>
          <a:bodyPr/>
          <a:lstStyle/>
          <a:p>
            <a:fld id="{E3728803-FA0C-438D-A4FC-22AAFB9C3B88}" type="slidenum">
              <a:rPr lang="zh-CN" altLang="en-US" smtClean="0"/>
              <a:pPr/>
              <a:t>12</a:t>
            </a:fld>
            <a:r>
              <a:rPr lang="en-US" altLang="zh-CN"/>
              <a:t>/15</a:t>
            </a:r>
            <a:endParaRPr lang="zh-CN" altLang="en-US" dirty="0"/>
          </a:p>
        </p:txBody>
      </p:sp>
      <p:sp>
        <p:nvSpPr>
          <p:cNvPr id="15" name="页脚占位符 14">
            <a:extLst>
              <a:ext uri="{FF2B5EF4-FFF2-40B4-BE49-F238E27FC236}">
                <a16:creationId xmlns:a16="http://schemas.microsoft.com/office/drawing/2014/main" id="{EA5AFBE1-525A-F863-2F5C-95960BDC124B}"/>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13172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8"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91814" y="2443843"/>
            <a:ext cx="1630575"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04</a:t>
            </a:r>
            <a:endParaRPr lang="zh-CN" altLang="en-US" dirty="0">
              <a:sym typeface="+mn-lt"/>
            </a:endParaRPr>
          </a:p>
        </p:txBody>
      </p:sp>
      <p:sp>
        <p:nvSpPr>
          <p:cNvPr id="25" name="文本框 24"/>
          <p:cNvSpPr txBox="1"/>
          <p:nvPr/>
        </p:nvSpPr>
        <p:spPr>
          <a:xfrm>
            <a:off x="5351359" y="3153351"/>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微软雅黑" panose="020B0503020204020204" pitchFamily="34" charset="-122"/>
                <a:ea typeface="微软雅黑" panose="020B0503020204020204" pitchFamily="34" charset="-122"/>
                <a:cs typeface="+mn-ea"/>
                <a:sym typeface="+mn-lt"/>
              </a:rPr>
              <a:t>总结与展望</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4019C32E-0576-B0CC-1AB5-E48BC33C8C02}"/>
              </a:ext>
            </a:extLst>
          </p:cNvPr>
          <p:cNvSpPr>
            <a:spLocks noGrp="1"/>
          </p:cNvSpPr>
          <p:nvPr>
            <p:ph type="dt" sz="half" idx="10"/>
          </p:nvPr>
        </p:nvSpPr>
        <p:spPr/>
        <p:txBody>
          <a:bodyPr/>
          <a:lstStyle/>
          <a:p>
            <a:fld id="{5E951071-51A0-43F4-B125-C9FC9ED81CF7}" type="datetime1">
              <a:rPr lang="zh-CN" altLang="en-US" smtClean="0"/>
              <a:t>2024/11/2</a:t>
            </a:fld>
            <a:endParaRPr lang="zh-CN" altLang="en-US"/>
          </a:p>
        </p:txBody>
      </p:sp>
      <p:sp>
        <p:nvSpPr>
          <p:cNvPr id="3" name="灯片编号占位符 2">
            <a:extLst>
              <a:ext uri="{FF2B5EF4-FFF2-40B4-BE49-F238E27FC236}">
                <a16:creationId xmlns:a16="http://schemas.microsoft.com/office/drawing/2014/main" id="{6796AA89-BCEB-7BAB-94C0-43E9631D650C}"/>
              </a:ext>
            </a:extLst>
          </p:cNvPr>
          <p:cNvSpPr>
            <a:spLocks noGrp="1"/>
          </p:cNvSpPr>
          <p:nvPr>
            <p:ph type="sldNum" sz="quarter" idx="12"/>
          </p:nvPr>
        </p:nvSpPr>
        <p:spPr/>
        <p:txBody>
          <a:bodyPr/>
          <a:lstStyle/>
          <a:p>
            <a:fld id="{E3728803-FA0C-438D-A4FC-22AAFB9C3B88}" type="slidenum">
              <a:rPr lang="zh-CN" altLang="en-US" smtClean="0"/>
              <a:pPr/>
              <a:t>13</a:t>
            </a:fld>
            <a:r>
              <a:rPr lang="en-US" altLang="zh-CN"/>
              <a:t>/15</a:t>
            </a:r>
            <a:endParaRPr lang="zh-CN" altLang="en-US" dirty="0"/>
          </a:p>
        </p:txBody>
      </p:sp>
      <p:sp>
        <p:nvSpPr>
          <p:cNvPr id="4" name="页脚占位符 3">
            <a:extLst>
              <a:ext uri="{FF2B5EF4-FFF2-40B4-BE49-F238E27FC236}">
                <a16:creationId xmlns:a16="http://schemas.microsoft.com/office/drawing/2014/main" id="{108B7982-8E79-827A-7299-D3F5FDD20FD1}"/>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7F780AE-5919-F14C-241A-769E173C3BBB}"/>
              </a:ext>
            </a:extLst>
          </p:cNvPr>
          <p:cNvGrpSpPr/>
          <p:nvPr/>
        </p:nvGrpSpPr>
        <p:grpSpPr>
          <a:xfrm>
            <a:off x="2590545" y="252246"/>
            <a:ext cx="9759315" cy="369570"/>
            <a:chOff x="-1" y="4825"/>
            <a:chExt cx="15369" cy="582"/>
          </a:xfrm>
        </p:grpSpPr>
        <p:sp>
          <p:nvSpPr>
            <p:cNvPr id="3" name="五边形 1">
              <a:extLst>
                <a:ext uri="{FF2B5EF4-FFF2-40B4-BE49-F238E27FC236}">
                  <a16:creationId xmlns:a16="http://schemas.microsoft.com/office/drawing/2014/main" id="{DDA933A2-3334-3123-2971-1DB3442A9211}"/>
                </a:ext>
              </a:extLst>
            </p:cNvPr>
            <p:cNvSpPr/>
            <p:nvPr/>
          </p:nvSpPr>
          <p:spPr>
            <a:xfrm>
              <a:off x="-1" y="4825"/>
              <a:ext cx="3868" cy="575"/>
            </a:xfrm>
            <a:prstGeom prst="homePlate">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燕尾形 2">
              <a:extLst>
                <a:ext uri="{FF2B5EF4-FFF2-40B4-BE49-F238E27FC236}">
                  <a16:creationId xmlns:a16="http://schemas.microsoft.com/office/drawing/2014/main" id="{00901298-CFAC-B4DC-758A-2F04680108A8}"/>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燕尾形 5">
              <a:extLst>
                <a:ext uri="{FF2B5EF4-FFF2-40B4-BE49-F238E27FC236}">
                  <a16:creationId xmlns:a16="http://schemas.microsoft.com/office/drawing/2014/main" id="{080CDA96-AE95-6370-75D1-0C012F98B9E1}"/>
                </a:ext>
              </a:extLst>
            </p:cNvPr>
            <p:cNvSpPr/>
            <p:nvPr/>
          </p:nvSpPr>
          <p:spPr>
            <a:xfrm>
              <a:off x="11500" y="4825"/>
              <a:ext cx="3868" cy="575"/>
            </a:xfrm>
            <a:prstGeom prst="chevron">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燕尾形 6">
              <a:extLst>
                <a:ext uri="{FF2B5EF4-FFF2-40B4-BE49-F238E27FC236}">
                  <a16:creationId xmlns:a16="http://schemas.microsoft.com/office/drawing/2014/main" id="{7F32CB8F-965D-816E-C72C-DA2402DE699B}"/>
                </a:ext>
              </a:extLst>
            </p:cNvPr>
            <p:cNvSpPr/>
            <p:nvPr/>
          </p:nvSpPr>
          <p:spPr>
            <a:xfrm>
              <a:off x="7666"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FE6D4F8-B6AD-086F-C861-9682C67866E5}"/>
                </a:ext>
              </a:extLst>
            </p:cNvPr>
            <p:cNvSpPr txBox="1"/>
            <p:nvPr/>
          </p:nvSpPr>
          <p:spPr>
            <a:xfrm>
              <a:off x="430"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研究背景与意义</a:t>
              </a:r>
            </a:p>
          </p:txBody>
        </p:sp>
        <p:sp>
          <p:nvSpPr>
            <p:cNvPr id="8" name="文本框 7">
              <a:extLst>
                <a:ext uri="{FF2B5EF4-FFF2-40B4-BE49-F238E27FC236}">
                  <a16:creationId xmlns:a16="http://schemas.microsoft.com/office/drawing/2014/main" id="{F3880531-AC21-5209-E4C5-47118F13CBA3}"/>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9" name="文本框 8">
              <a:extLst>
                <a:ext uri="{FF2B5EF4-FFF2-40B4-BE49-F238E27FC236}">
                  <a16:creationId xmlns:a16="http://schemas.microsoft.com/office/drawing/2014/main" id="{66E8C4A3-4798-8B03-C0E3-DF50EB3D061D}"/>
                </a:ext>
              </a:extLst>
            </p:cNvPr>
            <p:cNvSpPr txBox="1"/>
            <p:nvPr/>
          </p:nvSpPr>
          <p:spPr>
            <a:xfrm>
              <a:off x="8232"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研究内容与结果</a:t>
              </a:r>
            </a:p>
          </p:txBody>
        </p:sp>
        <p:sp>
          <p:nvSpPr>
            <p:cNvPr id="10" name="文本框 9">
              <a:extLst>
                <a:ext uri="{FF2B5EF4-FFF2-40B4-BE49-F238E27FC236}">
                  <a16:creationId xmlns:a16="http://schemas.microsoft.com/office/drawing/2014/main" id="{DC68BA0C-DDC4-6551-34F8-E45514FBDAFD}"/>
                </a:ext>
              </a:extLst>
            </p:cNvPr>
            <p:cNvSpPr txBox="1"/>
            <p:nvPr/>
          </p:nvSpPr>
          <p:spPr>
            <a:xfrm>
              <a:off x="12481" y="4825"/>
              <a:ext cx="2158"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总结与展望</a:t>
              </a:r>
            </a:p>
          </p:txBody>
        </p:sp>
      </p:grpSp>
      <p:grpSp>
        <p:nvGrpSpPr>
          <p:cNvPr id="21" name="组合 20">
            <a:extLst>
              <a:ext uri="{FF2B5EF4-FFF2-40B4-BE49-F238E27FC236}">
                <a16:creationId xmlns:a16="http://schemas.microsoft.com/office/drawing/2014/main" id="{6F9B27F2-2204-C438-1B10-AF6C139AB3FB}"/>
              </a:ext>
            </a:extLst>
          </p:cNvPr>
          <p:cNvGrpSpPr/>
          <p:nvPr/>
        </p:nvGrpSpPr>
        <p:grpSpPr>
          <a:xfrm>
            <a:off x="7858245" y="4725852"/>
            <a:ext cx="469233" cy="469233"/>
            <a:chOff x="8012616" y="2857764"/>
            <a:chExt cx="605676" cy="605676"/>
          </a:xfrm>
        </p:grpSpPr>
        <p:sp>
          <p:nvSpPr>
            <p:cNvPr id="22" name="椭圆 21">
              <a:extLst>
                <a:ext uri="{FF2B5EF4-FFF2-40B4-BE49-F238E27FC236}">
                  <a16:creationId xmlns:a16="http://schemas.microsoft.com/office/drawing/2014/main" id="{D157E844-20B0-52F2-1233-5CB96D6E1D4B}"/>
                </a:ext>
              </a:extLst>
            </p:cNvPr>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23" name="组合 22">
              <a:extLst>
                <a:ext uri="{FF2B5EF4-FFF2-40B4-BE49-F238E27FC236}">
                  <a16:creationId xmlns:a16="http://schemas.microsoft.com/office/drawing/2014/main" id="{B3F36779-7DD4-30F7-75C0-7DD36455968F}"/>
                </a:ext>
              </a:extLst>
            </p:cNvPr>
            <p:cNvGrpSpPr/>
            <p:nvPr/>
          </p:nvGrpSpPr>
          <p:grpSpPr>
            <a:xfrm>
              <a:off x="8188677" y="3015744"/>
              <a:ext cx="253548" cy="319248"/>
              <a:chOff x="6098454" y="4517151"/>
              <a:chExt cx="378389" cy="476437"/>
            </a:xfrm>
            <a:solidFill>
              <a:schemeClr val="accent2"/>
            </a:solidFill>
          </p:grpSpPr>
          <p:sp>
            <p:nvSpPr>
              <p:cNvPr id="24" name="Freeform 66">
                <a:extLst>
                  <a:ext uri="{FF2B5EF4-FFF2-40B4-BE49-F238E27FC236}">
                    <a16:creationId xmlns:a16="http://schemas.microsoft.com/office/drawing/2014/main" id="{0FBCEDB1-E3FF-769C-8AAA-7461CE8109A8}"/>
                  </a:ext>
                </a:extLst>
              </p:cNvPr>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25" name="Freeform 67">
                <a:extLst>
                  <a:ext uri="{FF2B5EF4-FFF2-40B4-BE49-F238E27FC236}">
                    <a16:creationId xmlns:a16="http://schemas.microsoft.com/office/drawing/2014/main" id="{036338C9-13A9-8838-09E3-F1A42B5F22D2}"/>
                  </a:ext>
                </a:extLst>
              </p:cNvPr>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grpSp>
      </p:grpSp>
      <p:sp>
        <p:nvSpPr>
          <p:cNvPr id="26" name="Freeform 4">
            <a:extLst>
              <a:ext uri="{FF2B5EF4-FFF2-40B4-BE49-F238E27FC236}">
                <a16:creationId xmlns:a16="http://schemas.microsoft.com/office/drawing/2014/main" id="{92E00BB0-4BCA-1672-8F23-2814866A3B9D}"/>
              </a:ext>
            </a:extLst>
          </p:cNvPr>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cs typeface="+mn-ea"/>
              <a:sym typeface="+mn-lt"/>
            </a:endParaRPr>
          </a:p>
        </p:txBody>
      </p:sp>
      <p:sp>
        <p:nvSpPr>
          <p:cNvPr id="27" name="Oval 5">
            <a:extLst>
              <a:ext uri="{FF2B5EF4-FFF2-40B4-BE49-F238E27FC236}">
                <a16:creationId xmlns:a16="http://schemas.microsoft.com/office/drawing/2014/main" id="{F95EE5D1-47D1-4DF9-8CCC-3A0DBB61B60C}"/>
              </a:ext>
            </a:extLst>
          </p:cNvPr>
          <p:cNvSpPr>
            <a:spLocks noChangeArrowheads="1"/>
          </p:cNvSpPr>
          <p:nvPr/>
        </p:nvSpPr>
        <p:spPr bwMode="gray">
          <a:xfrm>
            <a:off x="4525627" y="3032344"/>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微软雅黑" panose="020B0503020204020204" pitchFamily="34" charset="-122"/>
                <a:ea typeface="微软雅黑" panose="020B0503020204020204" pitchFamily="34" charset="-122"/>
                <a:cs typeface="+mn-ea"/>
                <a:sym typeface="+mn-lt"/>
              </a:rPr>
              <a:t>总结</a:t>
            </a:r>
          </a:p>
        </p:txBody>
      </p:sp>
      <p:sp>
        <p:nvSpPr>
          <p:cNvPr id="28" name="Oval 6">
            <a:extLst>
              <a:ext uri="{FF2B5EF4-FFF2-40B4-BE49-F238E27FC236}">
                <a16:creationId xmlns:a16="http://schemas.microsoft.com/office/drawing/2014/main" id="{450ABD08-6154-8015-4C41-239F078EF937}"/>
              </a:ext>
            </a:extLst>
          </p:cNvPr>
          <p:cNvSpPr>
            <a:spLocks noChangeArrowheads="1"/>
          </p:cNvSpPr>
          <p:nvPr/>
        </p:nvSpPr>
        <p:spPr bwMode="gray">
          <a:xfrm>
            <a:off x="6008581" y="3981510"/>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微软雅黑" panose="020B0503020204020204" pitchFamily="34" charset="-122"/>
                <a:ea typeface="微软雅黑" panose="020B0503020204020204" pitchFamily="34" charset="-122"/>
                <a:cs typeface="+mn-ea"/>
                <a:sym typeface="+mn-lt"/>
              </a:rPr>
              <a:t>展望</a:t>
            </a:r>
          </a:p>
        </p:txBody>
      </p:sp>
      <p:sp>
        <p:nvSpPr>
          <p:cNvPr id="33" name="TextBox 10">
            <a:extLst>
              <a:ext uri="{FF2B5EF4-FFF2-40B4-BE49-F238E27FC236}">
                <a16:creationId xmlns:a16="http://schemas.microsoft.com/office/drawing/2014/main" id="{8CBFF6E4-710E-86DE-2F99-3C177C59AC22}"/>
              </a:ext>
            </a:extLst>
          </p:cNvPr>
          <p:cNvSpPr txBox="1"/>
          <p:nvPr/>
        </p:nvSpPr>
        <p:spPr>
          <a:xfrm>
            <a:off x="7821192" y="2376072"/>
            <a:ext cx="2916984" cy="2072427"/>
          </a:xfrm>
          <a:prstGeom prst="rect">
            <a:avLst/>
          </a:prstGeom>
          <a:noFill/>
        </p:spPr>
        <p:txBody>
          <a:bodyPr wrap="square" rtlCol="0">
            <a:spAutoFit/>
          </a:bodyPr>
          <a:lstStyle/>
          <a:p>
            <a:pPr marL="171450" indent="-171450" algn="just">
              <a:lnSpc>
                <a:spcPct val="120000"/>
              </a:lnSpc>
              <a:buFont typeface="Wingdings" panose="05000000000000000000" pitchFamily="2" charset="2"/>
              <a:buChar char="Ø"/>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一张图像中生成多种不同类别的小物体检测目标时，图像生成的难度会增大，如何通过智能选择提示词来指导生成过程，提高生成效率和准确性是下一步需要研究的问题。</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gn="just">
              <a:lnSpc>
                <a:spcPct val="120000"/>
              </a:lnSpc>
              <a:buFont typeface="Wingdings" panose="05000000000000000000" pitchFamily="2" charset="2"/>
              <a:buChar char="Ø"/>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选择合适的目标检测算法、适当改进现有经典目标检测算法来满足小物体目标精确识别的要求，也是需要深入思考的问题。</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nvGrpSpPr>
          <p:cNvPr id="34" name="组合 33">
            <a:extLst>
              <a:ext uri="{FF2B5EF4-FFF2-40B4-BE49-F238E27FC236}">
                <a16:creationId xmlns:a16="http://schemas.microsoft.com/office/drawing/2014/main" id="{897E0B60-7AB1-7221-E1BE-308DE9ED5E68}"/>
              </a:ext>
            </a:extLst>
          </p:cNvPr>
          <p:cNvGrpSpPr/>
          <p:nvPr/>
        </p:nvGrpSpPr>
        <p:grpSpPr>
          <a:xfrm>
            <a:off x="6665344" y="4698643"/>
            <a:ext cx="4203563" cy="566770"/>
            <a:chOff x="5257195" y="3064392"/>
            <a:chExt cx="3442305" cy="464127"/>
          </a:xfrm>
        </p:grpSpPr>
        <p:sp>
          <p:nvSpPr>
            <p:cNvPr id="35" name="TextBox 9">
              <a:extLst>
                <a:ext uri="{FF2B5EF4-FFF2-40B4-BE49-F238E27FC236}">
                  <a16:creationId xmlns:a16="http://schemas.microsoft.com/office/drawing/2014/main" id="{28613D47-6A22-4839-F905-396344248140}"/>
                </a:ext>
              </a:extLst>
            </p:cNvPr>
            <p:cNvSpPr txBox="1"/>
            <p:nvPr/>
          </p:nvSpPr>
          <p:spPr>
            <a:xfrm>
              <a:off x="6725566" y="3064392"/>
              <a:ext cx="1411417" cy="352433"/>
            </a:xfrm>
            <a:prstGeom prst="rect">
              <a:avLst/>
            </a:prstGeom>
            <a:noFill/>
          </p:spPr>
          <p:txBody>
            <a:bodyPr wrap="none" rtlCol="0">
              <a:spAutoFit/>
            </a:bodyPr>
            <a:lstStyle/>
            <a:p>
              <a:pPr>
                <a:lnSpc>
                  <a:spcPct val="120000"/>
                </a:lnSpc>
              </a:pPr>
              <a:r>
                <a:rPr lang="zh-CN" altLang="en-US" sz="2000" b="1" dirty="0">
                  <a:solidFill>
                    <a:srgbClr val="313D51"/>
                  </a:solidFill>
                  <a:latin typeface="微软雅黑" panose="020B0503020204020204" pitchFamily="34" charset="-122"/>
                  <a:ea typeface="微软雅黑" panose="020B0503020204020204" pitchFamily="34" charset="-122"/>
                  <a:cs typeface="+mn-ea"/>
                  <a:sym typeface="+mn-lt"/>
                </a:rPr>
                <a:t>未来研究方向</a:t>
              </a:r>
            </a:p>
          </p:txBody>
        </p:sp>
        <p:cxnSp>
          <p:nvCxnSpPr>
            <p:cNvPr id="36" name="直接连接符 35">
              <a:extLst>
                <a:ext uri="{FF2B5EF4-FFF2-40B4-BE49-F238E27FC236}">
                  <a16:creationId xmlns:a16="http://schemas.microsoft.com/office/drawing/2014/main" id="{51F5DF0A-51AB-36A9-E05D-F34C59A15F46}"/>
                </a:ext>
              </a:extLst>
            </p:cNvPr>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37" name="组合 36">
            <a:extLst>
              <a:ext uri="{FF2B5EF4-FFF2-40B4-BE49-F238E27FC236}">
                <a16:creationId xmlns:a16="http://schemas.microsoft.com/office/drawing/2014/main" id="{32666193-4D64-0B68-8AB6-A8EC1DA2469D}"/>
              </a:ext>
            </a:extLst>
          </p:cNvPr>
          <p:cNvGrpSpPr/>
          <p:nvPr/>
        </p:nvGrpSpPr>
        <p:grpSpPr>
          <a:xfrm>
            <a:off x="1003327" y="1196771"/>
            <a:ext cx="469233" cy="469233"/>
            <a:chOff x="3554916" y="2857764"/>
            <a:chExt cx="605676" cy="605676"/>
          </a:xfrm>
        </p:grpSpPr>
        <p:sp>
          <p:nvSpPr>
            <p:cNvPr id="38" name="椭圆 37">
              <a:extLst>
                <a:ext uri="{FF2B5EF4-FFF2-40B4-BE49-F238E27FC236}">
                  <a16:creationId xmlns:a16="http://schemas.microsoft.com/office/drawing/2014/main" id="{E0F7BC6C-62C3-9CBD-CC1C-FE6F58D8AE75}"/>
                </a:ext>
              </a:extLst>
            </p:cNvPr>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9" name="组合 38">
              <a:extLst>
                <a:ext uri="{FF2B5EF4-FFF2-40B4-BE49-F238E27FC236}">
                  <a16:creationId xmlns:a16="http://schemas.microsoft.com/office/drawing/2014/main" id="{4B651082-F84F-1B6B-1ED9-900BBE10FB5A}"/>
                </a:ext>
              </a:extLst>
            </p:cNvPr>
            <p:cNvGrpSpPr/>
            <p:nvPr/>
          </p:nvGrpSpPr>
          <p:grpSpPr>
            <a:xfrm>
              <a:off x="3669345" y="3002908"/>
              <a:ext cx="376818" cy="305864"/>
              <a:chOff x="1998664" y="2974975"/>
              <a:chExt cx="623888" cy="506413"/>
            </a:xfrm>
            <a:solidFill>
              <a:schemeClr val="accent1"/>
            </a:solidFill>
          </p:grpSpPr>
          <p:sp>
            <p:nvSpPr>
              <p:cNvPr id="40" name="Freeform 55">
                <a:extLst>
                  <a:ext uri="{FF2B5EF4-FFF2-40B4-BE49-F238E27FC236}">
                    <a16:creationId xmlns:a16="http://schemas.microsoft.com/office/drawing/2014/main" id="{7012FFF2-4482-4603-BBB9-0ADEEA7C0B06}"/>
                  </a:ext>
                </a:extLst>
              </p:cNvPr>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41" name="Freeform 56">
                <a:extLst>
                  <a:ext uri="{FF2B5EF4-FFF2-40B4-BE49-F238E27FC236}">
                    <a16:creationId xmlns:a16="http://schemas.microsoft.com/office/drawing/2014/main" id="{2872B8A5-7DB4-4AAC-0269-6A5E899F9F86}"/>
                  </a:ext>
                </a:extLst>
              </p:cNvPr>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42" name="Freeform 57">
                <a:extLst>
                  <a:ext uri="{FF2B5EF4-FFF2-40B4-BE49-F238E27FC236}">
                    <a16:creationId xmlns:a16="http://schemas.microsoft.com/office/drawing/2014/main" id="{A150BAD9-66F6-CF03-DD44-FDAAD2A753A1}"/>
                  </a:ext>
                </a:extLst>
              </p:cNvPr>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43" name="Freeform 58">
                <a:extLst>
                  <a:ext uri="{FF2B5EF4-FFF2-40B4-BE49-F238E27FC236}">
                    <a16:creationId xmlns:a16="http://schemas.microsoft.com/office/drawing/2014/main" id="{298534D5-D2D5-A74C-895A-8F1E739C0398}"/>
                  </a:ext>
                </a:extLst>
              </p:cNvPr>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44" name="Freeform 59">
                <a:extLst>
                  <a:ext uri="{FF2B5EF4-FFF2-40B4-BE49-F238E27FC236}">
                    <a16:creationId xmlns:a16="http://schemas.microsoft.com/office/drawing/2014/main" id="{987AD78C-61DC-239E-F136-94A585240B43}"/>
                  </a:ext>
                </a:extLst>
              </p:cNvPr>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grpSp>
      </p:grpSp>
      <p:sp>
        <p:nvSpPr>
          <p:cNvPr id="45" name="TextBox 7">
            <a:extLst>
              <a:ext uri="{FF2B5EF4-FFF2-40B4-BE49-F238E27FC236}">
                <a16:creationId xmlns:a16="http://schemas.microsoft.com/office/drawing/2014/main" id="{AC8A7B43-0675-E621-EC9E-4ECDCC0F27D7}"/>
              </a:ext>
            </a:extLst>
          </p:cNvPr>
          <p:cNvSpPr txBox="1"/>
          <p:nvPr/>
        </p:nvSpPr>
        <p:spPr>
          <a:xfrm>
            <a:off x="1266542" y="1783057"/>
            <a:ext cx="2803182" cy="1628266"/>
          </a:xfrm>
          <a:prstGeom prst="rect">
            <a:avLst/>
          </a:prstGeom>
          <a:noFill/>
        </p:spPr>
        <p:txBody>
          <a:bodyPr wrap="square" rtlCol="0">
            <a:spAutoFit/>
          </a:bodyPr>
          <a:lstStyle/>
          <a:p>
            <a:pPr marL="171450" indent="-171450" algn="just">
              <a:lnSpc>
                <a:spcPct val="120000"/>
              </a:lnSpc>
              <a:buFont typeface="Wingdings" panose="05000000000000000000" pitchFamily="2" charset="2"/>
              <a:buChar char="Ø"/>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AIGC</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进行图像生成来制作数据集，降低目标检测数据集制作难度。</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gn="just">
              <a:lnSpc>
                <a:spcPct val="120000"/>
              </a:lnSpc>
              <a:buFont typeface="Wingdings" panose="05000000000000000000" pitchFamily="2" charset="2"/>
              <a:buChar char="Ø"/>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使用不同的方式进行图片生成，包括文生图、图生图和</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PS</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，增加数据集的丰富性，结果更具有说服力。</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gn="just">
              <a:lnSpc>
                <a:spcPct val="120000"/>
              </a:lnSpc>
              <a:buFont typeface="Wingdings" panose="05000000000000000000" pitchFamily="2" charset="2"/>
              <a:buChar char="Ø"/>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使用深度学习算法进行目标检测，实验结果表明该方法具有很大优势</a:t>
            </a:r>
            <a:r>
              <a:rPr lang="zh-CN" altLang="en-US" sz="1200" dirty="0">
                <a:solidFill>
                  <a:schemeClr val="tx1">
                    <a:lumMod val="65000"/>
                    <a:lumOff val="35000"/>
                  </a:schemeClr>
                </a:solidFill>
                <a:cs typeface="+mn-ea"/>
                <a:sym typeface="+mn-lt"/>
              </a:rPr>
              <a:t>。</a:t>
            </a:r>
            <a:endParaRPr lang="en-US" altLang="zh-CN" sz="1200" dirty="0">
              <a:solidFill>
                <a:schemeClr val="tx1">
                  <a:lumMod val="65000"/>
                  <a:lumOff val="35000"/>
                </a:schemeClr>
              </a:solidFill>
              <a:cs typeface="+mn-ea"/>
              <a:sym typeface="+mn-lt"/>
            </a:endParaRPr>
          </a:p>
        </p:txBody>
      </p:sp>
      <p:grpSp>
        <p:nvGrpSpPr>
          <p:cNvPr id="46" name="组合 45">
            <a:extLst>
              <a:ext uri="{FF2B5EF4-FFF2-40B4-BE49-F238E27FC236}">
                <a16:creationId xmlns:a16="http://schemas.microsoft.com/office/drawing/2014/main" id="{1BCF36AC-CF2D-5A96-2F93-A22490919E9D}"/>
              </a:ext>
            </a:extLst>
          </p:cNvPr>
          <p:cNvGrpSpPr/>
          <p:nvPr/>
        </p:nvGrpSpPr>
        <p:grpSpPr>
          <a:xfrm>
            <a:off x="1036957" y="1141909"/>
            <a:ext cx="4029646" cy="578955"/>
            <a:chOff x="469900" y="1045127"/>
            <a:chExt cx="3299884" cy="474109"/>
          </a:xfrm>
        </p:grpSpPr>
        <p:sp>
          <p:nvSpPr>
            <p:cNvPr id="47" name="TextBox 6">
              <a:extLst>
                <a:ext uri="{FF2B5EF4-FFF2-40B4-BE49-F238E27FC236}">
                  <a16:creationId xmlns:a16="http://schemas.microsoft.com/office/drawing/2014/main" id="{737E5F43-992C-D832-3332-6734C813607A}"/>
                </a:ext>
              </a:extLst>
            </p:cNvPr>
            <p:cNvSpPr txBox="1"/>
            <p:nvPr/>
          </p:nvSpPr>
          <p:spPr>
            <a:xfrm>
              <a:off x="957970" y="1045127"/>
              <a:ext cx="991353" cy="352435"/>
            </a:xfrm>
            <a:prstGeom prst="rect">
              <a:avLst/>
            </a:prstGeom>
            <a:noFill/>
          </p:spPr>
          <p:txBody>
            <a:bodyPr wrap="none" rtlCol="0">
              <a:spAutoFit/>
            </a:bodyPr>
            <a:lstStyle/>
            <a:p>
              <a:pPr>
                <a:lnSpc>
                  <a:spcPct val="120000"/>
                </a:lnSpc>
              </a:pPr>
              <a:r>
                <a:rPr lang="zh-CN" altLang="en-US" sz="2000" b="1" dirty="0">
                  <a:solidFill>
                    <a:srgbClr val="313D51"/>
                  </a:solidFill>
                  <a:latin typeface="微软雅黑" panose="020B0503020204020204" pitchFamily="34" charset="-122"/>
                  <a:ea typeface="微软雅黑" panose="020B0503020204020204" pitchFamily="34" charset="-122"/>
                  <a:cs typeface="+mn-ea"/>
                  <a:sym typeface="+mn-lt"/>
                </a:rPr>
                <a:t>研究结论</a:t>
              </a:r>
            </a:p>
          </p:txBody>
        </p:sp>
        <p:cxnSp>
          <p:nvCxnSpPr>
            <p:cNvPr id="48" name="直接连接符 47">
              <a:extLst>
                <a:ext uri="{FF2B5EF4-FFF2-40B4-BE49-F238E27FC236}">
                  <a16:creationId xmlns:a16="http://schemas.microsoft.com/office/drawing/2014/main" id="{1AB654C9-7292-D13A-0765-85DD27B3ABC4}"/>
                </a:ext>
              </a:extLst>
            </p:cNvPr>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1" name="日期占位符 10">
            <a:extLst>
              <a:ext uri="{FF2B5EF4-FFF2-40B4-BE49-F238E27FC236}">
                <a16:creationId xmlns:a16="http://schemas.microsoft.com/office/drawing/2014/main" id="{DE73417F-39FF-57A0-634C-E7F072F23AC6}"/>
              </a:ext>
            </a:extLst>
          </p:cNvPr>
          <p:cNvSpPr>
            <a:spLocks noGrp="1"/>
          </p:cNvSpPr>
          <p:nvPr>
            <p:ph type="dt" sz="half" idx="10"/>
          </p:nvPr>
        </p:nvSpPr>
        <p:spPr/>
        <p:txBody>
          <a:bodyPr/>
          <a:lstStyle/>
          <a:p>
            <a:fld id="{AA9EC7CE-3C3A-4481-9E4A-49328A7DF004}" type="datetime1">
              <a:rPr lang="zh-CN" altLang="en-US" smtClean="0"/>
              <a:t>2024/11/2</a:t>
            </a:fld>
            <a:endParaRPr lang="zh-CN" altLang="en-US"/>
          </a:p>
        </p:txBody>
      </p:sp>
      <p:sp>
        <p:nvSpPr>
          <p:cNvPr id="13" name="灯片编号占位符 12">
            <a:extLst>
              <a:ext uri="{FF2B5EF4-FFF2-40B4-BE49-F238E27FC236}">
                <a16:creationId xmlns:a16="http://schemas.microsoft.com/office/drawing/2014/main" id="{33E3BD98-1B22-4A4E-E967-CB3CA657623E}"/>
              </a:ext>
            </a:extLst>
          </p:cNvPr>
          <p:cNvSpPr>
            <a:spLocks noGrp="1"/>
          </p:cNvSpPr>
          <p:nvPr>
            <p:ph type="sldNum" sz="quarter" idx="12"/>
          </p:nvPr>
        </p:nvSpPr>
        <p:spPr/>
        <p:txBody>
          <a:bodyPr/>
          <a:lstStyle/>
          <a:p>
            <a:fld id="{E3728803-FA0C-438D-A4FC-22AAFB9C3B88}" type="slidenum">
              <a:rPr lang="zh-CN" altLang="en-US" smtClean="0"/>
              <a:pPr/>
              <a:t>14</a:t>
            </a:fld>
            <a:r>
              <a:rPr lang="en-US" altLang="zh-CN"/>
              <a:t>/15</a:t>
            </a:r>
            <a:endParaRPr lang="zh-CN" altLang="en-US" dirty="0"/>
          </a:p>
        </p:txBody>
      </p:sp>
      <p:sp>
        <p:nvSpPr>
          <p:cNvPr id="14" name="页脚占位符 13">
            <a:extLst>
              <a:ext uri="{FF2B5EF4-FFF2-40B4-BE49-F238E27FC236}">
                <a16:creationId xmlns:a16="http://schemas.microsoft.com/office/drawing/2014/main" id="{AD15A670-37FD-257A-CDF2-8B48C4F5AE77}"/>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317193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fltVal val="0"/>
                                          </p:val>
                                        </p:tav>
                                        <p:tav tm="100000">
                                          <p:val>
                                            <p:strVal val="#ppt_w"/>
                                          </p:val>
                                        </p:tav>
                                      </p:tavLst>
                                    </p:anim>
                                    <p:anim calcmode="lin" valueType="num">
                                      <p:cBhvr>
                                        <p:cTn id="17" dur="500" fill="hold"/>
                                        <p:tgtEl>
                                          <p:spTgt spid="27"/>
                                        </p:tgtEl>
                                        <p:attrNameLst>
                                          <p:attrName>ppt_h</p:attrName>
                                        </p:attrNameLst>
                                      </p:cBhvr>
                                      <p:tavLst>
                                        <p:tav tm="0">
                                          <p:val>
                                            <p:fltVal val="0"/>
                                          </p:val>
                                        </p:tav>
                                        <p:tav tm="100000">
                                          <p:val>
                                            <p:strVal val="#ppt_h"/>
                                          </p:val>
                                        </p:tav>
                                      </p:tavLst>
                                    </p:anim>
                                    <p:animEffect transition="in" filter="fade">
                                      <p:cBhvr>
                                        <p:cTn id="18" dur="500"/>
                                        <p:tgtEl>
                                          <p:spTgt spid="2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ppt_x"/>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ppt_x"/>
                                          </p:val>
                                        </p:tav>
                                        <p:tav tm="100000">
                                          <p:val>
                                            <p:strVal val="#ppt_x"/>
                                          </p:val>
                                        </p:tav>
                                      </p:tavLst>
                                    </p:anim>
                                    <p:anim calcmode="lin" valueType="num">
                                      <p:cBhvr additive="base">
                                        <p:cTn id="35" dur="500" fill="hold"/>
                                        <p:tgtEl>
                                          <p:spTgt spid="3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ppt_x"/>
                                          </p:val>
                                        </p:tav>
                                        <p:tav tm="100000">
                                          <p:val>
                                            <p:strVal val="#ppt_x"/>
                                          </p:val>
                                        </p:tav>
                                      </p:tavLst>
                                    </p:anim>
                                    <p:anim calcmode="lin" valueType="num">
                                      <p:cBhvr additive="base">
                                        <p:cTn id="39" dur="500" fill="hold"/>
                                        <p:tgtEl>
                                          <p:spTgt spid="4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fill="hold"/>
                                        <p:tgtEl>
                                          <p:spTgt spid="46"/>
                                        </p:tgtEl>
                                        <p:attrNameLst>
                                          <p:attrName>ppt_x</p:attrName>
                                        </p:attrNameLst>
                                      </p:cBhvr>
                                      <p:tavLst>
                                        <p:tav tm="0">
                                          <p:val>
                                            <p:strVal val="#ppt_x"/>
                                          </p:val>
                                        </p:tav>
                                        <p:tav tm="100000">
                                          <p:val>
                                            <p:strVal val="#ppt_x"/>
                                          </p:val>
                                        </p:tav>
                                      </p:tavLst>
                                    </p:anim>
                                    <p:anim calcmode="lin" valueType="num">
                                      <p:cBhvr additive="base">
                                        <p:cTn id="4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3"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文本框 3"/>
          <p:cNvSpPr txBox="1"/>
          <p:nvPr/>
        </p:nvSpPr>
        <p:spPr>
          <a:xfrm>
            <a:off x="2756045" y="2856348"/>
            <a:ext cx="7053116" cy="1569660"/>
          </a:xfrm>
          <a:prstGeom prst="rect">
            <a:avLst/>
          </a:prstGeom>
          <a:noFill/>
        </p:spPr>
        <p:txBody>
          <a:bodyPr wrap="square" rtlCol="0">
            <a:spAutoFit/>
            <a:scene3d>
              <a:camera prst="orthographicFront"/>
              <a:lightRig rig="threePt" dir="t"/>
            </a:scene3d>
            <a:sp3d contourW="12700"/>
          </a:bodyPr>
          <a:lstStyle/>
          <a:p>
            <a:pPr algn="ctr">
              <a:defRPr/>
            </a:pPr>
            <a:r>
              <a:rPr lang="en-US" altLang="zh-CN" sz="9600" b="1" dirty="0">
                <a:solidFill>
                  <a:schemeClr val="bg1"/>
                </a:solidFill>
                <a:latin typeface="微软雅黑" panose="020B0503020204020204" pitchFamily="34" charset="-122"/>
                <a:ea typeface="微软雅黑" panose="020B0503020204020204" pitchFamily="34" charset="-122"/>
                <a:cs typeface="+mn-ea"/>
                <a:sym typeface="+mn-lt"/>
              </a:rPr>
              <a:t>THANKS</a:t>
            </a:r>
            <a:endParaRPr lang="zh-CN" altLang="en-US" sz="9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矩形 259"/>
          <p:cNvSpPr>
            <a:spLocks noChangeArrowheads="1"/>
          </p:cNvSpPr>
          <p:nvPr/>
        </p:nvSpPr>
        <p:spPr bwMode="auto">
          <a:xfrm>
            <a:off x="3686048" y="3761228"/>
            <a:ext cx="4819624" cy="12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endParaRPr lang="zh-CN" altLang="en-US" sz="700" dirty="0">
              <a:solidFill>
                <a:schemeClr val="bg1"/>
              </a:solidFill>
              <a:latin typeface="+mn-lt"/>
              <a:ea typeface="+mn-ea"/>
              <a:cs typeface="+mn-ea"/>
              <a:sym typeface="+mn-lt"/>
            </a:endParaRPr>
          </a:p>
        </p:txBody>
      </p:sp>
      <p:sp>
        <p:nvSpPr>
          <p:cNvPr id="5" name="日期占位符 4">
            <a:extLst>
              <a:ext uri="{FF2B5EF4-FFF2-40B4-BE49-F238E27FC236}">
                <a16:creationId xmlns:a16="http://schemas.microsoft.com/office/drawing/2014/main" id="{1F4A1270-455B-77D1-6315-5AA69F9A835A}"/>
              </a:ext>
            </a:extLst>
          </p:cNvPr>
          <p:cNvSpPr>
            <a:spLocks noGrp="1"/>
          </p:cNvSpPr>
          <p:nvPr>
            <p:ph type="dt" sz="half" idx="10"/>
          </p:nvPr>
        </p:nvSpPr>
        <p:spPr/>
        <p:txBody>
          <a:bodyPr/>
          <a:lstStyle/>
          <a:p>
            <a:fld id="{78766127-48A8-44B2-A7F0-CC940B0E75FC}" type="datetime1">
              <a:rPr lang="zh-CN" altLang="en-US" smtClean="0"/>
              <a:t>2024/11/2</a:t>
            </a:fld>
            <a:endParaRPr lang="zh-CN" altLang="en-US"/>
          </a:p>
        </p:txBody>
      </p:sp>
      <p:sp>
        <p:nvSpPr>
          <p:cNvPr id="6" name="灯片编号占位符 5">
            <a:extLst>
              <a:ext uri="{FF2B5EF4-FFF2-40B4-BE49-F238E27FC236}">
                <a16:creationId xmlns:a16="http://schemas.microsoft.com/office/drawing/2014/main" id="{A1B6F48B-8689-DB70-F33E-A2E862805738}"/>
              </a:ext>
            </a:extLst>
          </p:cNvPr>
          <p:cNvSpPr>
            <a:spLocks noGrp="1"/>
          </p:cNvSpPr>
          <p:nvPr>
            <p:ph type="sldNum" sz="quarter" idx="12"/>
          </p:nvPr>
        </p:nvSpPr>
        <p:spPr/>
        <p:txBody>
          <a:bodyPr/>
          <a:lstStyle/>
          <a:p>
            <a:fld id="{E3728803-FA0C-438D-A4FC-22AAFB9C3B88}" type="slidenum">
              <a:rPr lang="zh-CN" altLang="en-US" smtClean="0"/>
              <a:pPr/>
              <a:t>15</a:t>
            </a:fld>
            <a:r>
              <a:rPr lang="en-US" altLang="zh-CN"/>
              <a:t>/15</a:t>
            </a:r>
            <a:endParaRPr lang="zh-CN" altLang="en-US" dirty="0"/>
          </a:p>
        </p:txBody>
      </p:sp>
      <p:sp>
        <p:nvSpPr>
          <p:cNvPr id="8" name="页脚占位符 7">
            <a:extLst>
              <a:ext uri="{FF2B5EF4-FFF2-40B4-BE49-F238E27FC236}">
                <a16:creationId xmlns:a16="http://schemas.microsoft.com/office/drawing/2014/main" id="{AB0F4F07-9EA9-6674-D2B1-BAD2032E22D5}"/>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Arial" panose="020B0604020202020204" pitchFamily="34" charset="0"/>
                  <a:cs typeface="Arial" panose="020B0604020202020204" pitchFamily="34" charset="0"/>
                  <a:sym typeface="+mn-lt"/>
                </a:rPr>
                <a:t>CONTENT</a:t>
              </a:r>
              <a:endParaRPr lang="zh-CN" altLang="en-US" sz="3465" dirty="0">
                <a:solidFill>
                  <a:schemeClr val="bg1"/>
                </a:solidFill>
                <a:latin typeface="Arial" panose="020B0604020202020204" pitchFamily="34" charset="0"/>
                <a:cs typeface="Arial" panose="020B0604020202020204" pitchFamily="34" charset="0"/>
                <a:sym typeface="+mn-lt"/>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微软雅黑" panose="020B0503020204020204" pitchFamily="34" charset="-122"/>
                  <a:ea typeface="微软雅黑" panose="020B0503020204020204" pitchFamily="34" charset="-122"/>
                  <a:cs typeface="+mn-ea"/>
                  <a:sym typeface="+mn-lt"/>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5" name="Rectangle 14"/>
              <p:cNvSpPr>
                <a:spLocks noChangeArrowheads="1"/>
              </p:cNvSpPr>
              <p:nvPr/>
            </p:nvSpPr>
            <p:spPr bwMode="auto">
              <a:xfrm>
                <a:off x="5581874" y="22349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1</a:t>
                </a:r>
                <a:endParaRPr lang="zh-CN" altLang="en-US" sz="1800" b="1" dirty="0">
                  <a:solidFill>
                    <a:srgbClr val="313D51"/>
                  </a:solidFill>
                  <a:latin typeface="+mn-lt"/>
                  <a:ea typeface="+mn-ea"/>
                  <a:cs typeface="+mn-ea"/>
                  <a:sym typeface="+mn-lt"/>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研究背景与意义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65" name="Rectangle 14"/>
              <p:cNvSpPr>
                <a:spLocks noChangeArrowheads="1"/>
              </p:cNvSpPr>
              <p:nvPr/>
            </p:nvSpPr>
            <p:spPr bwMode="auto">
              <a:xfrm>
                <a:off x="5581874" y="3017576"/>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2</a:t>
                </a:r>
                <a:endParaRPr lang="zh-CN" altLang="en-US" sz="1800" b="1" dirty="0">
                  <a:solidFill>
                    <a:srgbClr val="313D51"/>
                  </a:solidFill>
                  <a:latin typeface="+mn-lt"/>
                  <a:ea typeface="+mn-ea"/>
                  <a:cs typeface="+mn-ea"/>
                  <a:sym typeface="+mn-lt"/>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研究现状</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75" name="Rectangle 14"/>
              <p:cNvSpPr>
                <a:spLocks noChangeArrowheads="1"/>
              </p:cNvSpPr>
              <p:nvPr/>
            </p:nvSpPr>
            <p:spPr bwMode="auto">
              <a:xfrm>
                <a:off x="5581874" y="38097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3</a:t>
                </a:r>
                <a:endParaRPr lang="zh-CN" altLang="en-US" sz="1800" b="1" dirty="0">
                  <a:solidFill>
                    <a:srgbClr val="313D51"/>
                  </a:solidFill>
                  <a:latin typeface="+mn-lt"/>
                  <a:ea typeface="+mn-ea"/>
                  <a:cs typeface="+mn-ea"/>
                  <a:sym typeface="+mn-lt"/>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研究内容与结果</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85" name="Rectangle 14"/>
              <p:cNvSpPr>
                <a:spLocks noChangeArrowheads="1"/>
              </p:cNvSpPr>
              <p:nvPr/>
            </p:nvSpPr>
            <p:spPr bwMode="auto">
              <a:xfrm>
                <a:off x="5581874" y="4613014"/>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4</a:t>
                </a:r>
                <a:endParaRPr lang="zh-CN" altLang="en-US" sz="1800" b="1" dirty="0">
                  <a:solidFill>
                    <a:srgbClr val="313D51"/>
                  </a:solidFill>
                  <a:latin typeface="+mn-lt"/>
                  <a:ea typeface="+mn-ea"/>
                  <a:cs typeface="+mn-ea"/>
                  <a:sym typeface="+mn-lt"/>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总结与展望</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
        <p:nvSpPr>
          <p:cNvPr id="3" name="日期占位符 2">
            <a:extLst>
              <a:ext uri="{FF2B5EF4-FFF2-40B4-BE49-F238E27FC236}">
                <a16:creationId xmlns:a16="http://schemas.microsoft.com/office/drawing/2014/main" id="{B552E074-C709-1710-0A30-1B399B7C74E3}"/>
              </a:ext>
            </a:extLst>
          </p:cNvPr>
          <p:cNvSpPr>
            <a:spLocks noGrp="1"/>
          </p:cNvSpPr>
          <p:nvPr>
            <p:ph type="dt" sz="half" idx="10"/>
          </p:nvPr>
        </p:nvSpPr>
        <p:spPr/>
        <p:txBody>
          <a:bodyPr/>
          <a:lstStyle/>
          <a:p>
            <a:fld id="{B41A6156-4B4F-45AE-AF21-A1F6DBFB1938}" type="datetime1">
              <a:rPr lang="zh-CN" altLang="en-US" smtClean="0"/>
              <a:t>2024/11/2</a:t>
            </a:fld>
            <a:endParaRPr lang="zh-CN" altLang="en-US"/>
          </a:p>
        </p:txBody>
      </p:sp>
      <p:sp>
        <p:nvSpPr>
          <p:cNvPr id="4" name="灯片编号占位符 3">
            <a:extLst>
              <a:ext uri="{FF2B5EF4-FFF2-40B4-BE49-F238E27FC236}">
                <a16:creationId xmlns:a16="http://schemas.microsoft.com/office/drawing/2014/main" id="{2FACF0FF-4525-2604-7F37-215D8FBA736E}"/>
              </a:ext>
            </a:extLst>
          </p:cNvPr>
          <p:cNvSpPr>
            <a:spLocks noGrp="1"/>
          </p:cNvSpPr>
          <p:nvPr>
            <p:ph type="sldNum" sz="quarter" idx="12"/>
          </p:nvPr>
        </p:nvSpPr>
        <p:spPr/>
        <p:txBody>
          <a:bodyPr/>
          <a:lstStyle/>
          <a:p>
            <a:fld id="{E3728803-FA0C-438D-A4FC-22AAFB9C3B88}" type="slidenum">
              <a:rPr lang="zh-CN" altLang="en-US" smtClean="0"/>
              <a:pPr/>
              <a:t>2</a:t>
            </a:fld>
            <a:r>
              <a:rPr lang="en-US" altLang="zh-CN" dirty="0"/>
              <a:t>/15</a:t>
            </a:r>
            <a:endParaRPr lang="zh-CN" altLang="en-US" dirty="0"/>
          </a:p>
        </p:txBody>
      </p:sp>
      <p:sp>
        <p:nvSpPr>
          <p:cNvPr id="5" name="页脚占位符 4">
            <a:extLst>
              <a:ext uri="{FF2B5EF4-FFF2-40B4-BE49-F238E27FC236}">
                <a16:creationId xmlns:a16="http://schemas.microsoft.com/office/drawing/2014/main" id="{B2EBD9CB-265F-8664-3042-BB5C39DE6284}"/>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B88"/>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01</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5077738" y="306927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微软雅黑" panose="020B0503020204020204" pitchFamily="34" charset="-122"/>
                <a:ea typeface="微软雅黑" panose="020B0503020204020204" pitchFamily="34" charset="-122"/>
                <a:cs typeface="+mn-ea"/>
                <a:sym typeface="+mn-lt"/>
              </a:rPr>
              <a:t>研究背景与意义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0046593C-3142-4E75-FF1F-117460F148D4}"/>
              </a:ext>
            </a:extLst>
          </p:cNvPr>
          <p:cNvSpPr>
            <a:spLocks noGrp="1"/>
          </p:cNvSpPr>
          <p:nvPr>
            <p:ph type="dt" sz="half" idx="10"/>
          </p:nvPr>
        </p:nvSpPr>
        <p:spPr/>
        <p:txBody>
          <a:bodyPr/>
          <a:lstStyle/>
          <a:p>
            <a:fld id="{33E62BBC-160C-4DB9-9AA4-65DC2437F78C}" type="datetime1">
              <a:rPr lang="zh-CN" altLang="en-US" smtClean="0"/>
              <a:t>2024/11/2</a:t>
            </a:fld>
            <a:endParaRPr lang="zh-CN" altLang="en-US"/>
          </a:p>
        </p:txBody>
      </p:sp>
      <p:sp>
        <p:nvSpPr>
          <p:cNvPr id="3" name="灯片编号占位符 2">
            <a:extLst>
              <a:ext uri="{FF2B5EF4-FFF2-40B4-BE49-F238E27FC236}">
                <a16:creationId xmlns:a16="http://schemas.microsoft.com/office/drawing/2014/main" id="{99095257-81F8-8CBC-DA7A-939B3316D610}"/>
              </a:ext>
            </a:extLst>
          </p:cNvPr>
          <p:cNvSpPr>
            <a:spLocks noGrp="1"/>
          </p:cNvSpPr>
          <p:nvPr>
            <p:ph type="sldNum" sz="quarter" idx="12"/>
          </p:nvPr>
        </p:nvSpPr>
        <p:spPr/>
        <p:txBody>
          <a:bodyPr/>
          <a:lstStyle/>
          <a:p>
            <a:fld id="{E3728803-FA0C-438D-A4FC-22AAFB9C3B88}" type="slidenum">
              <a:rPr lang="zh-CN" altLang="en-US" smtClean="0"/>
              <a:pPr/>
              <a:t>3</a:t>
            </a:fld>
            <a:r>
              <a:rPr lang="en-US" altLang="zh-CN"/>
              <a:t>/15</a:t>
            </a:r>
            <a:endParaRPr lang="zh-CN" altLang="en-US" dirty="0"/>
          </a:p>
        </p:txBody>
      </p:sp>
      <p:sp>
        <p:nvSpPr>
          <p:cNvPr id="4" name="页脚占位符 3">
            <a:extLst>
              <a:ext uri="{FF2B5EF4-FFF2-40B4-BE49-F238E27FC236}">
                <a16:creationId xmlns:a16="http://schemas.microsoft.com/office/drawing/2014/main" id="{C5D378C6-5072-9028-D881-4FD22D4E40CB}"/>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5B42430-993B-A265-1E87-0217D52ECA10}"/>
              </a:ext>
            </a:extLst>
          </p:cNvPr>
          <p:cNvGrpSpPr/>
          <p:nvPr/>
        </p:nvGrpSpPr>
        <p:grpSpPr>
          <a:xfrm>
            <a:off x="2673194" y="237427"/>
            <a:ext cx="9759315" cy="369570"/>
            <a:chOff x="-1" y="4825"/>
            <a:chExt cx="15369" cy="582"/>
          </a:xfrm>
        </p:grpSpPr>
        <p:sp>
          <p:nvSpPr>
            <p:cNvPr id="14" name="五边形 1">
              <a:extLst>
                <a:ext uri="{FF2B5EF4-FFF2-40B4-BE49-F238E27FC236}">
                  <a16:creationId xmlns:a16="http://schemas.microsoft.com/office/drawing/2014/main" id="{01D324C2-3FB1-1443-5627-3C169B999D53}"/>
                </a:ext>
              </a:extLst>
            </p:cNvPr>
            <p:cNvSpPr/>
            <p:nvPr/>
          </p:nvSpPr>
          <p:spPr>
            <a:xfrm>
              <a:off x="-1" y="4825"/>
              <a:ext cx="3868" cy="575"/>
            </a:xfrm>
            <a:prstGeom prst="homePlate">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燕尾形 2">
              <a:extLst>
                <a:ext uri="{FF2B5EF4-FFF2-40B4-BE49-F238E27FC236}">
                  <a16:creationId xmlns:a16="http://schemas.microsoft.com/office/drawing/2014/main" id="{13FD8D49-F84E-D70F-5808-8F8E7EC47036}"/>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燕尾形 5">
              <a:extLst>
                <a:ext uri="{FF2B5EF4-FFF2-40B4-BE49-F238E27FC236}">
                  <a16:creationId xmlns:a16="http://schemas.microsoft.com/office/drawing/2014/main" id="{C95B7F5F-3FD8-3A95-8AB7-161C39E59B06}"/>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燕尾形 6">
              <a:extLst>
                <a:ext uri="{FF2B5EF4-FFF2-40B4-BE49-F238E27FC236}">
                  <a16:creationId xmlns:a16="http://schemas.microsoft.com/office/drawing/2014/main" id="{53895C1A-1D35-746A-23F0-578D40498CB2}"/>
                </a:ext>
              </a:extLst>
            </p:cNvPr>
            <p:cNvSpPr/>
            <p:nvPr/>
          </p:nvSpPr>
          <p:spPr>
            <a:xfrm>
              <a:off x="7666"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66A43B2-D8ED-2C47-968F-43B6DDD3E9F5}"/>
                </a:ext>
              </a:extLst>
            </p:cNvPr>
            <p:cNvSpPr txBox="1"/>
            <p:nvPr/>
          </p:nvSpPr>
          <p:spPr>
            <a:xfrm>
              <a:off x="430" y="4825"/>
              <a:ext cx="2871"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研究背景与意义</a:t>
              </a:r>
            </a:p>
          </p:txBody>
        </p:sp>
        <p:sp>
          <p:nvSpPr>
            <p:cNvPr id="20" name="文本框 19">
              <a:extLst>
                <a:ext uri="{FF2B5EF4-FFF2-40B4-BE49-F238E27FC236}">
                  <a16:creationId xmlns:a16="http://schemas.microsoft.com/office/drawing/2014/main" id="{24C33A1E-9670-763B-C9EE-B5DA00DDAF2D}"/>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21" name="文本框 20">
              <a:extLst>
                <a:ext uri="{FF2B5EF4-FFF2-40B4-BE49-F238E27FC236}">
                  <a16:creationId xmlns:a16="http://schemas.microsoft.com/office/drawing/2014/main" id="{DF32D474-DE66-73B3-A1FC-12E36EA26FF3}"/>
                </a:ext>
              </a:extLst>
            </p:cNvPr>
            <p:cNvSpPr txBox="1"/>
            <p:nvPr/>
          </p:nvSpPr>
          <p:spPr>
            <a:xfrm>
              <a:off x="8361" y="4825"/>
              <a:ext cx="2607"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研究内容与结果</a:t>
              </a:r>
            </a:p>
          </p:txBody>
        </p:sp>
        <p:sp>
          <p:nvSpPr>
            <p:cNvPr id="22" name="文本框 21">
              <a:extLst>
                <a:ext uri="{FF2B5EF4-FFF2-40B4-BE49-F238E27FC236}">
                  <a16:creationId xmlns:a16="http://schemas.microsoft.com/office/drawing/2014/main" id="{1E4D6E18-327E-D23D-B749-D67F3F06E261}"/>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sp>
        <p:nvSpPr>
          <p:cNvPr id="29" name="TextBox 28"/>
          <p:cNvSpPr txBox="1"/>
          <p:nvPr/>
        </p:nvSpPr>
        <p:spPr>
          <a:xfrm>
            <a:off x="4268993" y="96327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cs typeface="+mn-ea"/>
                <a:sym typeface="+mn-lt"/>
              </a:rPr>
              <a:t>目标检测需求增多</a:t>
            </a:r>
          </a:p>
        </p:txBody>
      </p:sp>
      <p:sp>
        <p:nvSpPr>
          <p:cNvPr id="30" name="矩形 29"/>
          <p:cNvSpPr/>
          <p:nvPr/>
        </p:nvSpPr>
        <p:spPr>
          <a:xfrm>
            <a:off x="4211037" y="1469916"/>
            <a:ext cx="6279850" cy="1592295"/>
          </a:xfrm>
          <a:prstGeom prst="rect">
            <a:avLst/>
          </a:prstGeom>
        </p:spPr>
        <p:txBody>
          <a:bodyPr wrap="square" lIns="0" tIns="0" rIns="0" bIns="0">
            <a:spAutoFit/>
          </a:bodyPr>
          <a:lstStyle/>
          <a:p>
            <a:pPr marL="171450" indent="-171450">
              <a:lnSpc>
                <a:spcPct val="125000"/>
              </a:lnSpc>
              <a:buFont typeface="Wingdings" panose="05000000000000000000" pitchFamily="2" charset="2"/>
              <a:buChar char="Ø"/>
            </a:pPr>
            <a:r>
              <a:rPr lang="zh-CN" altLang="en-US" sz="1200" spc="100" dirty="0">
                <a:latin typeface="微软雅黑" panose="020B0503020204020204" charset="-122"/>
                <a:ea typeface="微软雅黑" panose="020B0503020204020204" charset="-122"/>
                <a:sym typeface="+mn-ea"/>
              </a:rPr>
              <a:t>目标检测需要大量的数据集进行训练，来检测模型的效果。以往的研究大多都聚焦在如何改进模型，提高模型检测的精度，而忽略了</a:t>
            </a:r>
            <a:r>
              <a:rPr lang="zh-CN" altLang="en-US" sz="1200" b="1" spc="100" dirty="0">
                <a:solidFill>
                  <a:srgbClr val="FF0000"/>
                </a:solidFill>
                <a:latin typeface="微软雅黑" panose="020B0503020204020204" charset="-122"/>
                <a:ea typeface="微软雅黑" panose="020B0503020204020204" charset="-122"/>
                <a:sym typeface="+mn-ea"/>
              </a:rPr>
              <a:t>数据集的因素</a:t>
            </a:r>
            <a:r>
              <a:rPr lang="zh-CN" altLang="en-US" sz="1200" spc="100" dirty="0">
                <a:latin typeface="微软雅黑" panose="020B0503020204020204" charset="-122"/>
                <a:ea typeface="微软雅黑" panose="020B0503020204020204" charset="-122"/>
                <a:sym typeface="+mn-ea"/>
              </a:rPr>
              <a:t>。当数据集中样本数量少、样本分布不均衡时，模型的精度往往会大打折扣。如何提升样本数量、提高算法可靠性是亟待解决的问题。</a:t>
            </a:r>
          </a:p>
          <a:p>
            <a:pPr marL="171450" indent="-171450">
              <a:lnSpc>
                <a:spcPct val="125000"/>
              </a:lnSpc>
              <a:buFont typeface="Wingdings" panose="05000000000000000000" pitchFamily="2" charset="2"/>
              <a:buChar char="Ø"/>
            </a:pPr>
            <a:r>
              <a:rPr lang="zh-CN" altLang="en-US" sz="1200" spc="100" dirty="0">
                <a:latin typeface="微软雅黑" panose="020B0503020204020204" charset="-122"/>
                <a:ea typeface="微软雅黑" panose="020B0503020204020204" charset="-122"/>
                <a:sym typeface="+mn-ea"/>
              </a:rPr>
              <a:t>近年来的研究大多使用的数据集为公开数据集，并且公开数据集多为人工拍摄而成，需要耗费大量的</a:t>
            </a:r>
            <a:r>
              <a:rPr lang="zh-CN" altLang="en-US" sz="1200" b="1" spc="100" dirty="0">
                <a:solidFill>
                  <a:srgbClr val="FF0000"/>
                </a:solidFill>
                <a:latin typeface="微软雅黑" panose="020B0503020204020204" charset="-122"/>
                <a:ea typeface="微软雅黑" panose="020B0503020204020204" charset="-122"/>
                <a:sym typeface="+mn-ea"/>
              </a:rPr>
              <a:t>时间和精力</a:t>
            </a:r>
            <a:r>
              <a:rPr lang="zh-CN" altLang="en-US" sz="1200" spc="100" dirty="0">
                <a:latin typeface="微软雅黑" panose="020B0503020204020204" charset="-122"/>
                <a:ea typeface="微软雅黑" panose="020B0503020204020204" charset="-122"/>
                <a:sym typeface="+mn-ea"/>
              </a:rPr>
              <a:t>。</a:t>
            </a:r>
            <a:endParaRPr lang="en-US" altLang="zh-CN" sz="1200" spc="100" dirty="0">
              <a:latin typeface="微软雅黑" panose="020B0503020204020204" charset="-122"/>
              <a:ea typeface="微软雅黑" panose="020B0503020204020204" charset="-122"/>
              <a:sym typeface="+mn-ea"/>
            </a:endParaRPr>
          </a:p>
          <a:p>
            <a:pPr algn="just">
              <a:lnSpc>
                <a:spcPct val="120000"/>
              </a:lnSpc>
            </a:pPr>
            <a:endParaRPr lang="en-US" altLang="zh-CN" sz="1200" dirty="0">
              <a:solidFill>
                <a:schemeClr val="tx1">
                  <a:lumMod val="65000"/>
                  <a:lumOff val="35000"/>
                </a:schemeClr>
              </a:solidFill>
              <a:cs typeface="+mn-ea"/>
              <a:sym typeface="+mn-lt"/>
            </a:endParaRPr>
          </a:p>
        </p:txBody>
      </p:sp>
      <p:sp>
        <p:nvSpPr>
          <p:cNvPr id="31" name="矩形 30"/>
          <p:cNvSpPr/>
          <p:nvPr/>
        </p:nvSpPr>
        <p:spPr>
          <a:xfrm>
            <a:off x="4211037" y="1317194"/>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5" name="TextBox 28"/>
          <p:cNvSpPr txBox="1"/>
          <p:nvPr/>
        </p:nvSpPr>
        <p:spPr>
          <a:xfrm>
            <a:off x="1820213" y="319546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cs typeface="+mn-ea"/>
                <a:sym typeface="+mn-lt"/>
              </a:rPr>
              <a:t>人工智能发展迅速</a:t>
            </a:r>
          </a:p>
        </p:txBody>
      </p:sp>
      <p:sp>
        <p:nvSpPr>
          <p:cNvPr id="36" name="矩形 35"/>
          <p:cNvSpPr/>
          <p:nvPr/>
        </p:nvSpPr>
        <p:spPr>
          <a:xfrm>
            <a:off x="1820212" y="3814885"/>
            <a:ext cx="6415827" cy="1363578"/>
          </a:xfrm>
          <a:prstGeom prst="rect">
            <a:avLst/>
          </a:prstGeom>
        </p:spPr>
        <p:txBody>
          <a:bodyPr wrap="square" lIns="0" tIns="0" rIns="0" bIns="0">
            <a:spAutoFit/>
          </a:bodyPr>
          <a:lstStyle/>
          <a:p>
            <a:pPr marL="171450" indent="-171450" algn="just">
              <a:lnSpc>
                <a:spcPct val="125000"/>
              </a:lnSpc>
              <a:buFont typeface="Wingdings" panose="05000000000000000000" pitchFamily="2" charset="2"/>
              <a:buChar char="Ø"/>
            </a:pP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由于人工智能的发展，</a:t>
            </a:r>
            <a:r>
              <a:rPr lang="zh-CN" altLang="en-US" sz="1200" b="1" spc="100" dirty="0">
                <a:solidFill>
                  <a:srgbClr val="FF0000"/>
                </a:solidFill>
                <a:latin typeface="Arial" panose="020B0604020202020204" pitchFamily="34" charset="0"/>
                <a:ea typeface="微软雅黑" panose="020B0503020204020204" pitchFamily="34" charset="-122"/>
                <a:cs typeface="Arial" panose="020B0604020202020204" pitchFamily="34" charset="0"/>
                <a:sym typeface="+mn-ea"/>
              </a:rPr>
              <a:t>人工智能生成内容</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a:t>
            </a: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Artificial Intelligence Generative Content</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即</a:t>
            </a: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AIGC</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）逐渐进入人们的视野。</a:t>
            </a: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AIGC</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可以根据指定的需求，创作出各种内容：文章、图像，甚至是视频。这使</a:t>
            </a: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AI</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生成数据集样本成为可能。</a:t>
            </a:r>
            <a:endPar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endParaRPr>
          </a:p>
          <a:p>
            <a:pPr marL="171450" indent="-171450" algn="just">
              <a:lnSpc>
                <a:spcPct val="125000"/>
              </a:lnSpc>
              <a:buFont typeface="Wingdings" panose="05000000000000000000" pitchFamily="2" charset="2"/>
              <a:buChar char="Ø"/>
            </a:pP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AIGC</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相关的应用：</a:t>
            </a:r>
            <a:endPar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125000"/>
              </a:lnSpc>
            </a:pP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      ChatGPT</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：由</a:t>
            </a: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OpenAI</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开发的一款大型预训练语言模型，就像一个会聊天的机器人。</a:t>
            </a:r>
            <a:endPar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125000"/>
              </a:lnSpc>
            </a:pP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      Stable Diffusion</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：图片生成类</a:t>
            </a:r>
            <a:r>
              <a:rPr lang="en-US" altLang="zh-CN" sz="1200" spc="100" dirty="0">
                <a:latin typeface="Arial" panose="020B0604020202020204" pitchFamily="34" charset="0"/>
                <a:ea typeface="微软雅黑" panose="020B0503020204020204" pitchFamily="34" charset="-122"/>
                <a:cs typeface="Arial" panose="020B0604020202020204" pitchFamily="34" charset="0"/>
                <a:sym typeface="+mn-ea"/>
              </a:rPr>
              <a:t>AI</a:t>
            </a:r>
            <a:r>
              <a:rPr lang="zh-CN" altLang="en-US" sz="1200" spc="100" dirty="0">
                <a:latin typeface="Arial" panose="020B0604020202020204" pitchFamily="34" charset="0"/>
                <a:ea typeface="微软雅黑" panose="020B0503020204020204" pitchFamily="34" charset="-122"/>
                <a:cs typeface="Arial" panose="020B0604020202020204" pitchFamily="34" charset="0"/>
                <a:sym typeface="+mn-ea"/>
              </a:rPr>
              <a:t>大模型，在给定的任何提示词下生成图像。</a:t>
            </a:r>
            <a:endPar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37" name="矩形 36"/>
          <p:cNvSpPr/>
          <p:nvPr/>
        </p:nvSpPr>
        <p:spPr>
          <a:xfrm>
            <a:off x="1820213" y="3562326"/>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cxnSp>
        <p:nvCxnSpPr>
          <p:cNvPr id="38" name="直接连接符 37"/>
          <p:cNvCxnSpPr/>
          <p:nvPr/>
        </p:nvCxnSpPr>
        <p:spPr>
          <a:xfrm>
            <a:off x="1707526" y="2947520"/>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C5D4EDC2-2A65-8D0C-C8DC-E00B4BC05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300" y="3007019"/>
            <a:ext cx="3165091" cy="2817426"/>
          </a:xfrm>
          <a:prstGeom prst="rect">
            <a:avLst/>
          </a:prstGeom>
        </p:spPr>
      </p:pic>
      <p:pic>
        <p:nvPicPr>
          <p:cNvPr id="1026" name="Picture 2" descr="图1 目标检测算法">
            <a:extLst>
              <a:ext uri="{FF2B5EF4-FFF2-40B4-BE49-F238E27FC236}">
                <a16:creationId xmlns:a16="http://schemas.microsoft.com/office/drawing/2014/main" id="{4F881201-B885-56F3-0368-630DDBBDE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79" y="735435"/>
            <a:ext cx="3219165" cy="2149474"/>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a:extLst>
              <a:ext uri="{FF2B5EF4-FFF2-40B4-BE49-F238E27FC236}">
                <a16:creationId xmlns:a16="http://schemas.microsoft.com/office/drawing/2014/main" id="{5D0961F5-9244-1864-5E20-294C664A91F6}"/>
              </a:ext>
            </a:extLst>
          </p:cNvPr>
          <p:cNvSpPr>
            <a:spLocks noGrp="1"/>
          </p:cNvSpPr>
          <p:nvPr>
            <p:ph type="dt" sz="half" idx="10"/>
          </p:nvPr>
        </p:nvSpPr>
        <p:spPr/>
        <p:txBody>
          <a:bodyPr/>
          <a:lstStyle/>
          <a:p>
            <a:fld id="{BA3166AB-815B-4640-A1EB-7A441A3FE27F}" type="datetime1">
              <a:rPr lang="zh-CN" altLang="en-US" smtClean="0"/>
              <a:t>2024/11/2</a:t>
            </a:fld>
            <a:endParaRPr lang="zh-CN" altLang="en-US"/>
          </a:p>
        </p:txBody>
      </p:sp>
      <p:sp>
        <p:nvSpPr>
          <p:cNvPr id="3" name="灯片编号占位符 2">
            <a:extLst>
              <a:ext uri="{FF2B5EF4-FFF2-40B4-BE49-F238E27FC236}">
                <a16:creationId xmlns:a16="http://schemas.microsoft.com/office/drawing/2014/main" id="{A43E23E9-89E2-8E7B-8012-6C89D5C144C7}"/>
              </a:ext>
            </a:extLst>
          </p:cNvPr>
          <p:cNvSpPr>
            <a:spLocks noGrp="1"/>
          </p:cNvSpPr>
          <p:nvPr>
            <p:ph type="sldNum" sz="quarter" idx="12"/>
          </p:nvPr>
        </p:nvSpPr>
        <p:spPr/>
        <p:txBody>
          <a:bodyPr/>
          <a:lstStyle/>
          <a:p>
            <a:fld id="{E3728803-FA0C-438D-A4FC-22AAFB9C3B88}" type="slidenum">
              <a:rPr lang="zh-CN" altLang="en-US" smtClean="0"/>
              <a:pPr/>
              <a:t>4</a:t>
            </a:fld>
            <a:r>
              <a:rPr lang="en-US" altLang="zh-CN"/>
              <a:t>/15</a:t>
            </a:r>
            <a:endParaRPr lang="zh-CN" altLang="en-US" dirty="0"/>
          </a:p>
        </p:txBody>
      </p:sp>
      <p:sp>
        <p:nvSpPr>
          <p:cNvPr id="4" name="页脚占位符 3">
            <a:extLst>
              <a:ext uri="{FF2B5EF4-FFF2-40B4-BE49-F238E27FC236}">
                <a16:creationId xmlns:a16="http://schemas.microsoft.com/office/drawing/2014/main" id="{375EC9FF-8017-3787-2BE4-10BE38C56DC7}"/>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36055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5B42430-993B-A265-1E87-0217D52ECA10}"/>
              </a:ext>
            </a:extLst>
          </p:cNvPr>
          <p:cNvGrpSpPr/>
          <p:nvPr/>
        </p:nvGrpSpPr>
        <p:grpSpPr>
          <a:xfrm>
            <a:off x="2673194" y="237427"/>
            <a:ext cx="9759315" cy="369570"/>
            <a:chOff x="-1" y="4825"/>
            <a:chExt cx="15369" cy="582"/>
          </a:xfrm>
        </p:grpSpPr>
        <p:sp>
          <p:nvSpPr>
            <p:cNvPr id="14" name="五边形 1">
              <a:extLst>
                <a:ext uri="{FF2B5EF4-FFF2-40B4-BE49-F238E27FC236}">
                  <a16:creationId xmlns:a16="http://schemas.microsoft.com/office/drawing/2014/main" id="{01D324C2-3FB1-1443-5627-3C169B999D53}"/>
                </a:ext>
              </a:extLst>
            </p:cNvPr>
            <p:cNvSpPr/>
            <p:nvPr/>
          </p:nvSpPr>
          <p:spPr>
            <a:xfrm>
              <a:off x="-1" y="4825"/>
              <a:ext cx="3868" cy="575"/>
            </a:xfrm>
            <a:prstGeom prst="homePlate">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燕尾形 2">
              <a:extLst>
                <a:ext uri="{FF2B5EF4-FFF2-40B4-BE49-F238E27FC236}">
                  <a16:creationId xmlns:a16="http://schemas.microsoft.com/office/drawing/2014/main" id="{13FD8D49-F84E-D70F-5808-8F8E7EC47036}"/>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燕尾形 5">
              <a:extLst>
                <a:ext uri="{FF2B5EF4-FFF2-40B4-BE49-F238E27FC236}">
                  <a16:creationId xmlns:a16="http://schemas.microsoft.com/office/drawing/2014/main" id="{C95B7F5F-3FD8-3A95-8AB7-161C39E59B06}"/>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燕尾形 6">
              <a:extLst>
                <a:ext uri="{FF2B5EF4-FFF2-40B4-BE49-F238E27FC236}">
                  <a16:creationId xmlns:a16="http://schemas.microsoft.com/office/drawing/2014/main" id="{53895C1A-1D35-746A-23F0-578D40498CB2}"/>
                </a:ext>
              </a:extLst>
            </p:cNvPr>
            <p:cNvSpPr/>
            <p:nvPr/>
          </p:nvSpPr>
          <p:spPr>
            <a:xfrm>
              <a:off x="7666"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66A43B2-D8ED-2C47-968F-43B6DDD3E9F5}"/>
                </a:ext>
              </a:extLst>
            </p:cNvPr>
            <p:cNvSpPr txBox="1"/>
            <p:nvPr/>
          </p:nvSpPr>
          <p:spPr>
            <a:xfrm>
              <a:off x="430" y="4825"/>
              <a:ext cx="2871"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研究背景与意义</a:t>
              </a:r>
            </a:p>
          </p:txBody>
        </p:sp>
        <p:sp>
          <p:nvSpPr>
            <p:cNvPr id="20" name="文本框 19">
              <a:extLst>
                <a:ext uri="{FF2B5EF4-FFF2-40B4-BE49-F238E27FC236}">
                  <a16:creationId xmlns:a16="http://schemas.microsoft.com/office/drawing/2014/main" id="{24C33A1E-9670-763B-C9EE-B5DA00DDAF2D}"/>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21" name="文本框 20">
              <a:extLst>
                <a:ext uri="{FF2B5EF4-FFF2-40B4-BE49-F238E27FC236}">
                  <a16:creationId xmlns:a16="http://schemas.microsoft.com/office/drawing/2014/main" id="{DF32D474-DE66-73B3-A1FC-12E36EA26FF3}"/>
                </a:ext>
              </a:extLst>
            </p:cNvPr>
            <p:cNvSpPr txBox="1"/>
            <p:nvPr/>
          </p:nvSpPr>
          <p:spPr>
            <a:xfrm>
              <a:off x="8361" y="4825"/>
              <a:ext cx="2607"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研究内容与结果</a:t>
              </a:r>
            </a:p>
          </p:txBody>
        </p:sp>
        <p:sp>
          <p:nvSpPr>
            <p:cNvPr id="22" name="文本框 21">
              <a:extLst>
                <a:ext uri="{FF2B5EF4-FFF2-40B4-BE49-F238E27FC236}">
                  <a16:creationId xmlns:a16="http://schemas.microsoft.com/office/drawing/2014/main" id="{1E4D6E18-327E-D23D-B749-D67F3F06E261}"/>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pic>
        <p:nvPicPr>
          <p:cNvPr id="26" name="图片 25">
            <a:extLst>
              <a:ext uri="{FF2B5EF4-FFF2-40B4-BE49-F238E27FC236}">
                <a16:creationId xmlns:a16="http://schemas.microsoft.com/office/drawing/2014/main" id="{ABF4F51D-2789-F0C4-74E2-C1EDF6380834}"/>
              </a:ext>
            </a:extLst>
          </p:cNvPr>
          <p:cNvPicPr>
            <a:picLocks noChangeAspect="1"/>
          </p:cNvPicPr>
          <p:nvPr/>
        </p:nvPicPr>
        <p:blipFill>
          <a:blip r:embed="rId3">
            <a:duotone>
              <a:schemeClr val="accent1">
                <a:shade val="45000"/>
                <a:satMod val="135000"/>
              </a:schemeClr>
              <a:prstClr val="white"/>
            </a:duotone>
          </a:blip>
          <a:stretch>
            <a:fillRect/>
          </a:stretch>
        </p:blipFill>
        <p:spPr>
          <a:xfrm>
            <a:off x="-65405" y="-54750"/>
            <a:ext cx="2738599" cy="830255"/>
          </a:xfrm>
          <a:prstGeom prst="rect">
            <a:avLst/>
          </a:prstGeom>
        </p:spPr>
      </p:pic>
      <p:sp>
        <p:nvSpPr>
          <p:cNvPr id="2" name="日期占位符 1">
            <a:extLst>
              <a:ext uri="{FF2B5EF4-FFF2-40B4-BE49-F238E27FC236}">
                <a16:creationId xmlns:a16="http://schemas.microsoft.com/office/drawing/2014/main" id="{8E49E281-9707-F759-925D-DCA25F3BD6E4}"/>
              </a:ext>
            </a:extLst>
          </p:cNvPr>
          <p:cNvSpPr>
            <a:spLocks noGrp="1"/>
          </p:cNvSpPr>
          <p:nvPr>
            <p:ph type="dt" sz="half" idx="10"/>
          </p:nvPr>
        </p:nvSpPr>
        <p:spPr/>
        <p:txBody>
          <a:bodyPr/>
          <a:lstStyle/>
          <a:p>
            <a:fld id="{5B9B680E-905D-4AC9-83E1-0C0449F9847B}" type="datetime1">
              <a:rPr lang="zh-CN" altLang="en-US" smtClean="0"/>
              <a:t>2024/11/2</a:t>
            </a:fld>
            <a:endParaRPr lang="zh-CN" altLang="en-US"/>
          </a:p>
        </p:txBody>
      </p:sp>
      <p:sp>
        <p:nvSpPr>
          <p:cNvPr id="3" name="灯片编号占位符 2">
            <a:extLst>
              <a:ext uri="{FF2B5EF4-FFF2-40B4-BE49-F238E27FC236}">
                <a16:creationId xmlns:a16="http://schemas.microsoft.com/office/drawing/2014/main" id="{E4D74A03-3F61-1929-388A-0EB71305C1A0}"/>
              </a:ext>
            </a:extLst>
          </p:cNvPr>
          <p:cNvSpPr>
            <a:spLocks noGrp="1"/>
          </p:cNvSpPr>
          <p:nvPr>
            <p:ph type="sldNum" sz="quarter" idx="12"/>
          </p:nvPr>
        </p:nvSpPr>
        <p:spPr/>
        <p:txBody>
          <a:bodyPr/>
          <a:lstStyle/>
          <a:p>
            <a:fld id="{E3728803-FA0C-438D-A4FC-22AAFB9C3B88}" type="slidenum">
              <a:rPr lang="zh-CN" altLang="en-US" smtClean="0"/>
              <a:pPr/>
              <a:t>5</a:t>
            </a:fld>
            <a:r>
              <a:rPr lang="en-US" altLang="zh-CN"/>
              <a:t>/15</a:t>
            </a:r>
            <a:endParaRPr lang="zh-CN" altLang="en-US" dirty="0"/>
          </a:p>
        </p:txBody>
      </p:sp>
      <p:sp>
        <p:nvSpPr>
          <p:cNvPr id="4" name="页脚占位符 3">
            <a:extLst>
              <a:ext uri="{FF2B5EF4-FFF2-40B4-BE49-F238E27FC236}">
                <a16:creationId xmlns:a16="http://schemas.microsoft.com/office/drawing/2014/main" id="{A685AAA9-B467-8B0D-ED3A-DD4DCEB103F4}"/>
              </a:ext>
            </a:extLst>
          </p:cNvPr>
          <p:cNvSpPr>
            <a:spLocks noGrp="1"/>
          </p:cNvSpPr>
          <p:nvPr>
            <p:ph type="ftr" sz="quarter" idx="11"/>
          </p:nvPr>
        </p:nvSpPr>
        <p:spPr/>
        <p:txBody>
          <a:bodyPr/>
          <a:lstStyle/>
          <a:p>
            <a:r>
              <a:rPr lang="zh-CN" altLang="en-US"/>
              <a:t>关于目标检测中数据集制作的研究</a:t>
            </a:r>
            <a:endParaRPr lang="zh-CN" altLang="en-US" dirty="0"/>
          </a:p>
        </p:txBody>
      </p:sp>
      <p:sp>
        <p:nvSpPr>
          <p:cNvPr id="6" name="文本框 5">
            <a:extLst>
              <a:ext uri="{FF2B5EF4-FFF2-40B4-BE49-F238E27FC236}">
                <a16:creationId xmlns:a16="http://schemas.microsoft.com/office/drawing/2014/main" id="{1B8E23AC-FAFC-190F-C7F5-09C30A62AB7B}"/>
              </a:ext>
            </a:extLst>
          </p:cNvPr>
          <p:cNvSpPr txBox="1"/>
          <p:nvPr/>
        </p:nvSpPr>
        <p:spPr>
          <a:xfrm>
            <a:off x="717201" y="775505"/>
            <a:ext cx="222967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244C89"/>
                </a:solidFill>
                <a:effectLst/>
                <a:uLnTx/>
                <a:uFillTx/>
                <a:latin typeface="微软雅黑"/>
                <a:ea typeface="微软雅黑"/>
                <a:cs typeface="+mn-ea"/>
                <a:sym typeface="+mn-lt"/>
              </a:rPr>
              <a:t>研究</a:t>
            </a:r>
            <a:r>
              <a:rPr lang="zh-CN" altLang="en-US" sz="3600" b="1" dirty="0">
                <a:solidFill>
                  <a:srgbClr val="244C89"/>
                </a:solidFill>
                <a:latin typeface="微软雅黑"/>
                <a:ea typeface="微软雅黑"/>
                <a:cs typeface="+mn-ea"/>
                <a:sym typeface="+mn-lt"/>
              </a:rPr>
              <a:t>意义</a:t>
            </a:r>
            <a:endPar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EFFFEDEE-EC07-F869-2442-C0E04108BB7F}"/>
              </a:ext>
            </a:extLst>
          </p:cNvPr>
          <p:cNvGrpSpPr/>
          <p:nvPr/>
        </p:nvGrpSpPr>
        <p:grpSpPr>
          <a:xfrm>
            <a:off x="7603639" y="4436961"/>
            <a:ext cx="2852542" cy="1611147"/>
            <a:chOff x="7630668" y="4778746"/>
            <a:chExt cx="3343470" cy="1903769"/>
          </a:xfrm>
        </p:grpSpPr>
        <p:sp>
          <p:nvSpPr>
            <p:cNvPr id="8" name="TextBox 76">
              <a:extLst>
                <a:ext uri="{FF2B5EF4-FFF2-40B4-BE49-F238E27FC236}">
                  <a16:creationId xmlns:a16="http://schemas.microsoft.com/office/drawing/2014/main" id="{71C19BA2-1897-A7C8-E2A9-A10684CC4FC6}"/>
                </a:ext>
              </a:extLst>
            </p:cNvPr>
            <p:cNvSpPr txBox="1"/>
            <p:nvPr/>
          </p:nvSpPr>
          <p:spPr>
            <a:xfrm>
              <a:off x="7630668" y="4778746"/>
              <a:ext cx="2898464" cy="468612"/>
            </a:xfrm>
            <a:prstGeom prst="rect">
              <a:avLst/>
            </a:prstGeom>
            <a:noFill/>
          </p:spPr>
          <p:txBody>
            <a:bodyPr wrap="square" rtlCol="0">
              <a:spAutoFit/>
            </a:bodyPr>
            <a:lstStyle/>
            <a:p>
              <a:pPr>
                <a:lnSpc>
                  <a:spcPct val="120000"/>
                </a:lnSpc>
              </a:pPr>
              <a:r>
                <a:rPr lang="zh-CN" altLang="en-US" b="1" dirty="0">
                  <a:solidFill>
                    <a:srgbClr val="313D51"/>
                  </a:solidFill>
                  <a:latin typeface="微软雅黑" panose="020B0503020204020204" pitchFamily="34" charset="-122"/>
                  <a:ea typeface="微软雅黑" panose="020B0503020204020204" pitchFamily="34" charset="-122"/>
                  <a:cs typeface="+mn-ea"/>
                  <a:sym typeface="+mn-lt"/>
                </a:rPr>
                <a:t>拓展应用场景</a:t>
              </a:r>
              <a:endParaRPr lang="en-US" altLang="zh-CN" b="1" dirty="0">
                <a:solidFill>
                  <a:srgbClr val="313D51"/>
                </a:solidFill>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7BA7A67F-CBA4-5ABD-531A-A93FD7DA45A5}"/>
                </a:ext>
              </a:extLst>
            </p:cNvPr>
            <p:cNvSpPr txBox="1"/>
            <p:nvPr/>
          </p:nvSpPr>
          <p:spPr>
            <a:xfrm>
              <a:off x="7630670" y="5234554"/>
              <a:ext cx="3343468" cy="144796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5000"/>
                </a:lnSpc>
              </a:pPr>
              <a:r>
                <a:rPr lang="zh-CN" altLang="en-US" sz="1200" dirty="0">
                  <a:solidFill>
                    <a:schemeClr val="tx1"/>
                  </a:solidFill>
                  <a:cs typeface="+mn-ea"/>
                  <a:sym typeface="+mn-lt"/>
                </a:rPr>
                <a:t>通过证实</a:t>
              </a:r>
              <a:r>
                <a:rPr lang="en-US" altLang="zh-CN" sz="1200" dirty="0">
                  <a:solidFill>
                    <a:schemeClr val="tx1"/>
                  </a:solidFill>
                  <a:cs typeface="+mn-ea"/>
                  <a:sym typeface="+mn-lt"/>
                </a:rPr>
                <a:t>AIGC</a:t>
              </a:r>
              <a:r>
                <a:rPr lang="zh-CN" altLang="en-US" sz="1200" dirty="0">
                  <a:solidFill>
                    <a:schemeClr val="tx1"/>
                  </a:solidFill>
                  <a:cs typeface="+mn-ea"/>
                  <a:sym typeface="+mn-lt"/>
                </a:rPr>
                <a:t>在目标检测中的</a:t>
              </a:r>
              <a:r>
                <a:rPr lang="zh-CN" altLang="en-US" sz="1200" b="1" dirty="0">
                  <a:solidFill>
                    <a:srgbClr val="FF0000"/>
                  </a:solidFill>
                  <a:cs typeface="+mn-ea"/>
                  <a:sym typeface="+mn-lt"/>
                </a:rPr>
                <a:t>有效性</a:t>
              </a:r>
              <a:r>
                <a:rPr lang="zh-CN" altLang="en-US" sz="1200" dirty="0">
                  <a:solidFill>
                    <a:schemeClr val="tx1"/>
                  </a:solidFill>
                  <a:cs typeface="+mn-ea"/>
                  <a:sym typeface="+mn-lt"/>
                </a:rPr>
                <a:t>，本研究为深度学习技术在更多复杂场景下的应用开辟了道路，同时减少对人力的依赖，具有广泛的实践价值和应用前景。</a:t>
              </a:r>
              <a:endParaRPr lang="en-US" altLang="zh-CN" sz="1200" dirty="0">
                <a:solidFill>
                  <a:schemeClr val="tx1"/>
                </a:solidFill>
                <a:cs typeface="+mn-ea"/>
                <a:sym typeface="+mn-lt"/>
              </a:endParaRPr>
            </a:p>
          </p:txBody>
        </p:sp>
      </p:grpSp>
      <p:grpSp>
        <p:nvGrpSpPr>
          <p:cNvPr id="10" name="组合 9">
            <a:extLst>
              <a:ext uri="{FF2B5EF4-FFF2-40B4-BE49-F238E27FC236}">
                <a16:creationId xmlns:a16="http://schemas.microsoft.com/office/drawing/2014/main" id="{C1388BB8-60B0-D9F3-FFC6-1427143E87B3}"/>
              </a:ext>
            </a:extLst>
          </p:cNvPr>
          <p:cNvGrpSpPr/>
          <p:nvPr/>
        </p:nvGrpSpPr>
        <p:grpSpPr>
          <a:xfrm>
            <a:off x="1541417" y="2024600"/>
            <a:ext cx="2994273" cy="1611149"/>
            <a:chOff x="1334203" y="1233230"/>
            <a:chExt cx="3715966" cy="1903768"/>
          </a:xfrm>
        </p:grpSpPr>
        <p:sp>
          <p:nvSpPr>
            <p:cNvPr id="11" name="TextBox 76">
              <a:extLst>
                <a:ext uri="{FF2B5EF4-FFF2-40B4-BE49-F238E27FC236}">
                  <a16:creationId xmlns:a16="http://schemas.microsoft.com/office/drawing/2014/main" id="{63CBB93C-37AF-21CF-41D9-C5B07D49D084}"/>
                </a:ext>
              </a:extLst>
            </p:cNvPr>
            <p:cNvSpPr txBox="1"/>
            <p:nvPr/>
          </p:nvSpPr>
          <p:spPr>
            <a:xfrm>
              <a:off x="1978662" y="1233230"/>
              <a:ext cx="3071507" cy="46861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pPr>
                <a:lnSpc>
                  <a:spcPct val="120000"/>
                </a:lnSpc>
              </a:pPr>
              <a:r>
                <a:rPr lang="en-US" altLang="zh-CN" dirty="0">
                  <a:solidFill>
                    <a:srgbClr val="313D51"/>
                  </a:solidFill>
                  <a:cs typeface="+mn-ea"/>
                  <a:sym typeface="+mn-lt"/>
                </a:rPr>
                <a:t>AIGC</a:t>
              </a:r>
              <a:r>
                <a:rPr lang="zh-CN" altLang="en-US" dirty="0">
                  <a:solidFill>
                    <a:srgbClr val="313D51"/>
                  </a:solidFill>
                  <a:cs typeface="+mn-ea"/>
                  <a:sym typeface="+mn-lt"/>
                </a:rPr>
                <a:t>数据集生成方法</a:t>
              </a:r>
              <a:endParaRPr lang="en-US" altLang="zh-CN" dirty="0">
                <a:solidFill>
                  <a:srgbClr val="313D51"/>
                </a:solidFill>
                <a:cs typeface="+mn-ea"/>
                <a:sym typeface="+mn-lt"/>
              </a:endParaRPr>
            </a:p>
          </p:txBody>
        </p:sp>
        <p:sp>
          <p:nvSpPr>
            <p:cNvPr id="12" name="文本框 11">
              <a:extLst>
                <a:ext uri="{FF2B5EF4-FFF2-40B4-BE49-F238E27FC236}">
                  <a16:creationId xmlns:a16="http://schemas.microsoft.com/office/drawing/2014/main" id="{830A1DFA-3C6A-7865-2E52-57976A28A79D}"/>
                </a:ext>
              </a:extLst>
            </p:cNvPr>
            <p:cNvSpPr txBox="1"/>
            <p:nvPr/>
          </p:nvSpPr>
          <p:spPr>
            <a:xfrm>
              <a:off x="1334203" y="1689039"/>
              <a:ext cx="3715965" cy="1447959"/>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l">
                <a:lnSpc>
                  <a:spcPct val="125000"/>
                </a:lnSpc>
              </a:pPr>
              <a:r>
                <a:rPr lang="zh-CN" altLang="en-US" sz="1200" dirty="0">
                  <a:solidFill>
                    <a:schemeClr val="tx1"/>
                  </a:solidFill>
                  <a:cs typeface="+mn-ea"/>
                  <a:sym typeface="+mn-lt"/>
                </a:rPr>
                <a:t>首次系统地探讨了</a:t>
              </a:r>
              <a:r>
                <a:rPr lang="en-US" altLang="zh-CN" sz="1200" dirty="0">
                  <a:solidFill>
                    <a:schemeClr val="tx1"/>
                  </a:solidFill>
                  <a:cs typeface="+mn-ea"/>
                  <a:sym typeface="+mn-lt"/>
                </a:rPr>
                <a:t>AIGC</a:t>
              </a:r>
              <a:r>
                <a:rPr lang="zh-CN" altLang="en-US" sz="1200" dirty="0">
                  <a:solidFill>
                    <a:schemeClr val="tx1"/>
                  </a:solidFill>
                  <a:cs typeface="+mn-ea"/>
                  <a:sym typeface="+mn-lt"/>
                </a:rPr>
                <a:t>技术在目标检测数据集构建中的应用，通过引入</a:t>
              </a:r>
              <a:r>
                <a:rPr lang="en-US" altLang="zh-CN" sz="1200" dirty="0">
                  <a:solidFill>
                    <a:schemeClr val="tx1"/>
                  </a:solidFill>
                  <a:cs typeface="+mn-ea"/>
                  <a:sym typeface="+mn-lt"/>
                </a:rPr>
                <a:t>AI</a:t>
              </a:r>
              <a:r>
                <a:rPr lang="zh-CN" altLang="en-US" sz="1200" dirty="0">
                  <a:solidFill>
                    <a:schemeClr val="tx1"/>
                  </a:solidFill>
                  <a:cs typeface="+mn-ea"/>
                  <a:sym typeface="+mn-lt"/>
                </a:rPr>
                <a:t>生成内容（</a:t>
              </a:r>
              <a:r>
                <a:rPr lang="en-US" altLang="zh-CN" sz="1200" dirty="0">
                  <a:solidFill>
                    <a:schemeClr val="tx1"/>
                  </a:solidFill>
                  <a:cs typeface="+mn-ea"/>
                  <a:sym typeface="+mn-lt"/>
                </a:rPr>
                <a:t>AIGC</a:t>
              </a:r>
              <a:r>
                <a:rPr lang="zh-CN" altLang="en-US" sz="1200" dirty="0">
                  <a:solidFill>
                    <a:schemeClr val="tx1"/>
                  </a:solidFill>
                  <a:cs typeface="+mn-ea"/>
                  <a:sym typeface="+mn-lt"/>
                </a:rPr>
                <a:t>）技术，尤其是</a:t>
              </a:r>
              <a:r>
                <a:rPr lang="en-US" altLang="zh-CN" sz="1200" b="1" dirty="0">
                  <a:solidFill>
                    <a:srgbClr val="FF0000"/>
                  </a:solidFill>
                  <a:cs typeface="+mn-ea"/>
                  <a:sym typeface="+mn-lt"/>
                </a:rPr>
                <a:t>Stable Diffusion</a:t>
              </a:r>
              <a:r>
                <a:rPr lang="zh-CN" altLang="en-US" sz="1200" b="1" dirty="0">
                  <a:solidFill>
                    <a:srgbClr val="FF0000"/>
                  </a:solidFill>
                  <a:cs typeface="+mn-ea"/>
                  <a:sym typeface="+mn-lt"/>
                </a:rPr>
                <a:t>模型</a:t>
              </a:r>
              <a:r>
                <a:rPr lang="zh-CN" altLang="en-US" sz="1200" dirty="0">
                  <a:solidFill>
                    <a:schemeClr val="tx1"/>
                  </a:solidFill>
                  <a:cs typeface="+mn-ea"/>
                  <a:sym typeface="+mn-lt"/>
                </a:rPr>
                <a:t>，为小物体目标检测提供了创新的数据集构建方法。</a:t>
              </a:r>
            </a:p>
          </p:txBody>
        </p:sp>
      </p:grpSp>
      <p:grpSp>
        <p:nvGrpSpPr>
          <p:cNvPr id="18" name="组合 17">
            <a:extLst>
              <a:ext uri="{FF2B5EF4-FFF2-40B4-BE49-F238E27FC236}">
                <a16:creationId xmlns:a16="http://schemas.microsoft.com/office/drawing/2014/main" id="{05409A6A-388D-CAF9-15DF-E0BC9300FDB1}"/>
              </a:ext>
            </a:extLst>
          </p:cNvPr>
          <p:cNvGrpSpPr/>
          <p:nvPr/>
        </p:nvGrpSpPr>
        <p:grpSpPr>
          <a:xfrm>
            <a:off x="7532430" y="2024600"/>
            <a:ext cx="2852541" cy="680890"/>
            <a:chOff x="7630668" y="1233230"/>
            <a:chExt cx="3343470" cy="804554"/>
          </a:xfrm>
        </p:grpSpPr>
        <p:sp>
          <p:nvSpPr>
            <p:cNvPr id="23" name="TextBox 76">
              <a:extLst>
                <a:ext uri="{FF2B5EF4-FFF2-40B4-BE49-F238E27FC236}">
                  <a16:creationId xmlns:a16="http://schemas.microsoft.com/office/drawing/2014/main" id="{277890AB-0F30-D247-CE9F-518127B640FA}"/>
                </a:ext>
              </a:extLst>
            </p:cNvPr>
            <p:cNvSpPr txBox="1"/>
            <p:nvPr/>
          </p:nvSpPr>
          <p:spPr>
            <a:xfrm>
              <a:off x="7630668" y="1233230"/>
              <a:ext cx="2743235" cy="468611"/>
            </a:xfrm>
            <a:prstGeom prst="rect">
              <a:avLst/>
            </a:prstGeom>
            <a:noFill/>
          </p:spPr>
          <p:txBody>
            <a:bodyPr wrap="square" rtlCol="0">
              <a:spAutoFit/>
            </a:bodyPr>
            <a:lstStyle/>
            <a:p>
              <a:pPr>
                <a:lnSpc>
                  <a:spcPct val="120000"/>
                </a:lnSpc>
              </a:pPr>
              <a:r>
                <a:rPr lang="zh-CN" altLang="en-US" b="1" dirty="0">
                  <a:solidFill>
                    <a:srgbClr val="313D51"/>
                  </a:solidFill>
                  <a:latin typeface="微软雅黑" panose="020B0503020204020204" pitchFamily="34" charset="-122"/>
                  <a:ea typeface="微软雅黑" panose="020B0503020204020204" pitchFamily="34" charset="-122"/>
                  <a:cs typeface="+mn-ea"/>
                  <a:sym typeface="+mn-lt"/>
                </a:rPr>
                <a:t>提升算法性能与效率</a:t>
              </a:r>
              <a:endParaRPr lang="en-US" altLang="zh-CN" b="1" dirty="0">
                <a:solidFill>
                  <a:srgbClr val="313D51"/>
                </a:solidFill>
                <a:latin typeface="微软雅黑" panose="020B0503020204020204" pitchFamily="34" charset="-122"/>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A3FADFE3-1FBB-FDB6-EAEE-D9110E78D946}"/>
                </a:ext>
              </a:extLst>
            </p:cNvPr>
            <p:cNvSpPr txBox="1"/>
            <p:nvPr/>
          </p:nvSpPr>
          <p:spPr>
            <a:xfrm>
              <a:off x="7630669" y="1689035"/>
              <a:ext cx="3343469" cy="348749"/>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endParaRPr lang="en-US" altLang="zh-CN" sz="1200" dirty="0">
                <a:solidFill>
                  <a:schemeClr val="tx1">
                    <a:lumMod val="65000"/>
                    <a:lumOff val="35000"/>
                  </a:schemeClr>
                </a:solidFill>
                <a:latin typeface="+mn-lt"/>
                <a:ea typeface="+mn-ea"/>
                <a:cs typeface="+mn-ea"/>
                <a:sym typeface="+mn-lt"/>
              </a:endParaRPr>
            </a:p>
          </p:txBody>
        </p:sp>
      </p:grpSp>
      <p:grpSp>
        <p:nvGrpSpPr>
          <p:cNvPr id="25" name="组合 24">
            <a:extLst>
              <a:ext uri="{FF2B5EF4-FFF2-40B4-BE49-F238E27FC236}">
                <a16:creationId xmlns:a16="http://schemas.microsoft.com/office/drawing/2014/main" id="{CB865077-CE4C-411A-5B7A-5A9A64585376}"/>
              </a:ext>
            </a:extLst>
          </p:cNvPr>
          <p:cNvGrpSpPr/>
          <p:nvPr/>
        </p:nvGrpSpPr>
        <p:grpSpPr>
          <a:xfrm>
            <a:off x="1467315" y="4396111"/>
            <a:ext cx="2965932" cy="1384804"/>
            <a:chOff x="1369374" y="4778746"/>
            <a:chExt cx="3680794" cy="1636311"/>
          </a:xfrm>
        </p:grpSpPr>
        <p:sp>
          <p:nvSpPr>
            <p:cNvPr id="27" name="TextBox 76">
              <a:extLst>
                <a:ext uri="{FF2B5EF4-FFF2-40B4-BE49-F238E27FC236}">
                  <a16:creationId xmlns:a16="http://schemas.microsoft.com/office/drawing/2014/main" id="{FBA5D253-BAB0-F87E-E586-CDCE936FE0B6}"/>
                </a:ext>
              </a:extLst>
            </p:cNvPr>
            <p:cNvSpPr txBox="1"/>
            <p:nvPr/>
          </p:nvSpPr>
          <p:spPr>
            <a:xfrm>
              <a:off x="2046632" y="4778746"/>
              <a:ext cx="3003536" cy="476566"/>
            </a:xfrm>
            <a:prstGeom prst="rect">
              <a:avLst/>
            </a:prstGeom>
            <a:noFill/>
          </p:spPr>
          <p:txBody>
            <a:bodyPr wrap="square" rtlCol="0">
              <a:spAutoFit/>
            </a:bodyPr>
            <a:lstStyle/>
            <a:p>
              <a:pPr algn="r">
                <a:lnSpc>
                  <a:spcPct val="120000"/>
                </a:lnSpc>
              </a:pPr>
              <a:r>
                <a:rPr lang="zh-CN" altLang="en-US" b="1" dirty="0">
                  <a:solidFill>
                    <a:srgbClr val="313D51"/>
                  </a:solidFill>
                  <a:latin typeface="微软雅黑" panose="020B0503020204020204" pitchFamily="34" charset="-122"/>
                  <a:ea typeface="微软雅黑" panose="020B0503020204020204" pitchFamily="34" charset="-122"/>
                  <a:cs typeface="+mn-ea"/>
                  <a:sym typeface="+mn-lt"/>
                </a:rPr>
                <a:t>识别最有效的策略</a:t>
              </a:r>
              <a:endParaRPr lang="en-US" altLang="zh-CN" b="1" dirty="0">
                <a:solidFill>
                  <a:srgbClr val="313D51"/>
                </a:solidFill>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a16="http://schemas.microsoft.com/office/drawing/2014/main" id="{73D8AB86-38DE-DDF6-5BCF-FD14B9095A19}"/>
                </a:ext>
              </a:extLst>
            </p:cNvPr>
            <p:cNvSpPr txBox="1"/>
            <p:nvPr/>
          </p:nvSpPr>
          <p:spPr>
            <a:xfrm>
              <a:off x="1369374" y="5234553"/>
              <a:ext cx="3680794" cy="1180504"/>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l">
                <a:lnSpc>
                  <a:spcPct val="125000"/>
                </a:lnSpc>
              </a:pPr>
              <a:r>
                <a:rPr lang="zh-CN" altLang="en-US" sz="1200" dirty="0">
                  <a:solidFill>
                    <a:schemeClr val="tx1"/>
                  </a:solidFill>
                  <a:cs typeface="+mn-ea"/>
                  <a:sym typeface="+mn-lt"/>
                </a:rPr>
                <a:t>本研究</a:t>
              </a:r>
              <a:r>
                <a:rPr lang="zh-CN" altLang="en-US" sz="1200" b="1" dirty="0">
                  <a:solidFill>
                    <a:srgbClr val="FF0000"/>
                  </a:solidFill>
                  <a:cs typeface="+mn-ea"/>
                  <a:sym typeface="+mn-lt"/>
                </a:rPr>
                <a:t>对比不同图像生成方式</a:t>
              </a:r>
              <a:r>
                <a:rPr lang="zh-CN" altLang="en-US" sz="1200" dirty="0">
                  <a:solidFill>
                    <a:schemeClr val="tx1"/>
                  </a:solidFill>
                  <a:cs typeface="+mn-ea"/>
                  <a:sym typeface="+mn-lt"/>
                </a:rPr>
                <a:t>，包括</a:t>
              </a:r>
              <a:r>
                <a:rPr lang="en-US" altLang="zh-CN" sz="1200" dirty="0">
                  <a:solidFill>
                    <a:schemeClr val="tx1"/>
                  </a:solidFill>
                  <a:cs typeface="+mn-ea"/>
                  <a:sym typeface="+mn-lt"/>
                </a:rPr>
                <a:t>Stable Diffusion</a:t>
              </a:r>
              <a:r>
                <a:rPr lang="zh-CN" altLang="en-US" sz="1200" dirty="0">
                  <a:solidFill>
                    <a:schemeClr val="tx1"/>
                  </a:solidFill>
                  <a:cs typeface="+mn-ea"/>
                  <a:sym typeface="+mn-lt"/>
                </a:rPr>
                <a:t>的文生图和图生图功能，以及</a:t>
              </a:r>
              <a:r>
                <a:rPr lang="en-US" altLang="zh-CN" sz="1200" dirty="0">
                  <a:solidFill>
                    <a:schemeClr val="tx1"/>
                  </a:solidFill>
                  <a:cs typeface="+mn-ea"/>
                  <a:sym typeface="+mn-lt"/>
                </a:rPr>
                <a:t>PS</a:t>
              </a:r>
              <a:r>
                <a:rPr lang="zh-CN" altLang="en-US" sz="1200" dirty="0">
                  <a:solidFill>
                    <a:schemeClr val="tx1"/>
                  </a:solidFill>
                  <a:cs typeface="+mn-ea"/>
                  <a:sym typeface="+mn-lt"/>
                </a:rPr>
                <a:t>传统图像编辑软件。这种比较分析有助于识别最有效的图像生成策略。</a:t>
              </a:r>
              <a:endParaRPr lang="en-US" altLang="zh-CN" sz="1200" dirty="0">
                <a:solidFill>
                  <a:schemeClr val="tx1"/>
                </a:solidFill>
                <a:cs typeface="+mn-ea"/>
                <a:sym typeface="+mn-lt"/>
              </a:endParaRPr>
            </a:p>
          </p:txBody>
        </p:sp>
      </p:grpSp>
      <p:grpSp>
        <p:nvGrpSpPr>
          <p:cNvPr id="29" name="组合 28">
            <a:extLst>
              <a:ext uri="{FF2B5EF4-FFF2-40B4-BE49-F238E27FC236}">
                <a16:creationId xmlns:a16="http://schemas.microsoft.com/office/drawing/2014/main" id="{F75D0AEE-C742-54C0-A52D-1942809A2E63}"/>
              </a:ext>
            </a:extLst>
          </p:cNvPr>
          <p:cNvGrpSpPr/>
          <p:nvPr/>
        </p:nvGrpSpPr>
        <p:grpSpPr>
          <a:xfrm>
            <a:off x="4479494" y="2560345"/>
            <a:ext cx="3031650" cy="3041200"/>
            <a:chOff x="4294766" y="2006319"/>
            <a:chExt cx="3643450" cy="3654930"/>
          </a:xfrm>
        </p:grpSpPr>
        <p:sp>
          <p:nvSpPr>
            <p:cNvPr id="30" name="任意多边形 23">
              <a:extLst>
                <a:ext uri="{FF2B5EF4-FFF2-40B4-BE49-F238E27FC236}">
                  <a16:creationId xmlns:a16="http://schemas.microsoft.com/office/drawing/2014/main" id="{15029DD0-9023-750E-06C7-098212F7A597}"/>
                </a:ext>
              </a:extLst>
            </p:cNvPr>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cs typeface="+mn-ea"/>
                <a:sym typeface="+mn-lt"/>
              </a:endParaRPr>
            </a:p>
          </p:txBody>
        </p:sp>
        <p:sp>
          <p:nvSpPr>
            <p:cNvPr id="31" name="任意多边形 24">
              <a:extLst>
                <a:ext uri="{FF2B5EF4-FFF2-40B4-BE49-F238E27FC236}">
                  <a16:creationId xmlns:a16="http://schemas.microsoft.com/office/drawing/2014/main" id="{1DEA21AA-5036-F7F3-A7E3-639F806E7F1B}"/>
                </a:ext>
              </a:extLst>
            </p:cNvPr>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cs typeface="+mn-ea"/>
                <a:sym typeface="+mn-lt"/>
              </a:endParaRPr>
            </a:p>
          </p:txBody>
        </p:sp>
        <p:sp>
          <p:nvSpPr>
            <p:cNvPr id="32" name="任意多边形 25">
              <a:extLst>
                <a:ext uri="{FF2B5EF4-FFF2-40B4-BE49-F238E27FC236}">
                  <a16:creationId xmlns:a16="http://schemas.microsoft.com/office/drawing/2014/main" id="{CDD6CDB3-2F5A-A3CC-1F31-7A401A79F74D}"/>
                </a:ext>
              </a:extLst>
            </p:cNvPr>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cs typeface="+mn-ea"/>
                <a:sym typeface="+mn-lt"/>
              </a:endParaRPr>
            </a:p>
          </p:txBody>
        </p:sp>
        <p:sp>
          <p:nvSpPr>
            <p:cNvPr id="33" name="任意多边形 26">
              <a:extLst>
                <a:ext uri="{FF2B5EF4-FFF2-40B4-BE49-F238E27FC236}">
                  <a16:creationId xmlns:a16="http://schemas.microsoft.com/office/drawing/2014/main" id="{8B9B9398-A47B-3372-9A3D-C2A5E6D1A790}"/>
                </a:ext>
              </a:extLst>
            </p:cNvPr>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cs typeface="+mn-ea"/>
                <a:sym typeface="+mn-lt"/>
              </a:endParaRPr>
            </a:p>
          </p:txBody>
        </p:sp>
        <p:sp>
          <p:nvSpPr>
            <p:cNvPr id="34" name="TextBox 83">
              <a:extLst>
                <a:ext uri="{FF2B5EF4-FFF2-40B4-BE49-F238E27FC236}">
                  <a16:creationId xmlns:a16="http://schemas.microsoft.com/office/drawing/2014/main" id="{4F02A573-1017-1CE9-FF5C-4646B3C96644}"/>
                </a:ext>
              </a:extLst>
            </p:cNvPr>
            <p:cNvSpPr txBox="1"/>
            <p:nvPr/>
          </p:nvSpPr>
          <p:spPr>
            <a:xfrm>
              <a:off x="5660603" y="3385552"/>
              <a:ext cx="880609" cy="876094"/>
            </a:xfrm>
            <a:prstGeom prst="rect">
              <a:avLst/>
            </a:prstGeom>
            <a:noFill/>
            <a:ln w="28575">
              <a:noFill/>
            </a:ln>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lnSpc>
                  <a:spcPct val="120000"/>
                </a:lnSpc>
              </a:pPr>
              <a:r>
                <a:rPr lang="zh-CN" altLang="en-US" dirty="0">
                  <a:solidFill>
                    <a:srgbClr val="313D51"/>
                  </a:solidFill>
                  <a:latin typeface="+mn-lt"/>
                  <a:ea typeface="+mn-ea"/>
                  <a:cs typeface="+mn-ea"/>
                  <a:sym typeface="+mn-lt"/>
                </a:rPr>
                <a:t>研究意义</a:t>
              </a:r>
            </a:p>
          </p:txBody>
        </p:sp>
        <p:sp>
          <p:nvSpPr>
            <p:cNvPr id="35" name="Oval 10">
              <a:extLst>
                <a:ext uri="{FF2B5EF4-FFF2-40B4-BE49-F238E27FC236}">
                  <a16:creationId xmlns:a16="http://schemas.microsoft.com/office/drawing/2014/main" id="{2C6FF59C-B941-AAD0-98F0-425BF8C0296E}"/>
                </a:ext>
              </a:extLst>
            </p:cNvPr>
            <p:cNvSpPr>
              <a:spLocks noChangeArrowheads="1"/>
            </p:cNvSpPr>
            <p:nvPr/>
          </p:nvSpPr>
          <p:spPr bwMode="auto">
            <a:xfrm>
              <a:off x="5878795" y="2109857"/>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cs typeface="+mn-ea"/>
                  <a:sym typeface="+mn-lt"/>
                </a:rPr>
                <a:t>1</a:t>
              </a:r>
              <a:endParaRPr lang="zh-CN" altLang="en-US" sz="1100" b="1" dirty="0">
                <a:solidFill>
                  <a:srgbClr val="433D3C"/>
                </a:solidFill>
                <a:cs typeface="+mn-ea"/>
                <a:sym typeface="+mn-lt"/>
              </a:endParaRPr>
            </a:p>
          </p:txBody>
        </p:sp>
        <p:sp>
          <p:nvSpPr>
            <p:cNvPr id="36" name="Oval 10">
              <a:extLst>
                <a:ext uri="{FF2B5EF4-FFF2-40B4-BE49-F238E27FC236}">
                  <a16:creationId xmlns:a16="http://schemas.microsoft.com/office/drawing/2014/main" id="{20515C00-D179-3539-E833-4CA0E6F3BBA0}"/>
                </a:ext>
              </a:extLst>
            </p:cNvPr>
            <p:cNvSpPr>
              <a:spLocks noChangeArrowheads="1"/>
            </p:cNvSpPr>
            <p:nvPr/>
          </p:nvSpPr>
          <p:spPr bwMode="auto">
            <a:xfrm>
              <a:off x="7439592"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cs typeface="+mn-ea"/>
                  <a:sym typeface="+mn-lt"/>
                </a:rPr>
                <a:t>2</a:t>
              </a:r>
              <a:endParaRPr lang="zh-CN" altLang="en-US" sz="1100" b="1" dirty="0">
                <a:solidFill>
                  <a:srgbClr val="433D3C"/>
                </a:solidFill>
                <a:cs typeface="+mn-ea"/>
                <a:sym typeface="+mn-lt"/>
              </a:endParaRPr>
            </a:p>
          </p:txBody>
        </p:sp>
        <p:sp>
          <p:nvSpPr>
            <p:cNvPr id="37" name="Oval 10">
              <a:extLst>
                <a:ext uri="{FF2B5EF4-FFF2-40B4-BE49-F238E27FC236}">
                  <a16:creationId xmlns:a16="http://schemas.microsoft.com/office/drawing/2014/main" id="{706B5341-2A82-610C-67D3-5E8677773F0F}"/>
                </a:ext>
              </a:extLst>
            </p:cNvPr>
            <p:cNvSpPr>
              <a:spLocks noChangeArrowheads="1"/>
            </p:cNvSpPr>
            <p:nvPr/>
          </p:nvSpPr>
          <p:spPr bwMode="auto">
            <a:xfrm>
              <a:off x="5929551" y="518069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cs typeface="+mn-ea"/>
                  <a:sym typeface="+mn-lt"/>
                </a:rPr>
                <a:t>3</a:t>
              </a:r>
              <a:endParaRPr lang="zh-CN" altLang="en-US" sz="1100" b="1" dirty="0">
                <a:solidFill>
                  <a:srgbClr val="433D3C"/>
                </a:solidFill>
                <a:cs typeface="+mn-ea"/>
                <a:sym typeface="+mn-lt"/>
              </a:endParaRPr>
            </a:p>
          </p:txBody>
        </p:sp>
        <p:sp>
          <p:nvSpPr>
            <p:cNvPr id="38" name="Oval 10">
              <a:extLst>
                <a:ext uri="{FF2B5EF4-FFF2-40B4-BE49-F238E27FC236}">
                  <a16:creationId xmlns:a16="http://schemas.microsoft.com/office/drawing/2014/main" id="{6D72BA90-4958-A6FE-3386-208922726837}"/>
                </a:ext>
              </a:extLst>
            </p:cNvPr>
            <p:cNvSpPr>
              <a:spLocks noChangeArrowheads="1"/>
            </p:cNvSpPr>
            <p:nvPr/>
          </p:nvSpPr>
          <p:spPr bwMode="auto">
            <a:xfrm>
              <a:off x="4406821"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cs typeface="+mn-ea"/>
                  <a:sym typeface="+mn-lt"/>
                </a:rPr>
                <a:t>4</a:t>
              </a:r>
              <a:endParaRPr lang="zh-CN" altLang="en-US" sz="1100" b="1" dirty="0">
                <a:solidFill>
                  <a:srgbClr val="433D3C"/>
                </a:solidFill>
                <a:cs typeface="+mn-ea"/>
                <a:sym typeface="+mn-lt"/>
              </a:endParaRPr>
            </a:p>
          </p:txBody>
        </p:sp>
      </p:grpSp>
      <p:sp>
        <p:nvSpPr>
          <p:cNvPr id="39" name="文本框 38">
            <a:extLst>
              <a:ext uri="{FF2B5EF4-FFF2-40B4-BE49-F238E27FC236}">
                <a16:creationId xmlns:a16="http://schemas.microsoft.com/office/drawing/2014/main" id="{5DDF45E8-BCCB-E8E3-5F48-A6C801113D71}"/>
              </a:ext>
            </a:extLst>
          </p:cNvPr>
          <p:cNvSpPr txBox="1"/>
          <p:nvPr/>
        </p:nvSpPr>
        <p:spPr>
          <a:xfrm>
            <a:off x="7561405" y="2351371"/>
            <a:ext cx="2844852" cy="1246495"/>
          </a:xfrm>
          <a:prstGeom prst="rect">
            <a:avLst/>
          </a:prstGeom>
          <a:noFill/>
        </p:spPr>
        <p:txBody>
          <a:bodyPr wrap="square">
            <a:spAutoFit/>
          </a:bodyPr>
          <a:lstStyle/>
          <a:p>
            <a:pPr algn="l" fontAlgn="t">
              <a:lnSpc>
                <a:spcPct val="125000"/>
              </a:lnSpc>
            </a:pPr>
            <a:r>
              <a:rPr lang="zh-CN" altLang="en-US" sz="1200" b="0" i="0" dirty="0">
                <a:solidFill>
                  <a:srgbClr val="2C2C36"/>
                </a:solidFill>
                <a:effectLst/>
                <a:highlight>
                  <a:srgbClr val="FFFFFF"/>
                </a:highlight>
                <a:latin typeface="微软雅黑" panose="020B0503020204020204" pitchFamily="34" charset="-122"/>
                <a:ea typeface="微软雅黑" panose="020B0503020204020204" pitchFamily="34" charset="-122"/>
              </a:rPr>
              <a:t>利用</a:t>
            </a:r>
            <a:r>
              <a:rPr lang="en-US" altLang="zh-CN" sz="1200" b="0" i="0" dirty="0">
                <a:solidFill>
                  <a:srgbClr val="2C2C36"/>
                </a:solidFill>
                <a:effectLst/>
                <a:highlight>
                  <a:srgbClr val="FFFFFF"/>
                </a:highlight>
                <a:latin typeface="微软雅黑" panose="020B0503020204020204" pitchFamily="34" charset="-122"/>
                <a:ea typeface="微软雅黑" panose="020B0503020204020204" pitchFamily="34" charset="-122"/>
              </a:rPr>
              <a:t>AIGC</a:t>
            </a:r>
            <a:r>
              <a:rPr lang="zh-CN" altLang="en-US" sz="1200" b="0" i="0" dirty="0">
                <a:solidFill>
                  <a:srgbClr val="2C2C36"/>
                </a:solidFill>
                <a:effectLst/>
                <a:highlight>
                  <a:srgbClr val="FFFFFF"/>
                </a:highlight>
                <a:latin typeface="微软雅黑" panose="020B0503020204020204" pitchFamily="34" charset="-122"/>
                <a:ea typeface="微软雅黑" panose="020B0503020204020204" pitchFamily="34" charset="-122"/>
              </a:rPr>
              <a:t>技术生成的</a:t>
            </a:r>
            <a:r>
              <a:rPr lang="zh-CN" altLang="en-US" sz="1200" b="1" i="0" dirty="0">
                <a:solidFill>
                  <a:srgbClr val="FF0000"/>
                </a:solidFill>
                <a:effectLst/>
                <a:highlight>
                  <a:srgbClr val="FFFFFF"/>
                </a:highlight>
                <a:latin typeface="微软雅黑" panose="020B0503020204020204" pitchFamily="34" charset="-122"/>
                <a:ea typeface="微软雅黑" panose="020B0503020204020204" pitchFamily="34" charset="-122"/>
              </a:rPr>
              <a:t>高质量图像</a:t>
            </a:r>
            <a:r>
              <a:rPr lang="zh-CN" altLang="en-US" sz="1200" b="0" i="0" dirty="0">
                <a:solidFill>
                  <a:srgbClr val="2C2C36"/>
                </a:solidFill>
                <a:effectLst/>
                <a:highlight>
                  <a:srgbClr val="FFFFFF"/>
                </a:highlight>
                <a:latin typeface="微软雅黑" panose="020B0503020204020204" pitchFamily="34" charset="-122"/>
                <a:ea typeface="微软雅黑" panose="020B0503020204020204" pitchFamily="34" charset="-122"/>
              </a:rPr>
              <a:t>，能够显著增强深度学习模型的训练效果。这种方法有望大幅提升目标检测的准确性与速度，为实时监测和自动化系统提供更为可靠的支持。</a:t>
            </a:r>
          </a:p>
        </p:txBody>
      </p:sp>
    </p:spTree>
    <p:extLst>
      <p:ext uri="{BB962C8B-B14F-4D97-AF65-F5344CB8AC3E}">
        <p14:creationId xmlns:p14="http://schemas.microsoft.com/office/powerpoint/2010/main" val="407853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85402" y="2443843"/>
            <a:ext cx="1643399"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02</a:t>
            </a:r>
            <a:endParaRPr lang="zh-CN" altLang="en-US" dirty="0">
              <a:sym typeface="+mn-lt"/>
            </a:endParaRPr>
          </a:p>
        </p:txBody>
      </p:sp>
      <p:sp>
        <p:nvSpPr>
          <p:cNvPr id="25" name="文本框 24"/>
          <p:cNvSpPr txBox="1"/>
          <p:nvPr/>
        </p:nvSpPr>
        <p:spPr>
          <a:xfrm>
            <a:off x="5789443"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微软雅黑" panose="020B0503020204020204" pitchFamily="34" charset="-122"/>
                <a:ea typeface="微软雅黑" panose="020B0503020204020204" pitchFamily="34" charset="-122"/>
                <a:cs typeface="+mn-ea"/>
                <a:sym typeface="+mn-lt"/>
              </a:rPr>
              <a:t>研究现状</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591E44F4-ACEF-C57D-15EC-E598BA1CA51D}"/>
              </a:ext>
            </a:extLst>
          </p:cNvPr>
          <p:cNvSpPr>
            <a:spLocks noGrp="1"/>
          </p:cNvSpPr>
          <p:nvPr>
            <p:ph type="dt" sz="half" idx="10"/>
          </p:nvPr>
        </p:nvSpPr>
        <p:spPr/>
        <p:txBody>
          <a:bodyPr/>
          <a:lstStyle/>
          <a:p>
            <a:fld id="{A74176A0-C3FC-4B00-B2F5-88FAD4F61E6C}" type="datetime1">
              <a:rPr lang="zh-CN" altLang="en-US" smtClean="0"/>
              <a:t>2024/11/2</a:t>
            </a:fld>
            <a:endParaRPr lang="zh-CN" altLang="en-US"/>
          </a:p>
        </p:txBody>
      </p:sp>
      <p:sp>
        <p:nvSpPr>
          <p:cNvPr id="3" name="灯片编号占位符 2">
            <a:extLst>
              <a:ext uri="{FF2B5EF4-FFF2-40B4-BE49-F238E27FC236}">
                <a16:creationId xmlns:a16="http://schemas.microsoft.com/office/drawing/2014/main" id="{CF9FCEC9-91D0-3FAB-1733-7054F5E66106}"/>
              </a:ext>
            </a:extLst>
          </p:cNvPr>
          <p:cNvSpPr>
            <a:spLocks noGrp="1"/>
          </p:cNvSpPr>
          <p:nvPr>
            <p:ph type="sldNum" sz="quarter" idx="12"/>
          </p:nvPr>
        </p:nvSpPr>
        <p:spPr/>
        <p:txBody>
          <a:bodyPr/>
          <a:lstStyle/>
          <a:p>
            <a:fld id="{E3728803-FA0C-438D-A4FC-22AAFB9C3B88}" type="slidenum">
              <a:rPr lang="zh-CN" altLang="en-US" smtClean="0"/>
              <a:pPr/>
              <a:t>6</a:t>
            </a:fld>
            <a:r>
              <a:rPr lang="en-US" altLang="zh-CN"/>
              <a:t>/15</a:t>
            </a:r>
            <a:endParaRPr lang="zh-CN" altLang="en-US" dirty="0"/>
          </a:p>
        </p:txBody>
      </p:sp>
      <p:sp>
        <p:nvSpPr>
          <p:cNvPr id="4" name="页脚占位符 3">
            <a:extLst>
              <a:ext uri="{FF2B5EF4-FFF2-40B4-BE49-F238E27FC236}">
                <a16:creationId xmlns:a16="http://schemas.microsoft.com/office/drawing/2014/main" id="{EEDFCD2C-F64D-BFDE-FD8A-8C7CB6C33145}"/>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2AF5E01-76FE-E037-9BCF-4CB27EF3E6D6}"/>
              </a:ext>
            </a:extLst>
          </p:cNvPr>
          <p:cNvGrpSpPr/>
          <p:nvPr/>
        </p:nvGrpSpPr>
        <p:grpSpPr>
          <a:xfrm>
            <a:off x="2688744" y="229419"/>
            <a:ext cx="9759315" cy="369570"/>
            <a:chOff x="-1" y="4825"/>
            <a:chExt cx="15369" cy="582"/>
          </a:xfrm>
        </p:grpSpPr>
        <p:sp>
          <p:nvSpPr>
            <p:cNvPr id="3" name="五边形 1">
              <a:extLst>
                <a:ext uri="{FF2B5EF4-FFF2-40B4-BE49-F238E27FC236}">
                  <a16:creationId xmlns:a16="http://schemas.microsoft.com/office/drawing/2014/main" id="{A555FB59-F044-2AB4-CA76-04BD4D8BDB89}"/>
                </a:ext>
              </a:extLst>
            </p:cNvPr>
            <p:cNvSpPr/>
            <p:nvPr/>
          </p:nvSpPr>
          <p:spPr>
            <a:xfrm>
              <a:off x="-1" y="4825"/>
              <a:ext cx="3868" cy="575"/>
            </a:xfrm>
            <a:prstGeom prst="homePlate">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燕尾形 2">
              <a:extLst>
                <a:ext uri="{FF2B5EF4-FFF2-40B4-BE49-F238E27FC236}">
                  <a16:creationId xmlns:a16="http://schemas.microsoft.com/office/drawing/2014/main" id="{9D1B8D6D-B22C-AA6D-9C34-89C998040DFC}"/>
                </a:ext>
              </a:extLst>
            </p:cNvPr>
            <p:cNvSpPr/>
            <p:nvPr/>
          </p:nvSpPr>
          <p:spPr>
            <a:xfrm>
              <a:off x="3833" y="4825"/>
              <a:ext cx="3867" cy="575"/>
            </a:xfrm>
            <a:prstGeom prst="chevron">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燕尾形 5">
              <a:extLst>
                <a:ext uri="{FF2B5EF4-FFF2-40B4-BE49-F238E27FC236}">
                  <a16:creationId xmlns:a16="http://schemas.microsoft.com/office/drawing/2014/main" id="{B6B347C6-0EF2-D623-6532-18855EB3BE8C}"/>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燕尾形 6">
              <a:extLst>
                <a:ext uri="{FF2B5EF4-FFF2-40B4-BE49-F238E27FC236}">
                  <a16:creationId xmlns:a16="http://schemas.microsoft.com/office/drawing/2014/main" id="{AEF88D4E-F91D-CD24-3EDD-557AA9F3F072}"/>
                </a:ext>
              </a:extLst>
            </p:cNvPr>
            <p:cNvSpPr/>
            <p:nvPr/>
          </p:nvSpPr>
          <p:spPr>
            <a:xfrm>
              <a:off x="7666"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51CCBD2-BDA3-1CD1-8B37-BEA041F9D7E7}"/>
                </a:ext>
              </a:extLst>
            </p:cNvPr>
            <p:cNvSpPr txBox="1"/>
            <p:nvPr/>
          </p:nvSpPr>
          <p:spPr>
            <a:xfrm>
              <a:off x="430"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研究背景与意义</a:t>
              </a:r>
            </a:p>
          </p:txBody>
        </p:sp>
        <p:sp>
          <p:nvSpPr>
            <p:cNvPr id="8" name="文本框 7">
              <a:extLst>
                <a:ext uri="{FF2B5EF4-FFF2-40B4-BE49-F238E27FC236}">
                  <a16:creationId xmlns:a16="http://schemas.microsoft.com/office/drawing/2014/main" id="{C201112F-40E1-53AA-D8D5-7351E0F5FC8C}"/>
                </a:ext>
              </a:extLst>
            </p:cNvPr>
            <p:cNvSpPr txBox="1"/>
            <p:nvPr/>
          </p:nvSpPr>
          <p:spPr>
            <a:xfrm>
              <a:off x="4972" y="4825"/>
              <a:ext cx="1836"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研究现状</a:t>
              </a:r>
            </a:p>
          </p:txBody>
        </p:sp>
        <p:sp>
          <p:nvSpPr>
            <p:cNvPr id="9" name="文本框 8">
              <a:extLst>
                <a:ext uri="{FF2B5EF4-FFF2-40B4-BE49-F238E27FC236}">
                  <a16:creationId xmlns:a16="http://schemas.microsoft.com/office/drawing/2014/main" id="{0B83E955-E992-8023-8703-F4F5113DBC41}"/>
                </a:ext>
              </a:extLst>
            </p:cNvPr>
            <p:cNvSpPr txBox="1"/>
            <p:nvPr/>
          </p:nvSpPr>
          <p:spPr>
            <a:xfrm>
              <a:off x="8361" y="4825"/>
              <a:ext cx="2607"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研究内容与结果</a:t>
              </a:r>
            </a:p>
          </p:txBody>
        </p:sp>
        <p:sp>
          <p:nvSpPr>
            <p:cNvPr id="10" name="文本框 9">
              <a:extLst>
                <a:ext uri="{FF2B5EF4-FFF2-40B4-BE49-F238E27FC236}">
                  <a16:creationId xmlns:a16="http://schemas.microsoft.com/office/drawing/2014/main" id="{DBC183D2-FAC1-C4EA-6F00-49FCA875D57D}"/>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grpSp>
        <p:nvGrpSpPr>
          <p:cNvPr id="18" name="组合 17">
            <a:extLst>
              <a:ext uri="{FF2B5EF4-FFF2-40B4-BE49-F238E27FC236}">
                <a16:creationId xmlns:a16="http://schemas.microsoft.com/office/drawing/2014/main" id="{BDBB4AA3-28FE-E121-3E2C-DFA7E5F6E41D}"/>
              </a:ext>
            </a:extLst>
          </p:cNvPr>
          <p:cNvGrpSpPr/>
          <p:nvPr/>
        </p:nvGrpSpPr>
        <p:grpSpPr>
          <a:xfrm>
            <a:off x="781523" y="1333188"/>
            <a:ext cx="8807094" cy="1738295"/>
            <a:chOff x="-341115" y="-34414"/>
            <a:chExt cx="11087108" cy="2188312"/>
          </a:xfrm>
        </p:grpSpPr>
        <p:sp>
          <p:nvSpPr>
            <p:cNvPr id="19" name="Freeform 6">
              <a:extLst>
                <a:ext uri="{FF2B5EF4-FFF2-40B4-BE49-F238E27FC236}">
                  <a16:creationId xmlns:a16="http://schemas.microsoft.com/office/drawing/2014/main" id="{1A442284-A4E6-A61D-0325-C5CE51A99F37}"/>
                </a:ext>
              </a:extLst>
            </p:cNvPr>
            <p:cNvSpPr/>
            <p:nvPr/>
          </p:nvSpPr>
          <p:spPr bwMode="auto">
            <a:xfrm>
              <a:off x="-341115" y="-34414"/>
              <a:ext cx="2065337"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cs typeface="+mn-ea"/>
                <a:sym typeface="+mn-lt"/>
              </a:endParaRPr>
            </a:p>
          </p:txBody>
        </p:sp>
        <p:grpSp>
          <p:nvGrpSpPr>
            <p:cNvPr id="22" name="组合 21">
              <a:extLst>
                <a:ext uri="{FF2B5EF4-FFF2-40B4-BE49-F238E27FC236}">
                  <a16:creationId xmlns:a16="http://schemas.microsoft.com/office/drawing/2014/main" id="{3E3B0F8B-F48F-CAEE-258E-8D1FE4B313F4}"/>
                </a:ext>
              </a:extLst>
            </p:cNvPr>
            <p:cNvGrpSpPr/>
            <p:nvPr/>
          </p:nvGrpSpPr>
          <p:grpSpPr>
            <a:xfrm>
              <a:off x="3251637" y="104030"/>
              <a:ext cx="7494356" cy="2049868"/>
              <a:chOff x="3251637" y="104030"/>
              <a:chExt cx="7494356" cy="2049868"/>
            </a:xfrm>
          </p:grpSpPr>
          <p:sp>
            <p:nvSpPr>
              <p:cNvPr id="30" name="Rectangle 10">
                <a:extLst>
                  <a:ext uri="{FF2B5EF4-FFF2-40B4-BE49-F238E27FC236}">
                    <a16:creationId xmlns:a16="http://schemas.microsoft.com/office/drawing/2014/main" id="{F316CD8D-EFB2-8068-74DD-D483DF39FA9D}"/>
                  </a:ext>
                </a:extLst>
              </p:cNvPr>
              <p:cNvSpPr>
                <a:spLocks noChangeArrowheads="1"/>
              </p:cNvSpPr>
              <p:nvPr/>
            </p:nvSpPr>
            <p:spPr bwMode="auto">
              <a:xfrm>
                <a:off x="3251637" y="104030"/>
                <a:ext cx="3581400" cy="582091"/>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sp>
            <p:nvSpPr>
              <p:cNvPr id="31" name="TextBox 16">
                <a:extLst>
                  <a:ext uri="{FF2B5EF4-FFF2-40B4-BE49-F238E27FC236}">
                    <a16:creationId xmlns:a16="http://schemas.microsoft.com/office/drawing/2014/main" id="{665E4439-111B-4B9B-6618-7D136316CFD8}"/>
                  </a:ext>
                </a:extLst>
              </p:cNvPr>
              <p:cNvSpPr txBox="1"/>
              <p:nvPr/>
            </p:nvSpPr>
            <p:spPr>
              <a:xfrm>
                <a:off x="3438663" y="106093"/>
                <a:ext cx="3108045" cy="551237"/>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算法标记后使用</a:t>
                </a:r>
              </a:p>
            </p:txBody>
          </p:sp>
          <p:sp>
            <p:nvSpPr>
              <p:cNvPr id="32" name="TextBox 17">
                <a:extLst>
                  <a:ext uri="{FF2B5EF4-FFF2-40B4-BE49-F238E27FC236}">
                    <a16:creationId xmlns:a16="http://schemas.microsoft.com/office/drawing/2014/main" id="{FABC051F-AEA5-D3D7-7EC3-AF8113168703}"/>
                  </a:ext>
                </a:extLst>
              </p:cNvPr>
              <p:cNvSpPr txBox="1"/>
              <p:nvPr/>
            </p:nvSpPr>
            <p:spPr>
              <a:xfrm>
                <a:off x="3938139" y="1776693"/>
                <a:ext cx="6807854" cy="377205"/>
              </a:xfrm>
              <a:prstGeom prst="rect">
                <a:avLst/>
              </a:prstGeom>
              <a:noFill/>
            </p:spPr>
            <p:txBody>
              <a:bodyPr wrap="square" rtlCol="0">
                <a:spAutoFit/>
              </a:bodyPr>
              <a:lstStyle/>
              <a:p>
                <a:pPr algn="just">
                  <a:lnSpc>
                    <a:spcPct val="120000"/>
                  </a:lnSpc>
                </a:pPr>
                <a:endParaRPr lang="zh-CN" altLang="en-US" sz="1200" dirty="0">
                  <a:solidFill>
                    <a:schemeClr val="tx1">
                      <a:lumMod val="65000"/>
                      <a:lumOff val="35000"/>
                    </a:schemeClr>
                  </a:solidFill>
                  <a:cs typeface="+mn-ea"/>
                  <a:sym typeface="+mn-lt"/>
                </a:endParaRPr>
              </a:p>
            </p:txBody>
          </p:sp>
        </p:grpSp>
        <p:sp>
          <p:nvSpPr>
            <p:cNvPr id="26" name="Rectangle 12">
              <a:extLst>
                <a:ext uri="{FF2B5EF4-FFF2-40B4-BE49-F238E27FC236}">
                  <a16:creationId xmlns:a16="http://schemas.microsoft.com/office/drawing/2014/main" id="{4B5FE0A6-2BF2-76BB-B342-20ACFF947433}"/>
                </a:ext>
              </a:extLst>
            </p:cNvPr>
            <p:cNvSpPr>
              <a:spLocks noChangeArrowheads="1"/>
            </p:cNvSpPr>
            <p:nvPr/>
          </p:nvSpPr>
          <p:spPr bwMode="auto">
            <a:xfrm>
              <a:off x="3276815" y="1013910"/>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4" name="TextBox 22">
              <a:extLst>
                <a:ext uri="{FF2B5EF4-FFF2-40B4-BE49-F238E27FC236}">
                  <a16:creationId xmlns:a16="http://schemas.microsoft.com/office/drawing/2014/main" id="{A1EB1377-6F6D-23E0-8F82-27D1F10E12C0}"/>
                </a:ext>
              </a:extLst>
            </p:cNvPr>
            <p:cNvSpPr txBox="1"/>
            <p:nvPr/>
          </p:nvSpPr>
          <p:spPr>
            <a:xfrm>
              <a:off x="-57950" y="73091"/>
              <a:ext cx="1499007" cy="1763083"/>
            </a:xfrm>
            <a:prstGeom prst="rect">
              <a:avLst/>
            </a:prstGeom>
            <a:noFill/>
          </p:spPr>
          <p:txBody>
            <a:bodyPr wrap="square" rtlCol="0">
              <a:spAutoFit/>
            </a:bodyPr>
            <a:lstStyle/>
            <a:p>
              <a:pPr algn="ctr">
                <a:lnSpc>
                  <a:spcPct val="120000"/>
                </a:lnSpc>
              </a:pPr>
              <a:r>
                <a:rPr lang="zh-CN" altLang="en-US" dirty="0">
                  <a:solidFill>
                    <a:schemeClr val="bg1"/>
                  </a:solidFill>
                  <a:latin typeface="微软雅黑" panose="020B0503020204020204" pitchFamily="34" charset="-122"/>
                  <a:ea typeface="微软雅黑" panose="020B0503020204020204" pitchFamily="34" charset="-122"/>
                  <a:cs typeface="+mn-ea"/>
                  <a:sym typeface="+mn-lt"/>
                </a:rPr>
                <a:t>传统针对目标检测数据集处理方法</a:t>
              </a:r>
              <a:endParaRPr lang="en-US" altLang="zh-CN"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文本框 33">
            <a:extLst>
              <a:ext uri="{FF2B5EF4-FFF2-40B4-BE49-F238E27FC236}">
                <a16:creationId xmlns:a16="http://schemas.microsoft.com/office/drawing/2014/main" id="{5FF6326F-9250-9DE5-11BD-CE3C0A6D6BD1}"/>
              </a:ext>
            </a:extLst>
          </p:cNvPr>
          <p:cNvSpPr txBox="1"/>
          <p:nvPr/>
        </p:nvSpPr>
        <p:spPr>
          <a:xfrm>
            <a:off x="3320841" y="2255037"/>
            <a:ext cx="3389986" cy="400110"/>
          </a:xfrm>
          <a:prstGeom prst="rect">
            <a:avLst/>
          </a:prstGeom>
          <a:noFill/>
        </p:spPr>
        <p:txBody>
          <a:bodyPr wrap="squar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使用无标记样本</a:t>
            </a:r>
          </a:p>
        </p:txBody>
      </p:sp>
      <p:sp>
        <p:nvSpPr>
          <p:cNvPr id="40" name="箭头: 右 39">
            <a:extLst>
              <a:ext uri="{FF2B5EF4-FFF2-40B4-BE49-F238E27FC236}">
                <a16:creationId xmlns:a16="http://schemas.microsoft.com/office/drawing/2014/main" id="{C65AC1E8-B25C-AD01-0B14-6E64C7C9A91B}"/>
              </a:ext>
            </a:extLst>
          </p:cNvPr>
          <p:cNvSpPr/>
          <p:nvPr/>
        </p:nvSpPr>
        <p:spPr>
          <a:xfrm>
            <a:off x="6884692" y="1811174"/>
            <a:ext cx="1493015" cy="462386"/>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剪去对角 40">
            <a:extLst>
              <a:ext uri="{FF2B5EF4-FFF2-40B4-BE49-F238E27FC236}">
                <a16:creationId xmlns:a16="http://schemas.microsoft.com/office/drawing/2014/main" id="{F214A8D5-E9F5-3AA2-37DA-65FD89401C57}"/>
              </a:ext>
            </a:extLst>
          </p:cNvPr>
          <p:cNvSpPr/>
          <p:nvPr/>
        </p:nvSpPr>
        <p:spPr>
          <a:xfrm>
            <a:off x="8725437" y="1443162"/>
            <a:ext cx="2363273" cy="1241436"/>
          </a:xfrm>
          <a:prstGeom prst="snip2Diag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很少研究最根本的目标检测数据集</a:t>
            </a:r>
            <a:r>
              <a:rPr lang="zh-CN" altLang="en-US" b="1" dirty="0">
                <a:solidFill>
                  <a:srgbClr val="FF0000"/>
                </a:solidFill>
                <a:latin typeface="微软雅黑" panose="020B0503020204020204" pitchFamily="34" charset="-122"/>
                <a:ea typeface="微软雅黑" panose="020B0503020204020204" pitchFamily="34" charset="-122"/>
              </a:rPr>
              <a:t>图片如何获取</a:t>
            </a:r>
            <a:endParaRPr lang="zh-CN" altLang="en-US" dirty="0">
              <a:latin typeface="微软雅黑" panose="020B0503020204020204" pitchFamily="34" charset="-122"/>
              <a:ea typeface="微软雅黑" panose="020B0503020204020204" pitchFamily="34" charset="-122"/>
            </a:endParaRPr>
          </a:p>
        </p:txBody>
      </p:sp>
      <p:sp>
        <p:nvSpPr>
          <p:cNvPr id="53" name="Freeform 6">
            <a:extLst>
              <a:ext uri="{FF2B5EF4-FFF2-40B4-BE49-F238E27FC236}">
                <a16:creationId xmlns:a16="http://schemas.microsoft.com/office/drawing/2014/main" id="{86E76E99-3C98-4472-578F-286A82BA5083}"/>
              </a:ext>
            </a:extLst>
          </p:cNvPr>
          <p:cNvSpPr/>
          <p:nvPr/>
        </p:nvSpPr>
        <p:spPr bwMode="auto">
          <a:xfrm>
            <a:off x="788078" y="3160265"/>
            <a:ext cx="1640610" cy="1419928"/>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dirty="0">
              <a:solidFill>
                <a:srgbClr val="213555"/>
              </a:solidFill>
              <a:cs typeface="+mn-ea"/>
              <a:sym typeface="+mn-lt"/>
            </a:endParaRPr>
          </a:p>
        </p:txBody>
      </p:sp>
      <p:sp>
        <p:nvSpPr>
          <p:cNvPr id="54" name="TextBox 22">
            <a:extLst>
              <a:ext uri="{FF2B5EF4-FFF2-40B4-BE49-F238E27FC236}">
                <a16:creationId xmlns:a16="http://schemas.microsoft.com/office/drawing/2014/main" id="{4C41DAD7-1B5A-F00A-1F0F-C0B31EDEC348}"/>
              </a:ext>
            </a:extLst>
          </p:cNvPr>
          <p:cNvSpPr txBox="1"/>
          <p:nvPr/>
        </p:nvSpPr>
        <p:spPr>
          <a:xfrm>
            <a:off x="1026457" y="3169972"/>
            <a:ext cx="1190743" cy="1393779"/>
          </a:xfrm>
          <a:prstGeom prst="rect">
            <a:avLst/>
          </a:prstGeom>
          <a:noFill/>
        </p:spPr>
        <p:txBody>
          <a:bodyPr wrap="square" rtlCol="0">
            <a:spAutoFit/>
          </a:bodyPr>
          <a:lstStyle/>
          <a:p>
            <a:pPr algn="ctr">
              <a:lnSpc>
                <a:spcPct val="120000"/>
              </a:lnSpc>
            </a:pPr>
            <a:r>
              <a:rPr lang="zh-CN" altLang="en-US" dirty="0">
                <a:solidFill>
                  <a:schemeClr val="bg1"/>
                </a:solidFill>
                <a:latin typeface="微软雅黑" panose="020B0503020204020204" pitchFamily="34" charset="-122"/>
                <a:ea typeface="微软雅黑" panose="020B0503020204020204" pitchFamily="34" charset="-122"/>
                <a:cs typeface="+mn-ea"/>
                <a:sym typeface="+mn-lt"/>
              </a:rPr>
              <a:t>传统针对目标检测数据集图片获取</a:t>
            </a:r>
            <a:endParaRPr lang="en-US" altLang="zh-CN"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5" name="Rectangle 10">
            <a:extLst>
              <a:ext uri="{FF2B5EF4-FFF2-40B4-BE49-F238E27FC236}">
                <a16:creationId xmlns:a16="http://schemas.microsoft.com/office/drawing/2014/main" id="{EF03C5F7-E9C9-104B-CB5F-6F8C340B5507}"/>
              </a:ext>
            </a:extLst>
          </p:cNvPr>
          <p:cNvSpPr>
            <a:spLocks noChangeArrowheads="1"/>
          </p:cNvSpPr>
          <p:nvPr/>
        </p:nvSpPr>
        <p:spPr bwMode="auto">
          <a:xfrm>
            <a:off x="3663385" y="2933577"/>
            <a:ext cx="2844901" cy="462386"/>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sp>
        <p:nvSpPr>
          <p:cNvPr id="56" name="Rectangle 10">
            <a:extLst>
              <a:ext uri="{FF2B5EF4-FFF2-40B4-BE49-F238E27FC236}">
                <a16:creationId xmlns:a16="http://schemas.microsoft.com/office/drawing/2014/main" id="{000236EF-71D1-512A-EED2-C60A3B01A5C3}"/>
              </a:ext>
            </a:extLst>
          </p:cNvPr>
          <p:cNvSpPr>
            <a:spLocks noChangeArrowheads="1"/>
          </p:cNvSpPr>
          <p:nvPr/>
        </p:nvSpPr>
        <p:spPr bwMode="auto">
          <a:xfrm>
            <a:off x="3655441" y="4513100"/>
            <a:ext cx="2844901" cy="462386"/>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sp>
        <p:nvSpPr>
          <p:cNvPr id="57" name="TextBox 16">
            <a:extLst>
              <a:ext uri="{FF2B5EF4-FFF2-40B4-BE49-F238E27FC236}">
                <a16:creationId xmlns:a16="http://schemas.microsoft.com/office/drawing/2014/main" id="{2FF7A82A-692B-2B6B-7BBA-9D5ED8FB5FFD}"/>
              </a:ext>
            </a:extLst>
          </p:cNvPr>
          <p:cNvSpPr txBox="1"/>
          <p:nvPr/>
        </p:nvSpPr>
        <p:spPr>
          <a:xfrm>
            <a:off x="3808529" y="2983321"/>
            <a:ext cx="2468889" cy="437877"/>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人工拍摄图片</a:t>
            </a:r>
          </a:p>
        </p:txBody>
      </p:sp>
      <p:sp>
        <p:nvSpPr>
          <p:cNvPr id="58" name="TextBox 16">
            <a:extLst>
              <a:ext uri="{FF2B5EF4-FFF2-40B4-BE49-F238E27FC236}">
                <a16:creationId xmlns:a16="http://schemas.microsoft.com/office/drawing/2014/main" id="{50042E05-57D3-B2B8-085E-33B432AB3D25}"/>
              </a:ext>
            </a:extLst>
          </p:cNvPr>
          <p:cNvSpPr txBox="1"/>
          <p:nvPr/>
        </p:nvSpPr>
        <p:spPr>
          <a:xfrm>
            <a:off x="3808529" y="4580193"/>
            <a:ext cx="2468889" cy="437877"/>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对现有图片</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PS</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0" name="箭头: 右 59">
            <a:extLst>
              <a:ext uri="{FF2B5EF4-FFF2-40B4-BE49-F238E27FC236}">
                <a16:creationId xmlns:a16="http://schemas.microsoft.com/office/drawing/2014/main" id="{6E55C0AE-7C0C-23EC-95D9-B4C0C6B0AC97}"/>
              </a:ext>
            </a:extLst>
          </p:cNvPr>
          <p:cNvSpPr/>
          <p:nvPr/>
        </p:nvSpPr>
        <p:spPr>
          <a:xfrm>
            <a:off x="6884691" y="3637073"/>
            <a:ext cx="1493015" cy="462386"/>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剪去对角 60">
            <a:extLst>
              <a:ext uri="{FF2B5EF4-FFF2-40B4-BE49-F238E27FC236}">
                <a16:creationId xmlns:a16="http://schemas.microsoft.com/office/drawing/2014/main" id="{226E9010-5220-6B4F-82A2-57B3783F4CAA}"/>
              </a:ext>
            </a:extLst>
          </p:cNvPr>
          <p:cNvSpPr/>
          <p:nvPr/>
        </p:nvSpPr>
        <p:spPr>
          <a:xfrm>
            <a:off x="8744800" y="3271664"/>
            <a:ext cx="2363273" cy="1241436"/>
          </a:xfrm>
          <a:prstGeom prst="snip2Diag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花费大量的时间和精力，效率低；数据集过于常见，</a:t>
            </a:r>
            <a:r>
              <a:rPr lang="zh-CN" altLang="en-US" b="1" dirty="0">
                <a:solidFill>
                  <a:srgbClr val="FF0000"/>
                </a:solidFill>
                <a:latin typeface="微软雅黑" panose="020B0503020204020204" pitchFamily="34" charset="-122"/>
                <a:ea typeface="微软雅黑" panose="020B0503020204020204" pitchFamily="34" charset="-122"/>
              </a:rPr>
              <a:t>不适用</a:t>
            </a:r>
            <a:r>
              <a:rPr lang="zh-CN" altLang="en-US" dirty="0">
                <a:latin typeface="微软雅黑" panose="020B0503020204020204" pitchFamily="34" charset="-122"/>
                <a:ea typeface="微软雅黑" panose="020B0503020204020204" pitchFamily="34" charset="-122"/>
              </a:rPr>
              <a:t>某些具体研究</a:t>
            </a:r>
          </a:p>
        </p:txBody>
      </p:sp>
      <p:cxnSp>
        <p:nvCxnSpPr>
          <p:cNvPr id="63" name="直接箭头连接符 62">
            <a:extLst>
              <a:ext uri="{FF2B5EF4-FFF2-40B4-BE49-F238E27FC236}">
                <a16:creationId xmlns:a16="http://schemas.microsoft.com/office/drawing/2014/main" id="{9D0372E2-8BBC-F917-7D3F-8523D4A478E4}"/>
              </a:ext>
            </a:extLst>
          </p:cNvPr>
          <p:cNvCxnSpPr>
            <a:stCxn id="19" idx="1"/>
            <a:endCxn id="30" idx="1"/>
          </p:cNvCxnSpPr>
          <p:nvPr/>
        </p:nvCxnSpPr>
        <p:spPr>
          <a:xfrm flipV="1">
            <a:off x="2217200" y="1674355"/>
            <a:ext cx="1418242" cy="13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直接箭头连接符 64">
            <a:extLst>
              <a:ext uri="{FF2B5EF4-FFF2-40B4-BE49-F238E27FC236}">
                <a16:creationId xmlns:a16="http://schemas.microsoft.com/office/drawing/2014/main" id="{F5D703FA-8FE2-012D-845A-F94A2DBA9E9D}"/>
              </a:ext>
            </a:extLst>
          </p:cNvPr>
          <p:cNvCxnSpPr>
            <a:stCxn id="19" idx="3"/>
          </p:cNvCxnSpPr>
          <p:nvPr/>
        </p:nvCxnSpPr>
        <p:spPr>
          <a:xfrm flipV="1">
            <a:off x="2217200" y="2387002"/>
            <a:ext cx="1438242" cy="10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接箭头连接符 66">
            <a:extLst>
              <a:ext uri="{FF2B5EF4-FFF2-40B4-BE49-F238E27FC236}">
                <a16:creationId xmlns:a16="http://schemas.microsoft.com/office/drawing/2014/main" id="{8A1C4139-3BE6-C9F1-D0FE-5B9287FD0A1D}"/>
              </a:ext>
            </a:extLst>
          </p:cNvPr>
          <p:cNvCxnSpPr>
            <a:stCxn id="53" idx="1"/>
            <a:endCxn id="55" idx="1"/>
          </p:cNvCxnSpPr>
          <p:nvPr/>
        </p:nvCxnSpPr>
        <p:spPr>
          <a:xfrm flipV="1">
            <a:off x="2223755" y="3164770"/>
            <a:ext cx="1439630" cy="350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a:extLst>
              <a:ext uri="{FF2B5EF4-FFF2-40B4-BE49-F238E27FC236}">
                <a16:creationId xmlns:a16="http://schemas.microsoft.com/office/drawing/2014/main" id="{5B34B9E8-4C8D-2820-5CC5-B4D809915F0D}"/>
              </a:ext>
            </a:extLst>
          </p:cNvPr>
          <p:cNvCxnSpPr>
            <a:stCxn id="53" idx="3"/>
            <a:endCxn id="56" idx="1"/>
          </p:cNvCxnSpPr>
          <p:nvPr/>
        </p:nvCxnSpPr>
        <p:spPr>
          <a:xfrm>
            <a:off x="2223755" y="4225068"/>
            <a:ext cx="1431686" cy="519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10">
            <a:extLst>
              <a:ext uri="{FF2B5EF4-FFF2-40B4-BE49-F238E27FC236}">
                <a16:creationId xmlns:a16="http://schemas.microsoft.com/office/drawing/2014/main" id="{696C0FD5-E0BE-4383-BA4F-BE8800260493}"/>
              </a:ext>
            </a:extLst>
          </p:cNvPr>
          <p:cNvSpPr>
            <a:spLocks noChangeArrowheads="1"/>
          </p:cNvSpPr>
          <p:nvPr/>
        </p:nvSpPr>
        <p:spPr bwMode="auto">
          <a:xfrm>
            <a:off x="3669940" y="3683410"/>
            <a:ext cx="2844901" cy="462386"/>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cxnSp>
        <p:nvCxnSpPr>
          <p:cNvPr id="78" name="直接箭头连接符 77">
            <a:extLst>
              <a:ext uri="{FF2B5EF4-FFF2-40B4-BE49-F238E27FC236}">
                <a16:creationId xmlns:a16="http://schemas.microsoft.com/office/drawing/2014/main" id="{01B5B56F-16A6-BCBA-FC77-0D7644151FEE}"/>
              </a:ext>
            </a:extLst>
          </p:cNvPr>
          <p:cNvCxnSpPr>
            <a:stCxn id="53" idx="2"/>
            <a:endCxn id="74" idx="1"/>
          </p:cNvCxnSpPr>
          <p:nvPr/>
        </p:nvCxnSpPr>
        <p:spPr>
          <a:xfrm>
            <a:off x="2428688" y="3870516"/>
            <a:ext cx="1241252" cy="44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9" name="TextBox 16">
            <a:extLst>
              <a:ext uri="{FF2B5EF4-FFF2-40B4-BE49-F238E27FC236}">
                <a16:creationId xmlns:a16="http://schemas.microsoft.com/office/drawing/2014/main" id="{7ECC0A4E-5BBA-F51E-3FCA-6A1450DA48E4}"/>
              </a:ext>
            </a:extLst>
          </p:cNvPr>
          <p:cNvSpPr txBox="1"/>
          <p:nvPr/>
        </p:nvSpPr>
        <p:spPr>
          <a:xfrm>
            <a:off x="3843446" y="3737911"/>
            <a:ext cx="2468889" cy="430374"/>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无法针对具体研究</a:t>
            </a:r>
          </a:p>
        </p:txBody>
      </p:sp>
      <p:sp>
        <p:nvSpPr>
          <p:cNvPr id="81" name="矩形: 圆角 80">
            <a:extLst>
              <a:ext uri="{FF2B5EF4-FFF2-40B4-BE49-F238E27FC236}">
                <a16:creationId xmlns:a16="http://schemas.microsoft.com/office/drawing/2014/main" id="{24C7B271-C12E-1BF8-08D5-F7280FD815CD}"/>
              </a:ext>
            </a:extLst>
          </p:cNvPr>
          <p:cNvSpPr/>
          <p:nvPr/>
        </p:nvSpPr>
        <p:spPr>
          <a:xfrm>
            <a:off x="2042237" y="5159021"/>
            <a:ext cx="8152327" cy="627163"/>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如何快速获得高质量的、符合每个研究特有要求的图片？</a:t>
            </a:r>
            <a:endParaRPr lang="zh-CN" altLang="en-US" sz="2400" dirty="0"/>
          </a:p>
        </p:txBody>
      </p:sp>
      <p:sp>
        <p:nvSpPr>
          <p:cNvPr id="11" name="日期占位符 10">
            <a:extLst>
              <a:ext uri="{FF2B5EF4-FFF2-40B4-BE49-F238E27FC236}">
                <a16:creationId xmlns:a16="http://schemas.microsoft.com/office/drawing/2014/main" id="{43859FE2-FACE-7A7A-9EA5-953859C39530}"/>
              </a:ext>
            </a:extLst>
          </p:cNvPr>
          <p:cNvSpPr>
            <a:spLocks noGrp="1"/>
          </p:cNvSpPr>
          <p:nvPr>
            <p:ph type="dt" sz="half" idx="10"/>
          </p:nvPr>
        </p:nvSpPr>
        <p:spPr/>
        <p:txBody>
          <a:bodyPr/>
          <a:lstStyle/>
          <a:p>
            <a:fld id="{478BA3C1-C248-4F90-AFA8-B49958BD8B5E}" type="datetime1">
              <a:rPr lang="zh-CN" altLang="en-US" smtClean="0"/>
              <a:t>2024/11/2</a:t>
            </a:fld>
            <a:endParaRPr lang="zh-CN" altLang="en-US"/>
          </a:p>
        </p:txBody>
      </p:sp>
      <p:sp>
        <p:nvSpPr>
          <p:cNvPr id="12" name="灯片编号占位符 11">
            <a:extLst>
              <a:ext uri="{FF2B5EF4-FFF2-40B4-BE49-F238E27FC236}">
                <a16:creationId xmlns:a16="http://schemas.microsoft.com/office/drawing/2014/main" id="{596DF032-E17B-2001-B4AD-22DE494F22E2}"/>
              </a:ext>
            </a:extLst>
          </p:cNvPr>
          <p:cNvSpPr>
            <a:spLocks noGrp="1"/>
          </p:cNvSpPr>
          <p:nvPr>
            <p:ph type="sldNum" sz="quarter" idx="12"/>
          </p:nvPr>
        </p:nvSpPr>
        <p:spPr/>
        <p:txBody>
          <a:bodyPr/>
          <a:lstStyle/>
          <a:p>
            <a:fld id="{E3728803-FA0C-438D-A4FC-22AAFB9C3B88}" type="slidenum">
              <a:rPr lang="zh-CN" altLang="en-US" smtClean="0"/>
              <a:pPr/>
              <a:t>7</a:t>
            </a:fld>
            <a:r>
              <a:rPr lang="en-US" altLang="zh-CN"/>
              <a:t>/15</a:t>
            </a:r>
            <a:endParaRPr lang="zh-CN" altLang="en-US" dirty="0"/>
          </a:p>
        </p:txBody>
      </p:sp>
      <p:sp>
        <p:nvSpPr>
          <p:cNvPr id="14" name="页脚占位符 13">
            <a:extLst>
              <a:ext uri="{FF2B5EF4-FFF2-40B4-BE49-F238E27FC236}">
                <a16:creationId xmlns:a16="http://schemas.microsoft.com/office/drawing/2014/main" id="{3C8C8624-A706-7B02-2A52-BB640D1603D9}"/>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20118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57350" y="2443843"/>
            <a:ext cx="1699503"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03</a:t>
            </a:r>
            <a:endParaRPr lang="zh-CN" altLang="en-US" dirty="0">
              <a:sym typeface="+mn-lt"/>
            </a:endParaRPr>
          </a:p>
        </p:txBody>
      </p:sp>
      <p:sp>
        <p:nvSpPr>
          <p:cNvPr id="25" name="文本框 24"/>
          <p:cNvSpPr txBox="1"/>
          <p:nvPr/>
        </p:nvSpPr>
        <p:spPr>
          <a:xfrm>
            <a:off x="5033326" y="3153351"/>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微软雅黑" panose="020B0503020204020204" pitchFamily="34" charset="-122"/>
                <a:ea typeface="微软雅黑" panose="020B0503020204020204" pitchFamily="34" charset="-122"/>
                <a:cs typeface="+mn-ea"/>
                <a:sym typeface="+mn-lt"/>
              </a:rPr>
              <a:t>研究内容与结果</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E1543E23-C488-02CC-9CA4-A2C2E1D1753F}"/>
              </a:ext>
            </a:extLst>
          </p:cNvPr>
          <p:cNvSpPr>
            <a:spLocks noGrp="1"/>
          </p:cNvSpPr>
          <p:nvPr>
            <p:ph type="dt" sz="half" idx="10"/>
          </p:nvPr>
        </p:nvSpPr>
        <p:spPr/>
        <p:txBody>
          <a:bodyPr/>
          <a:lstStyle/>
          <a:p>
            <a:fld id="{AAFFBA92-1189-4000-9584-D1A9453D517C}" type="datetime1">
              <a:rPr lang="zh-CN" altLang="en-US" smtClean="0"/>
              <a:t>2024/11/2</a:t>
            </a:fld>
            <a:endParaRPr lang="zh-CN" altLang="en-US"/>
          </a:p>
        </p:txBody>
      </p:sp>
      <p:sp>
        <p:nvSpPr>
          <p:cNvPr id="3" name="灯片编号占位符 2">
            <a:extLst>
              <a:ext uri="{FF2B5EF4-FFF2-40B4-BE49-F238E27FC236}">
                <a16:creationId xmlns:a16="http://schemas.microsoft.com/office/drawing/2014/main" id="{D90CCAD9-7F97-E81A-F1F6-43E1E2F0585B}"/>
              </a:ext>
            </a:extLst>
          </p:cNvPr>
          <p:cNvSpPr>
            <a:spLocks noGrp="1"/>
          </p:cNvSpPr>
          <p:nvPr>
            <p:ph type="sldNum" sz="quarter" idx="12"/>
          </p:nvPr>
        </p:nvSpPr>
        <p:spPr/>
        <p:txBody>
          <a:bodyPr/>
          <a:lstStyle/>
          <a:p>
            <a:fld id="{E3728803-FA0C-438D-A4FC-22AAFB9C3B88}" type="slidenum">
              <a:rPr lang="zh-CN" altLang="en-US" smtClean="0"/>
              <a:pPr/>
              <a:t>8</a:t>
            </a:fld>
            <a:r>
              <a:rPr lang="en-US" altLang="zh-CN"/>
              <a:t>/15</a:t>
            </a:r>
            <a:endParaRPr lang="zh-CN" altLang="en-US" dirty="0"/>
          </a:p>
        </p:txBody>
      </p:sp>
      <p:sp>
        <p:nvSpPr>
          <p:cNvPr id="4" name="页脚占位符 3">
            <a:extLst>
              <a:ext uri="{FF2B5EF4-FFF2-40B4-BE49-F238E27FC236}">
                <a16:creationId xmlns:a16="http://schemas.microsoft.com/office/drawing/2014/main" id="{26E47104-E03F-061C-DA3A-5A46BC35330A}"/>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51855BE-DD29-C573-C1D9-91BFE2AE1B5A}"/>
              </a:ext>
            </a:extLst>
          </p:cNvPr>
          <p:cNvGrpSpPr/>
          <p:nvPr/>
        </p:nvGrpSpPr>
        <p:grpSpPr>
          <a:xfrm>
            <a:off x="2673194" y="215091"/>
            <a:ext cx="9759315" cy="369570"/>
            <a:chOff x="-1" y="4825"/>
            <a:chExt cx="15369" cy="582"/>
          </a:xfrm>
        </p:grpSpPr>
        <p:sp>
          <p:nvSpPr>
            <p:cNvPr id="3" name="五边形 1">
              <a:extLst>
                <a:ext uri="{FF2B5EF4-FFF2-40B4-BE49-F238E27FC236}">
                  <a16:creationId xmlns:a16="http://schemas.microsoft.com/office/drawing/2014/main" id="{532FEAD5-8056-63DA-A2D0-4DA7F04D6C52}"/>
                </a:ext>
              </a:extLst>
            </p:cNvPr>
            <p:cNvSpPr/>
            <p:nvPr/>
          </p:nvSpPr>
          <p:spPr>
            <a:xfrm>
              <a:off x="-1" y="4825"/>
              <a:ext cx="3868" cy="575"/>
            </a:xfrm>
            <a:prstGeom prst="homePlate">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燕尾形 2">
              <a:extLst>
                <a:ext uri="{FF2B5EF4-FFF2-40B4-BE49-F238E27FC236}">
                  <a16:creationId xmlns:a16="http://schemas.microsoft.com/office/drawing/2014/main" id="{A53D6A6A-FB86-FFDE-628E-A5281D5151E7}"/>
                </a:ext>
              </a:extLst>
            </p:cNvPr>
            <p:cNvSpPr/>
            <p:nvPr/>
          </p:nvSpPr>
          <p:spPr>
            <a:xfrm>
              <a:off x="3833" y="4825"/>
              <a:ext cx="3867"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燕尾形 5">
              <a:extLst>
                <a:ext uri="{FF2B5EF4-FFF2-40B4-BE49-F238E27FC236}">
                  <a16:creationId xmlns:a16="http://schemas.microsoft.com/office/drawing/2014/main" id="{F79BA35C-AF81-9A77-93B4-8F492EEC5B2D}"/>
                </a:ext>
              </a:extLst>
            </p:cNvPr>
            <p:cNvSpPr/>
            <p:nvPr/>
          </p:nvSpPr>
          <p:spPr>
            <a:xfrm>
              <a:off x="11500" y="4825"/>
              <a:ext cx="3868" cy="575"/>
            </a:xfrm>
            <a:prstGeom prst="chevron">
              <a:avLst/>
            </a:prstGeom>
            <a:solidFill>
              <a:srgbClr val="CFCFC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燕尾形 6">
              <a:extLst>
                <a:ext uri="{FF2B5EF4-FFF2-40B4-BE49-F238E27FC236}">
                  <a16:creationId xmlns:a16="http://schemas.microsoft.com/office/drawing/2014/main" id="{8C652DBF-60EF-65F9-5A09-8CABFDEAC025}"/>
                </a:ext>
              </a:extLst>
            </p:cNvPr>
            <p:cNvSpPr/>
            <p:nvPr/>
          </p:nvSpPr>
          <p:spPr>
            <a:xfrm>
              <a:off x="7666" y="4825"/>
              <a:ext cx="3868" cy="575"/>
            </a:xfrm>
            <a:prstGeom prst="chevron">
              <a:avLst/>
            </a:prstGeom>
            <a:solidFill>
              <a:srgbClr val="244B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395362-DB06-2DDD-5F16-AE211A2169EF}"/>
                </a:ext>
              </a:extLst>
            </p:cNvPr>
            <p:cNvSpPr txBox="1"/>
            <p:nvPr/>
          </p:nvSpPr>
          <p:spPr>
            <a:xfrm>
              <a:off x="430" y="4825"/>
              <a:ext cx="2871"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研究背景与意义</a:t>
              </a:r>
            </a:p>
          </p:txBody>
        </p:sp>
        <p:sp>
          <p:nvSpPr>
            <p:cNvPr id="8" name="文本框 7">
              <a:extLst>
                <a:ext uri="{FF2B5EF4-FFF2-40B4-BE49-F238E27FC236}">
                  <a16:creationId xmlns:a16="http://schemas.microsoft.com/office/drawing/2014/main" id="{EF28C428-F26E-C20C-0D4F-1D3F004C2A4E}"/>
                </a:ext>
              </a:extLst>
            </p:cNvPr>
            <p:cNvSpPr txBox="1"/>
            <p:nvPr/>
          </p:nvSpPr>
          <p:spPr>
            <a:xfrm>
              <a:off x="4972" y="4825"/>
              <a:ext cx="1836"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研究现状</a:t>
              </a:r>
            </a:p>
          </p:txBody>
        </p:sp>
        <p:sp>
          <p:nvSpPr>
            <p:cNvPr id="9" name="文本框 8">
              <a:extLst>
                <a:ext uri="{FF2B5EF4-FFF2-40B4-BE49-F238E27FC236}">
                  <a16:creationId xmlns:a16="http://schemas.microsoft.com/office/drawing/2014/main" id="{1586B73C-A773-249F-3425-51B8A2A32C91}"/>
                </a:ext>
              </a:extLst>
            </p:cNvPr>
            <p:cNvSpPr txBox="1"/>
            <p:nvPr/>
          </p:nvSpPr>
          <p:spPr>
            <a:xfrm>
              <a:off x="8232" y="4825"/>
              <a:ext cx="2871" cy="58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研究内容与结果</a:t>
              </a:r>
            </a:p>
          </p:txBody>
        </p:sp>
        <p:sp>
          <p:nvSpPr>
            <p:cNvPr id="10" name="文本框 9">
              <a:extLst>
                <a:ext uri="{FF2B5EF4-FFF2-40B4-BE49-F238E27FC236}">
                  <a16:creationId xmlns:a16="http://schemas.microsoft.com/office/drawing/2014/main" id="{EBE71B29-1829-A500-81B6-D3D63DF3E6CD}"/>
                </a:ext>
              </a:extLst>
            </p:cNvPr>
            <p:cNvSpPr txBox="1"/>
            <p:nvPr/>
          </p:nvSpPr>
          <p:spPr>
            <a:xfrm>
              <a:off x="12481" y="4825"/>
              <a:ext cx="2158" cy="533"/>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总结与展望</a:t>
              </a:r>
            </a:p>
          </p:txBody>
        </p:sp>
      </p:grpSp>
      <p:sp>
        <p:nvSpPr>
          <p:cNvPr id="17" name="文本框 16">
            <a:extLst>
              <a:ext uri="{FF2B5EF4-FFF2-40B4-BE49-F238E27FC236}">
                <a16:creationId xmlns:a16="http://schemas.microsoft.com/office/drawing/2014/main" id="{073615D2-708A-4062-0D07-1A6790F51234}"/>
              </a:ext>
            </a:extLst>
          </p:cNvPr>
          <p:cNvSpPr txBox="1"/>
          <p:nvPr/>
        </p:nvSpPr>
        <p:spPr>
          <a:xfrm>
            <a:off x="757699" y="775505"/>
            <a:ext cx="2119969"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srgbClr val="244C89"/>
                </a:solidFill>
                <a:effectLst/>
                <a:uLnTx/>
                <a:uFillTx/>
                <a:latin typeface="微软雅黑"/>
                <a:ea typeface="微软雅黑"/>
                <a:cs typeface="+mn-ea"/>
                <a:sym typeface="+mn-lt"/>
              </a:rPr>
              <a:t>研究方法</a:t>
            </a:r>
            <a:endParaRPr lang="zh-CN" altLang="en-US" sz="3600" dirty="0"/>
          </a:p>
        </p:txBody>
      </p:sp>
      <p:sp>
        <p:nvSpPr>
          <p:cNvPr id="23" name="TextBox 10">
            <a:extLst>
              <a:ext uri="{FF2B5EF4-FFF2-40B4-BE49-F238E27FC236}">
                <a16:creationId xmlns:a16="http://schemas.microsoft.com/office/drawing/2014/main" id="{A7CBAD7F-FA9D-1FD7-9C91-872E15145150}"/>
              </a:ext>
            </a:extLst>
          </p:cNvPr>
          <p:cNvSpPr txBox="1"/>
          <p:nvPr/>
        </p:nvSpPr>
        <p:spPr>
          <a:xfrm>
            <a:off x="1817683" y="2792638"/>
            <a:ext cx="2566604" cy="1971694"/>
          </a:xfrm>
          <a:prstGeom prst="rect">
            <a:avLst/>
          </a:prstGeom>
          <a:noFill/>
        </p:spPr>
        <p:txBody>
          <a:bodyPr wrap="square" rtlCol="0">
            <a:spAutoFit/>
          </a:bodyPr>
          <a:lstStyle/>
          <a:p>
            <a:pPr>
              <a:lnSpc>
                <a:spcPct val="110000"/>
              </a:lnSpc>
              <a:defRPr/>
            </a:pPr>
            <a:r>
              <a:rPr kumimoji="0" lang="zh-CN" altLang="en-US"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使用基于扩散过程的图像生成模型</a:t>
            </a:r>
            <a:r>
              <a:rPr kumimoji="0" lang="en-US" altLang="zh-CN" sz="14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Stable Diffusion</a:t>
            </a:r>
            <a:r>
              <a:rPr kumimoji="0" lang="zh-CN" altLang="en-US"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中的文生图和图生图功能进行图像生成</a:t>
            </a:r>
            <a:r>
              <a:rPr lang="zh-CN" altLang="en-US" sz="1400" spc="100" dirty="0">
                <a:solidFill>
                  <a:prstClr val="black"/>
                </a:solidFill>
                <a:latin typeface="微软雅黑" panose="020B0503020204020204" charset="-122"/>
                <a:ea typeface="微软雅黑" panose="020B0503020204020204" charset="-122"/>
                <a:sym typeface="+mn-ea"/>
              </a:rPr>
              <a:t>。同时</a:t>
            </a:r>
            <a:r>
              <a:rPr kumimoji="0" lang="zh-CN" altLang="en-US"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使用传统图像生成软件</a:t>
            </a:r>
            <a:r>
              <a:rPr kumimoji="0" lang="en-US" altLang="zh-CN" sz="14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PS</a:t>
            </a:r>
            <a:r>
              <a:rPr lang="zh-CN" altLang="en-US" sz="1400" spc="100" dirty="0">
                <a:latin typeface="微软雅黑" panose="020B0503020204020204" charset="-122"/>
                <a:ea typeface="微软雅黑" panose="020B0503020204020204" charset="-122"/>
                <a:sym typeface="+mn-ea"/>
              </a:rPr>
              <a:t>在真实图片上面添加目标检测对象，</a:t>
            </a:r>
            <a:r>
              <a:rPr kumimoji="0" lang="zh-CN" altLang="en-US"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进行对比分析。</a:t>
            </a:r>
            <a:endParaRPr lang="en-US" altLang="zh-CN" sz="1200" dirty="0">
              <a:solidFill>
                <a:schemeClr val="tx1">
                  <a:lumMod val="65000"/>
                  <a:lumOff val="35000"/>
                </a:schemeClr>
              </a:solidFill>
              <a:cs typeface="+mn-ea"/>
              <a:sym typeface="+mn-lt"/>
            </a:endParaRPr>
          </a:p>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altLang="zh-CN"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29" name="TextBox 10">
            <a:extLst>
              <a:ext uri="{FF2B5EF4-FFF2-40B4-BE49-F238E27FC236}">
                <a16:creationId xmlns:a16="http://schemas.microsoft.com/office/drawing/2014/main" id="{D14DBA25-6F0F-D42F-D8C5-964247141FE9}"/>
              </a:ext>
            </a:extLst>
          </p:cNvPr>
          <p:cNvSpPr txBox="1"/>
          <p:nvPr/>
        </p:nvSpPr>
        <p:spPr>
          <a:xfrm>
            <a:off x="7831938" y="2998231"/>
            <a:ext cx="2454823" cy="1497718"/>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使用完全由人工拍摄的高压电线下的鸟巢作为真实数据集，并加入不同数量使用</a:t>
            </a:r>
            <a:r>
              <a:rPr kumimoji="0" lang="en-US" altLang="zh-CN" sz="14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Stable Diffusion</a:t>
            </a:r>
            <a:r>
              <a:rPr kumimoji="0" lang="zh-CN" altLang="en-US" sz="14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中文生图、图生图以及</a:t>
            </a:r>
            <a:r>
              <a:rPr kumimoji="0" lang="en-US" altLang="zh-CN" sz="14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PS</a:t>
            </a:r>
            <a:r>
              <a:rPr kumimoji="0" lang="zh-CN" altLang="en-US" sz="14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生成的图像</a:t>
            </a:r>
            <a:r>
              <a:rPr kumimoji="0" lang="zh-CN" altLang="en-US"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进行目标检测。</a:t>
            </a:r>
            <a:endParaRPr kumimoji="0" lang="en-US" altLang="zh-CN" sz="14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30" name="圆角右箭头 83">
            <a:extLst>
              <a:ext uri="{FF2B5EF4-FFF2-40B4-BE49-F238E27FC236}">
                <a16:creationId xmlns:a16="http://schemas.microsoft.com/office/drawing/2014/main" id="{78F5010E-DD7A-CC18-5B8C-2C234BB95AF6}"/>
              </a:ext>
            </a:extLst>
          </p:cNvPr>
          <p:cNvSpPr/>
          <p:nvPr/>
        </p:nvSpPr>
        <p:spPr>
          <a:xfrm flipH="1">
            <a:off x="4582580" y="3574021"/>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32" name="上箭头 45">
            <a:extLst>
              <a:ext uri="{FF2B5EF4-FFF2-40B4-BE49-F238E27FC236}">
                <a16:creationId xmlns:a16="http://schemas.microsoft.com/office/drawing/2014/main" id="{A24DB002-79AF-7A76-9670-DED8DE0AD473}"/>
              </a:ext>
            </a:extLst>
          </p:cNvPr>
          <p:cNvSpPr/>
          <p:nvPr/>
        </p:nvSpPr>
        <p:spPr>
          <a:xfrm>
            <a:off x="5832190" y="2204563"/>
            <a:ext cx="601422" cy="3556979"/>
          </a:xfrm>
          <a:prstGeom prst="upArrow">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34" name="圆角右箭头 61">
            <a:extLst>
              <a:ext uri="{FF2B5EF4-FFF2-40B4-BE49-F238E27FC236}">
                <a16:creationId xmlns:a16="http://schemas.microsoft.com/office/drawing/2014/main" id="{9B1CDD21-5613-E79E-A47F-09248E22FA9C}"/>
              </a:ext>
            </a:extLst>
          </p:cNvPr>
          <p:cNvSpPr/>
          <p:nvPr/>
        </p:nvSpPr>
        <p:spPr>
          <a:xfrm>
            <a:off x="6430164" y="3574021"/>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cs typeface="+mn-ea"/>
              <a:sym typeface="+mn-lt"/>
            </a:endParaRPr>
          </a:p>
        </p:txBody>
      </p:sp>
      <p:sp>
        <p:nvSpPr>
          <p:cNvPr id="37" name="TextBox 10">
            <a:extLst>
              <a:ext uri="{FF2B5EF4-FFF2-40B4-BE49-F238E27FC236}">
                <a16:creationId xmlns:a16="http://schemas.microsoft.com/office/drawing/2014/main" id="{4E88BAF0-6233-1F34-C13D-303859764E2C}"/>
              </a:ext>
            </a:extLst>
          </p:cNvPr>
          <p:cNvSpPr txBox="1"/>
          <p:nvPr/>
        </p:nvSpPr>
        <p:spPr>
          <a:xfrm>
            <a:off x="5017705" y="1127707"/>
            <a:ext cx="2454823" cy="886012"/>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本研究提出使用</a:t>
            </a:r>
            <a:r>
              <a:rPr kumimoji="0" lang="en-US" altLang="zh-CN" sz="1600" b="0" i="0" u="none" strike="noStrike" kern="1200" cap="none" spc="10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AIGC</a:t>
            </a:r>
            <a:r>
              <a:rPr kumimoji="0" lang="zh-CN" altLang="en-US" sz="16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进行数据集图片生成的方法并进行性能检验。</a:t>
            </a:r>
            <a:endParaRPr kumimoji="0" lang="en-US" altLang="zh-CN" sz="1600" b="0" i="0" u="none" strike="noStrike" kern="1200" cap="none" spc="10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11" name="日期占位符 10">
            <a:extLst>
              <a:ext uri="{FF2B5EF4-FFF2-40B4-BE49-F238E27FC236}">
                <a16:creationId xmlns:a16="http://schemas.microsoft.com/office/drawing/2014/main" id="{9072329A-55A2-784B-6110-0810FB3FF578}"/>
              </a:ext>
            </a:extLst>
          </p:cNvPr>
          <p:cNvSpPr>
            <a:spLocks noGrp="1"/>
          </p:cNvSpPr>
          <p:nvPr>
            <p:ph type="dt" sz="half" idx="10"/>
          </p:nvPr>
        </p:nvSpPr>
        <p:spPr/>
        <p:txBody>
          <a:bodyPr/>
          <a:lstStyle/>
          <a:p>
            <a:fld id="{7EDE245E-B2CB-4148-885B-491B047DDB10}" type="datetime1">
              <a:rPr lang="zh-CN" altLang="en-US" smtClean="0"/>
              <a:t>2024/11/2</a:t>
            </a:fld>
            <a:endParaRPr lang="zh-CN" altLang="en-US"/>
          </a:p>
        </p:txBody>
      </p:sp>
      <p:sp>
        <p:nvSpPr>
          <p:cNvPr id="12" name="灯片编号占位符 11">
            <a:extLst>
              <a:ext uri="{FF2B5EF4-FFF2-40B4-BE49-F238E27FC236}">
                <a16:creationId xmlns:a16="http://schemas.microsoft.com/office/drawing/2014/main" id="{0DF9FD24-B3EB-C483-3578-93EDB74DD26E}"/>
              </a:ext>
            </a:extLst>
          </p:cNvPr>
          <p:cNvSpPr>
            <a:spLocks noGrp="1"/>
          </p:cNvSpPr>
          <p:nvPr>
            <p:ph type="sldNum" sz="quarter" idx="12"/>
          </p:nvPr>
        </p:nvSpPr>
        <p:spPr/>
        <p:txBody>
          <a:bodyPr/>
          <a:lstStyle/>
          <a:p>
            <a:fld id="{E3728803-FA0C-438D-A4FC-22AAFB9C3B88}" type="slidenum">
              <a:rPr lang="zh-CN" altLang="en-US" smtClean="0"/>
              <a:pPr/>
              <a:t>9</a:t>
            </a:fld>
            <a:r>
              <a:rPr lang="en-US" altLang="zh-CN"/>
              <a:t>/15</a:t>
            </a:r>
            <a:endParaRPr lang="zh-CN" altLang="en-US" dirty="0"/>
          </a:p>
        </p:txBody>
      </p:sp>
      <p:sp>
        <p:nvSpPr>
          <p:cNvPr id="14" name="页脚占位符 13">
            <a:extLst>
              <a:ext uri="{FF2B5EF4-FFF2-40B4-BE49-F238E27FC236}">
                <a16:creationId xmlns:a16="http://schemas.microsoft.com/office/drawing/2014/main" id="{23643F91-A9FF-DFE5-96AA-1A9E2BCA41C5}"/>
              </a:ext>
            </a:extLst>
          </p:cNvPr>
          <p:cNvSpPr>
            <a:spLocks noGrp="1"/>
          </p:cNvSpPr>
          <p:nvPr>
            <p:ph type="ftr" sz="quarter" idx="11"/>
          </p:nvPr>
        </p:nvSpPr>
        <p:spPr/>
        <p:txBody>
          <a:bodyPr/>
          <a:lstStyle/>
          <a:p>
            <a:r>
              <a:rPr lang="zh-CN" altLang="en-US"/>
              <a:t>关于目标检测中数据集制作的研究</a:t>
            </a:r>
            <a:endParaRPr lang="zh-CN" altLang="en-US" dirty="0"/>
          </a:p>
        </p:txBody>
      </p:sp>
    </p:spTree>
    <p:extLst>
      <p:ext uri="{BB962C8B-B14F-4D97-AF65-F5344CB8AC3E}">
        <p14:creationId xmlns:p14="http://schemas.microsoft.com/office/powerpoint/2010/main" val="208730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2499</Words>
  <Application>Microsoft Office PowerPoint</Application>
  <PresentationFormat>宽屏</PresentationFormat>
  <Paragraphs>229</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等线</vt:lpstr>
      <vt:lpstr>等线 Light</vt:lpstr>
      <vt:lpstr>微软雅黑</vt:lpstr>
      <vt:lpstr>Agency FB</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雨馨 张</dc:creator>
  <cp:lastModifiedBy>雨馨 张</cp:lastModifiedBy>
  <cp:revision>10</cp:revision>
  <dcterms:created xsi:type="dcterms:W3CDTF">2024-07-13T08:52:53Z</dcterms:created>
  <dcterms:modified xsi:type="dcterms:W3CDTF">2024-11-02T08:42:58Z</dcterms:modified>
</cp:coreProperties>
</file>