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0" r:id="rId3"/>
    <p:sldId id="274" r:id="rId4"/>
    <p:sldId id="281" r:id="rId5"/>
    <p:sldId id="279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3" r:id="rId16"/>
    <p:sldId id="294" r:id="rId17"/>
    <p:sldId id="296" r:id="rId18"/>
    <p:sldId id="295" r:id="rId19"/>
    <p:sldId id="29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4A"/>
    <a:srgbClr val="DED1AF"/>
    <a:srgbClr val="7D2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7"/>
  </p:normalViewPr>
  <p:slideViewPr>
    <p:cSldViewPr snapToGrid="0" snapToObject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26AA4-C9BC-ED4C-873A-C0445133165A}" type="datetimeFigureOut">
              <a:rPr lang="pt-BR" smtClean="0"/>
              <a:t>07/08/2019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A8411-F32D-7B49-8A7B-51B5421C1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56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SPRACE RGB Color: 104 30 23</a:t>
            </a:r>
          </a:p>
          <a:p>
            <a:r>
              <a:rPr lang="en-US"/>
              <a:t>	</a:t>
            </a:r>
            <a:r>
              <a:rPr lang="en-US" baseline="0"/>
              <a:t>                214 199 159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5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36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19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8933" y="4385733"/>
            <a:ext cx="1065106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C27457-671B-B140-976D-C6995090EC24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UNEMAT – Campus Barra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B461976-D8E3-4EC8-8355-2CD59BEAB4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C31A-A44F-B747-8FBE-3FA0EF0E6E96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4290138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451823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8128454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50028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250028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4"/>
          </p:nvPr>
        </p:nvSpPr>
        <p:spPr>
          <a:xfrm>
            <a:off x="6216751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6216751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6"/>
          </p:nvPr>
        </p:nvSpPr>
        <p:spPr>
          <a:xfrm>
            <a:off x="250028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7"/>
          </p:nvPr>
        </p:nvSpPr>
        <p:spPr>
          <a:xfrm>
            <a:off x="250028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8"/>
          </p:nvPr>
        </p:nvSpPr>
        <p:spPr>
          <a:xfrm>
            <a:off x="6216751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9"/>
          </p:nvPr>
        </p:nvSpPr>
        <p:spPr>
          <a:xfrm>
            <a:off x="6216751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Title Four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64503" y="3080017"/>
            <a:ext cx="6639597" cy="718212"/>
          </a:xfrm>
          <a:solidFill>
            <a:srgbClr val="7D2C1E"/>
          </a:solidFill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137797" y="196036"/>
            <a:ext cx="0" cy="6494695"/>
          </a:xfrm>
          <a:prstGeom prst="line">
            <a:avLst/>
          </a:prstGeom>
          <a:ln>
            <a:solidFill>
              <a:srgbClr val="611D1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36382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0637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136382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680637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Four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Six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Flat">
    <p:bg>
      <p:bgPr>
        <a:solidFill>
          <a:srgbClr val="7D2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517A628-BD17-4774-B118-BD07E9FC62B3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E87710A-93AB-4973-BC8C-05A76112A694}"/>
              </a:ext>
            </a:extLst>
          </p:cNvPr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9499574" cy="799919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11277028" cy="4638502"/>
          </a:xfrm>
        </p:spPr>
        <p:txBody>
          <a:bodyPr/>
          <a:lstStyle>
            <a:lvl1pPr marL="127440">
              <a:lnSpc>
                <a:spcPct val="100000"/>
              </a:lnSpc>
              <a:spcBef>
                <a:spcPts val="1200"/>
              </a:spcBef>
              <a:defRPr/>
            </a:lvl1pPr>
            <a:lvl2pPr marL="456048"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 marL="638928">
              <a:buClr>
                <a:schemeClr val="accent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UNEMAT –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29C2CEB-17FA-4FBE-81CF-5DAE1F2AEF99}"/>
              </a:ext>
            </a:extLst>
          </p:cNvPr>
          <p:cNvCxnSpPr>
            <a:cxnSpLocks/>
          </p:cNvCxnSpPr>
          <p:nvPr userDrawn="1"/>
        </p:nvCxnSpPr>
        <p:spPr>
          <a:xfrm>
            <a:off x="301557" y="1205799"/>
            <a:ext cx="115551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DE7E604C-F829-4315-AE02-DF8BB0E7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Gradient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eige">
    <p:bg>
      <p:bgPr>
        <a:solidFill>
          <a:srgbClr val="DED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18"/>
            <a:ext cx="3200400" cy="2323651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550" y="376518"/>
            <a:ext cx="7325346" cy="59286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40019"/>
            <a:ext cx="3200400" cy="346518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86550" y="6400433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94124" y="6400432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39903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CC10D-EFAF-A441-BC06-CD57E60AC4C7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569225" y="66121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Vertica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  <a:solidFill>
            <a:srgbClr val="7D2C1E"/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DB7DF7-2AD5-E849-A454-C75B8FCBFD21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75" y="4979084"/>
            <a:ext cx="12188825" cy="1905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3" y="5074920"/>
            <a:ext cx="11277027" cy="680421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3145" y="16090"/>
            <a:ext cx="12191985" cy="4915076"/>
          </a:xfrm>
          <a:solidFill>
            <a:srgbClr val="7D2C1E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823" y="5907023"/>
            <a:ext cx="11277027" cy="49358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9D6-B82F-D64E-9062-F5066DD4BD65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5BF-537E-9B49-9DB0-7D6F2557E25D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Right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17E72-4D24-3049-9FFA-AE6CCA6D611A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767251-D10C-0445-A053-9686739D1637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1823" y="414867"/>
            <a:ext cx="11277028" cy="56847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11667"/>
            <a:ext cx="11277027" cy="8748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91E2-879C-FA4E-9DAB-0D5D07BF8882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26423" y="423333"/>
            <a:ext cx="11277028" cy="5977467"/>
          </a:xfrm>
        </p:spPr>
        <p:txBody>
          <a:bodyPr/>
          <a:lstStyle>
            <a:lvl1pPr algn="ctr">
              <a:defRPr sz="4400">
                <a:latin typeface="+mj-lt"/>
              </a:defRPr>
            </a:lvl1pPr>
            <a:lvl2pPr marL="201168" indent="0" algn="r">
              <a:buFontTx/>
              <a:buNone/>
              <a:defRPr sz="2800">
                <a:latin typeface="+mj-lt"/>
              </a:defRPr>
            </a:lvl2pPr>
            <a:lvl3pPr marL="384048" indent="0" algn="r">
              <a:buFontTx/>
              <a:buNone/>
              <a:defRPr sz="2000">
                <a:latin typeface="+mj-lt"/>
              </a:defRPr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rgbClr val="7D2C1E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2E6FC1-B509-F347-B54F-FFC6081CB0E3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EC48-BF3D-DC47-A8C0-47AD9B79DF34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51823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Subtitle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1823" y="193638"/>
            <a:ext cx="11277027" cy="87137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2" y="1352283"/>
            <a:ext cx="5583217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23" y="2108499"/>
            <a:ext cx="5583217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54302"/>
            <a:ext cx="5510930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08500"/>
            <a:ext cx="5510930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B46-4D35-CB46-9535-9FB027BFF448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377571" y="374444"/>
            <a:ext cx="5590325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Wingdings" charset="2"/>
              <a:buChar char="q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6210852" y="374444"/>
            <a:ext cx="5636024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11277027" cy="799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3" y="1446415"/>
            <a:ext cx="11277028" cy="46531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  <a:p>
            <a:pPr marL="91440" marR="0" lvl="3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nível</a:t>
            </a:r>
          </a:p>
          <a:p>
            <a:pPr marL="91440" marR="0" lvl="4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nível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1F5E17-1C64-2548-A617-1B8ADC38E92F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1214" y="1183341"/>
            <a:ext cx="11521440" cy="32273"/>
          </a:xfrm>
          <a:prstGeom prst="line">
            <a:avLst/>
          </a:prstGeom>
          <a:ln w="6350">
            <a:solidFill>
              <a:srgbClr val="7D2C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  <p:sldLayoutId id="2147483654" r:id="rId4"/>
    <p:sldLayoutId id="2147483667" r:id="rId5"/>
    <p:sldLayoutId id="2147483651" r:id="rId6"/>
    <p:sldLayoutId id="2147483652" r:id="rId7"/>
    <p:sldLayoutId id="2147483653" r:id="rId8"/>
    <p:sldLayoutId id="2147483676" r:id="rId9"/>
    <p:sldLayoutId id="2147483685" r:id="rId10"/>
    <p:sldLayoutId id="2147483674" r:id="rId11"/>
    <p:sldLayoutId id="2147483662" r:id="rId12"/>
    <p:sldLayoutId id="2147483682" r:id="rId13"/>
    <p:sldLayoutId id="2147483677" r:id="rId14"/>
    <p:sldLayoutId id="2147483675" r:id="rId15"/>
    <p:sldLayoutId id="2147483678" r:id="rId16"/>
    <p:sldLayoutId id="2147483664" r:id="rId17"/>
    <p:sldLayoutId id="2147483679" r:id="rId18"/>
    <p:sldLayoutId id="2147483663" r:id="rId19"/>
    <p:sldLayoutId id="2147483665" r:id="rId20"/>
    <p:sldLayoutId id="2147483666" r:id="rId21"/>
    <p:sldLayoutId id="2147483656" r:id="rId22"/>
    <p:sldLayoutId id="2147483681" r:id="rId23"/>
    <p:sldLayoutId id="2147483657" r:id="rId24"/>
    <p:sldLayoutId id="2147483661" r:id="rId25"/>
    <p:sldLayoutId id="2147483659" r:id="rId2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7440" marR="0" indent="-9144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E48312"/>
        </a:buClr>
        <a:buSzPct val="100000"/>
        <a:buFont typeface="Calibri" panose="020F0502020204030204" pitchFamily="34" charset="0"/>
        <a:buChar char=" "/>
        <a:tabLst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068" marR="0" indent="-25488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rgbClr val="7D2C1E"/>
        </a:buClr>
        <a:buSzPct val="65000"/>
        <a:buFont typeface="Wingdings" charset="2"/>
        <a:buChar char="q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marR="0" indent="-18288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itchFamily="34" charset="0"/>
        <a:buChar char="◦"/>
        <a:tabLst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38928" marR="0" indent="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itchFamily="34" charset="0"/>
        <a:buNone/>
        <a:tabLst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49808" marR="0" indent="0" algn="r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itchFamily="34" charset="0"/>
        <a:buNone/>
        <a:tabLst/>
        <a:defRPr sz="16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Algoritmos – Aula 1</a:t>
            </a:r>
            <a:br>
              <a:rPr lang="pt-BR" dirty="0"/>
            </a:br>
            <a:r>
              <a:rPr lang="pt-BR" dirty="0"/>
              <a:t>Desenvolvendo Algoritmos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Lucas Arruda Ramalho</a:t>
            </a:r>
          </a:p>
        </p:txBody>
      </p:sp>
    </p:spTree>
    <p:extLst>
      <p:ext uri="{BB962C8B-B14F-4D97-AF65-F5344CB8AC3E}">
        <p14:creationId xmlns:p14="http://schemas.microsoft.com/office/powerpoint/2010/main" val="118963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29610-93BF-4383-9DE3-DBAC8E0A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DD9F4F-9F56-4B24-806D-C6F3BE543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Sequência de passos para resolução de um problema</a:t>
            </a:r>
          </a:p>
          <a:p>
            <a:pPr lvl="1"/>
            <a:r>
              <a:rPr lang="pt-BR" dirty="0"/>
              <a:t>Assemelha-se a uma receita culinária</a:t>
            </a:r>
          </a:p>
          <a:p>
            <a:pPr lvl="2"/>
            <a:r>
              <a:rPr lang="pt-BR" dirty="0"/>
              <a:t>Apresenta itens iniciais – requisitos da receita</a:t>
            </a:r>
          </a:p>
          <a:p>
            <a:pPr lvl="2"/>
            <a:r>
              <a:rPr lang="pt-BR" dirty="0"/>
              <a:t>Apresenta sequência de processos – processamento do alimento</a:t>
            </a:r>
          </a:p>
          <a:p>
            <a:pPr lvl="2"/>
            <a:r>
              <a:rPr lang="pt-BR" dirty="0"/>
              <a:t>Apresenta resultado final – receita finalizada</a:t>
            </a:r>
          </a:p>
          <a:p>
            <a:pPr lvl="1"/>
            <a:r>
              <a:rPr lang="pt-BR" dirty="0"/>
              <a:t>Dica: A máquina é uma entidade literal. Ela faz exatamente o que está escrito.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221E4A-34EB-48E8-A766-166267FF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1238F-55AB-4D8F-B74C-C69A8E77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7E987B-19F8-49BB-9FDD-1EBD96B1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8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3DF0F-3E3D-4153-B9CA-4C6FDD8E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108F4-7E24-4469-B5F6-C455D49CC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Analisando os problemas abaixo, descreva as etapas necessárias para solucioná-los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dirty="0"/>
              <a:t>Fazer um sanduíche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dirty="0"/>
              <a:t>Trocar uma lâmpada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dirty="0"/>
              <a:t>Procurar uma roupa no armário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dirty="0"/>
              <a:t>Sacar dinheiro no caixa eletrônico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dirty="0"/>
              <a:t>Trocar o garrafão de água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6F85AD-9F23-499A-A137-A7A0BE93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1A80B-E6CE-4451-86F9-D380F585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BD7E7-0A7A-4521-8147-D1067140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5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6675D-B7B6-484F-A69B-026A8899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 de construção de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9D7E35-9D25-4677-92A3-05DCBCEA4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Compreender o problema, destacando pontos importante e os objetos que o compões</a:t>
            </a:r>
          </a:p>
          <a:p>
            <a:pPr lvl="1"/>
            <a:r>
              <a:rPr lang="pt-BR" dirty="0"/>
              <a:t>Dica: grife no enunciado dos problemas os dados importantes</a:t>
            </a:r>
          </a:p>
          <a:p>
            <a:r>
              <a:rPr lang="pt-BR" dirty="0"/>
              <a:t>Definir os dados de entrada</a:t>
            </a:r>
          </a:p>
          <a:p>
            <a:pPr lvl="1"/>
            <a:r>
              <a:rPr lang="pt-BR" dirty="0"/>
              <a:t>Dados que serão fornecidos ao algoritmo para que ele realize a tarefa</a:t>
            </a:r>
          </a:p>
          <a:p>
            <a:r>
              <a:rPr lang="pt-BR" dirty="0"/>
              <a:t>Definir o processamento</a:t>
            </a:r>
          </a:p>
          <a:p>
            <a:pPr lvl="1"/>
            <a:r>
              <a:rPr lang="pt-BR" dirty="0"/>
              <a:t>Fórmulas matemáticas, tomadas de decisão, repetições necessárias</a:t>
            </a:r>
          </a:p>
          <a:p>
            <a:r>
              <a:rPr lang="pt-BR" dirty="0"/>
              <a:t>Definir os dados de saída</a:t>
            </a:r>
          </a:p>
          <a:p>
            <a:pPr lvl="1"/>
            <a:r>
              <a:rPr lang="pt-BR" dirty="0"/>
              <a:t>Qual resultado final desejado? Qual formato da resposta final?</a:t>
            </a:r>
          </a:p>
          <a:p>
            <a:r>
              <a:rPr lang="pt-BR" dirty="0"/>
              <a:t>Construir o algoritmo</a:t>
            </a:r>
          </a:p>
          <a:p>
            <a:r>
              <a:rPr lang="pt-BR" dirty="0"/>
              <a:t>Testar o algoritmo com situações reais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BBA70B-2A56-444C-81F7-260D0783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7BC355-8C0C-4B8C-A94D-61F1C9B2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998EE5-1763-46AD-BF29-67713B5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5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29930-1766-4706-8148-D2EF6533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F3931-20E5-496F-8F20-42D6A503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Descrição narrativa</a:t>
            </a:r>
          </a:p>
          <a:p>
            <a:pPr lvl="1"/>
            <a:r>
              <a:rPr lang="pt-BR" dirty="0"/>
              <a:t>Analisar o problema, e escrever os passos para resolvê-lo.</a:t>
            </a:r>
          </a:p>
          <a:p>
            <a:pPr lvl="1"/>
            <a:r>
              <a:rPr lang="pt-BR" dirty="0"/>
              <a:t>Igual a identificação dos passos realizados nos exercícios anteriores.</a:t>
            </a:r>
          </a:p>
          <a:p>
            <a:pPr lvl="1"/>
            <a:r>
              <a:rPr lang="pt-BR" dirty="0"/>
              <a:t>Vantagem: Não é necessário nenhum conhecimento novo para utilizar esse método</a:t>
            </a:r>
          </a:p>
          <a:p>
            <a:pPr lvl="1"/>
            <a:r>
              <a:rPr lang="pt-BR" dirty="0"/>
              <a:t>Desvantagem: É subjetivo a interpretação de quem lê e depende da sua capacidade de escrita</a:t>
            </a:r>
          </a:p>
          <a:p>
            <a:r>
              <a:rPr lang="pt-BR" dirty="0"/>
              <a:t>Fluxograma</a:t>
            </a:r>
          </a:p>
          <a:p>
            <a:pPr lvl="1"/>
            <a:r>
              <a:rPr lang="pt-BR" dirty="0"/>
              <a:t>Analisar o problema, e (desenhar) utilizando símbolos gráficos pré-definidos para resolvê-lo</a:t>
            </a:r>
          </a:p>
          <a:p>
            <a:pPr lvl="1"/>
            <a:r>
              <a:rPr lang="pt-BR" dirty="0"/>
              <a:t>Vantagem: entendimento gráfico é mais simples</a:t>
            </a:r>
          </a:p>
          <a:p>
            <a:pPr lvl="1"/>
            <a:r>
              <a:rPr lang="pt-BR" dirty="0"/>
              <a:t>Desvantagem: é necessário aprender a simbologia dos fluxogramas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8CE893-C14D-47F4-861B-961F0FB4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A09937-7891-4A84-8C2E-BFFDA8E6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EB0F37-0114-43D8-BB2E-EBF48D0E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E987B-9E23-4571-9CE0-A4D2A926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Símbolos dos fluxogramas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0D5D1293-1A2A-403C-9FEB-85EEDC597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220728"/>
              </p:ext>
            </p:extLst>
          </p:nvPr>
        </p:nvGraphicFramePr>
        <p:xfrm>
          <a:off x="452438" y="1463675"/>
          <a:ext cx="11276012" cy="44306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8006">
                  <a:extLst>
                    <a:ext uri="{9D8B030D-6E8A-4147-A177-3AD203B41FA5}">
                      <a16:colId xmlns:a16="http://schemas.microsoft.com/office/drawing/2014/main" val="866107542"/>
                    </a:ext>
                  </a:extLst>
                </a:gridCol>
                <a:gridCol w="5638006">
                  <a:extLst>
                    <a:ext uri="{9D8B030D-6E8A-4147-A177-3AD203B41FA5}">
                      <a16:colId xmlns:a16="http://schemas.microsoft.com/office/drawing/2014/main" val="1758195974"/>
                    </a:ext>
                  </a:extLst>
                </a:gridCol>
              </a:tblGrid>
              <a:tr h="738448">
                <a:tc>
                  <a:txBody>
                    <a:bodyPr/>
                    <a:lstStyle/>
                    <a:p>
                      <a:r>
                        <a:rPr lang="pt-BR" dirty="0"/>
                        <a:t>Símbolo de início e fim de um 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0626"/>
                  </a:ext>
                </a:extLst>
              </a:tr>
              <a:tr h="738448">
                <a:tc>
                  <a:txBody>
                    <a:bodyPr/>
                    <a:lstStyle/>
                    <a:p>
                      <a:r>
                        <a:rPr lang="pt-BR" dirty="0"/>
                        <a:t>Seta de indicação de fluxograma. Conecta os símbolos do fluxograma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34556"/>
                  </a:ext>
                </a:extLst>
              </a:tr>
              <a:tr h="738448">
                <a:tc>
                  <a:txBody>
                    <a:bodyPr/>
                    <a:lstStyle/>
                    <a:p>
                      <a:r>
                        <a:rPr lang="pt-BR" dirty="0"/>
                        <a:t>Símbolo que indica cálculos e atribuição de valores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682789"/>
                  </a:ext>
                </a:extLst>
              </a:tr>
              <a:tr h="738448">
                <a:tc>
                  <a:txBody>
                    <a:bodyPr/>
                    <a:lstStyle/>
                    <a:p>
                      <a:r>
                        <a:rPr lang="pt-BR" dirty="0"/>
                        <a:t>Símbolo para representar entrada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82859"/>
                  </a:ext>
                </a:extLst>
              </a:tr>
              <a:tr h="738448">
                <a:tc>
                  <a:txBody>
                    <a:bodyPr/>
                    <a:lstStyle/>
                    <a:p>
                      <a:r>
                        <a:rPr lang="pt-BR" dirty="0"/>
                        <a:t>Símbolo para representar saída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51690"/>
                  </a:ext>
                </a:extLst>
              </a:tr>
              <a:tr h="738448">
                <a:tc>
                  <a:txBody>
                    <a:bodyPr/>
                    <a:lstStyle/>
                    <a:p>
                      <a:r>
                        <a:rPr lang="pt-BR" dirty="0"/>
                        <a:t>Símbolo para representar tomada de decisão.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791230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A242F3-BDA5-404B-8D2F-9F577070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273F1A-215D-42D3-87A6-2409D781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FDCDF-553E-4FDB-994B-B991E5DB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311895B9-7924-401E-AE0E-01BC795A3958}"/>
              </a:ext>
            </a:extLst>
          </p:cNvPr>
          <p:cNvSpPr/>
          <p:nvPr/>
        </p:nvSpPr>
        <p:spPr>
          <a:xfrm>
            <a:off x="7498080" y="1589649"/>
            <a:ext cx="2743200" cy="45016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9AA48CA-CA46-497F-96E3-60C47CFDEC2D}"/>
              </a:ext>
            </a:extLst>
          </p:cNvPr>
          <p:cNvCxnSpPr/>
          <p:nvPr/>
        </p:nvCxnSpPr>
        <p:spPr>
          <a:xfrm>
            <a:off x="7498080" y="2574388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3F74381B-E2B1-4215-BCD1-D9D7F8760F9C}"/>
              </a:ext>
            </a:extLst>
          </p:cNvPr>
          <p:cNvSpPr/>
          <p:nvPr/>
        </p:nvSpPr>
        <p:spPr>
          <a:xfrm>
            <a:off x="7498080" y="2996417"/>
            <a:ext cx="2743200" cy="5486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Dados 11">
            <a:extLst>
              <a:ext uri="{FF2B5EF4-FFF2-40B4-BE49-F238E27FC236}">
                <a16:creationId xmlns:a16="http://schemas.microsoft.com/office/drawing/2014/main" id="{92204793-ACDC-4A7A-971B-2CE5E5CD8400}"/>
              </a:ext>
            </a:extLst>
          </p:cNvPr>
          <p:cNvSpPr/>
          <p:nvPr/>
        </p:nvSpPr>
        <p:spPr>
          <a:xfrm>
            <a:off x="7498080" y="3776570"/>
            <a:ext cx="2743200" cy="52750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Documento 12">
            <a:extLst>
              <a:ext uri="{FF2B5EF4-FFF2-40B4-BE49-F238E27FC236}">
                <a16:creationId xmlns:a16="http://schemas.microsoft.com/office/drawing/2014/main" id="{B35760BC-9C6A-4011-AF58-CDB51D2DE4E0}"/>
              </a:ext>
            </a:extLst>
          </p:cNvPr>
          <p:cNvSpPr/>
          <p:nvPr/>
        </p:nvSpPr>
        <p:spPr>
          <a:xfrm>
            <a:off x="7498081" y="4501662"/>
            <a:ext cx="2644726" cy="54863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Decisão 13">
            <a:extLst>
              <a:ext uri="{FF2B5EF4-FFF2-40B4-BE49-F238E27FC236}">
                <a16:creationId xmlns:a16="http://schemas.microsoft.com/office/drawing/2014/main" id="{7ADA0D1C-8825-4FE5-AD0D-D8EE2785D26E}"/>
              </a:ext>
            </a:extLst>
          </p:cNvPr>
          <p:cNvSpPr/>
          <p:nvPr/>
        </p:nvSpPr>
        <p:spPr>
          <a:xfrm>
            <a:off x="7498082" y="5268351"/>
            <a:ext cx="2644726" cy="6260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37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6F030-4811-44B4-9BD3-811AF729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4FD49C-3376-472B-AAF3-45AC5FBB7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Imagine um algoritmo construído através do problema “Quero somar os números 1, 11 e 125”.</a:t>
            </a:r>
          </a:p>
          <a:p>
            <a:r>
              <a:rPr lang="pt-BR" dirty="0"/>
              <a:t>A etapa de processamento pode ser simples</a:t>
            </a:r>
          </a:p>
          <a:p>
            <a:pPr lvl="1"/>
            <a:r>
              <a:rPr lang="pt-BR" dirty="0" err="1"/>
              <a:t>Result_soma</a:t>
            </a:r>
            <a:r>
              <a:rPr lang="pt-BR" dirty="0"/>
              <a:t> = 1+11+125</a:t>
            </a:r>
          </a:p>
          <a:p>
            <a:r>
              <a:rPr lang="pt-BR" dirty="0"/>
              <a:t>Mas e se eu quiser somar outros 3 números? Nesse caso teria de fazer outro algoritmo.</a:t>
            </a:r>
          </a:p>
          <a:p>
            <a:pPr lvl="1"/>
            <a:endParaRPr lang="pt-BR" dirty="0"/>
          </a:p>
          <a:p>
            <a:r>
              <a:rPr lang="pt-BR" dirty="0"/>
              <a:t>Um algoritmo deve conter elementos que o permitam ser genérico a diferentes situações</a:t>
            </a:r>
          </a:p>
          <a:p>
            <a:pPr lvl="1"/>
            <a:r>
              <a:rPr lang="pt-BR" dirty="0"/>
              <a:t>Deve-se identificar quais valores do algoritmo são mutáveis dependendo da situação</a:t>
            </a:r>
          </a:p>
          <a:p>
            <a:pPr lvl="2"/>
            <a:r>
              <a:rPr lang="pt-BR" dirty="0"/>
              <a:t>Identificação de variáveis (incógnitas) </a:t>
            </a:r>
          </a:p>
          <a:p>
            <a:pPr lvl="1"/>
            <a:r>
              <a:rPr lang="pt-BR" dirty="0" err="1"/>
              <a:t>Result_soma</a:t>
            </a:r>
            <a:r>
              <a:rPr lang="pt-BR" dirty="0"/>
              <a:t> = x +y + z</a:t>
            </a:r>
          </a:p>
          <a:p>
            <a:pPr lvl="2"/>
            <a:r>
              <a:rPr lang="pt-BR" dirty="0"/>
              <a:t>Onde x, y e z são variáveis de entrada do algoritmo. Esses variáveis podem conter nomes mais específicos  como num1, num2, num3, etc...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FC7CA1-8C4E-42F3-B7BC-2B415D03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05E87-B0E2-487F-8228-0CFBF7C2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B8103D-5A36-4F6A-B424-1C146E1C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08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1FB4D-3E63-46C5-B8C6-16B1309B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093CE4-DFEA-4E0F-BCC0-47C3D482B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Numéricas</a:t>
            </a:r>
          </a:p>
          <a:p>
            <a:pPr lvl="1"/>
            <a:r>
              <a:rPr lang="pt-BR" dirty="0"/>
              <a:t>Inteiras =&gt; -23; 98; 0; -357; 237; -2.</a:t>
            </a:r>
          </a:p>
          <a:p>
            <a:pPr lvl="1"/>
            <a:r>
              <a:rPr lang="pt-BR" dirty="0"/>
              <a:t>Reais =&gt; 23,45; 346,89; 0,0; -34,88;-247,0.</a:t>
            </a:r>
          </a:p>
          <a:p>
            <a:r>
              <a:rPr lang="pt-BR" dirty="0"/>
              <a:t>Lógicas</a:t>
            </a:r>
          </a:p>
          <a:p>
            <a:pPr lvl="1"/>
            <a:r>
              <a:rPr lang="pt-BR" dirty="0"/>
              <a:t>Verdadeiro ou Falso</a:t>
            </a:r>
          </a:p>
          <a:p>
            <a:r>
              <a:rPr lang="pt-BR" dirty="0"/>
              <a:t>Texto</a:t>
            </a:r>
          </a:p>
          <a:p>
            <a:pPr lvl="1"/>
            <a:r>
              <a:rPr lang="pt-BR" dirty="0"/>
              <a:t>Símbolos da Tabela ASCII =&gt;  Letras, Palavras, Frases</a:t>
            </a:r>
          </a:p>
          <a:p>
            <a:pPr lvl="1"/>
            <a:r>
              <a:rPr lang="pt-BR" dirty="0"/>
              <a:t>Identificação geralmente ocorre através do uso de aspas simples ou aspas duplas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261913-5917-413B-B415-27A945EF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F0FB92-7577-487F-AE62-211C7ECB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BDD252-0133-4CC9-9CEA-7D8EAEB0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7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1FB4D-3E63-46C5-B8C6-16B1309B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variáveis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06569629-BAF0-4031-B4C9-39B1E9A2621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50407586"/>
                  </p:ext>
                </p:extLst>
              </p:nvPr>
            </p:nvGraphicFramePr>
            <p:xfrm>
              <a:off x="452438" y="1463675"/>
              <a:ext cx="11276012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9242">
                      <a:extLst>
                        <a:ext uri="{9D8B030D-6E8A-4147-A177-3AD203B41FA5}">
                          <a16:colId xmlns:a16="http://schemas.microsoft.com/office/drawing/2014/main" val="1142124338"/>
                        </a:ext>
                      </a:extLst>
                    </a:gridCol>
                    <a:gridCol w="2278966">
                      <a:extLst>
                        <a:ext uri="{9D8B030D-6E8A-4147-A177-3AD203B41FA5}">
                          <a16:colId xmlns:a16="http://schemas.microsoft.com/office/drawing/2014/main" val="4149400145"/>
                        </a:ext>
                      </a:extLst>
                    </a:gridCol>
                    <a:gridCol w="2208628">
                      <a:extLst>
                        <a:ext uri="{9D8B030D-6E8A-4147-A177-3AD203B41FA5}">
                          <a16:colId xmlns:a16="http://schemas.microsoft.com/office/drawing/2014/main" val="1994293958"/>
                        </a:ext>
                      </a:extLst>
                    </a:gridCol>
                    <a:gridCol w="5229176">
                      <a:extLst>
                        <a:ext uri="{9D8B030D-6E8A-4147-A177-3AD203B41FA5}">
                          <a16:colId xmlns:a16="http://schemas.microsoft.com/office/drawing/2014/main" val="10768716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Tipo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Exemplo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Tamanho em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Intervalo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020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err="1"/>
                            <a:t>bool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err="1"/>
                            <a:t>true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1(bit)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err="1"/>
                            <a:t>true</a:t>
                          </a:r>
                          <a:r>
                            <a:rPr lang="pt-BR" dirty="0"/>
                            <a:t>,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253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char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‘c’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0..255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0731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short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-128..127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6306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err="1"/>
                            <a:t>int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-32768..32767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7211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err="1"/>
                            <a:t>unsigned</a:t>
                          </a:r>
                          <a:r>
                            <a:rPr lang="pt-BR" dirty="0"/>
                            <a:t> </a:t>
                          </a:r>
                          <a:r>
                            <a:rPr lang="pt-BR" dirty="0" err="1"/>
                            <a:t>int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42325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0..65535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7649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err="1"/>
                            <a:t>long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262144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-2147483648.. 2147483647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2374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err="1"/>
                            <a:t>float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3.4∗</m:t>
                                </m:r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−38</m:t>
                                    </m:r>
                                  </m:sup>
                                </m:s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..3.4∗</m:t>
                                </m:r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0023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err="1"/>
                            <a:t>double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0.00045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1.7∗</m:t>
                                </m:r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−308</m:t>
                                    </m:r>
                                  </m:sup>
                                </m:s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..1.7∗</m:t>
                                </m:r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06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err="1"/>
                            <a:t>long</a:t>
                          </a:r>
                          <a:r>
                            <a:rPr lang="pt-BR" dirty="0"/>
                            <a:t> </a:t>
                          </a:r>
                          <a:r>
                            <a:rPr lang="pt-BR" dirty="0" err="1"/>
                            <a:t>double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1e-8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1.7∗</m:t>
                                </m:r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−308</m:t>
                                    </m:r>
                                  </m:sup>
                                </m:s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..1.7∗</m:t>
                                </m:r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6309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06569629-BAF0-4031-B4C9-39B1E9A2621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50407586"/>
                  </p:ext>
                </p:extLst>
              </p:nvPr>
            </p:nvGraphicFramePr>
            <p:xfrm>
              <a:off x="452438" y="1463675"/>
              <a:ext cx="11276012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9242">
                      <a:extLst>
                        <a:ext uri="{9D8B030D-6E8A-4147-A177-3AD203B41FA5}">
                          <a16:colId xmlns:a16="http://schemas.microsoft.com/office/drawing/2014/main" val="1142124338"/>
                        </a:ext>
                      </a:extLst>
                    </a:gridCol>
                    <a:gridCol w="2278966">
                      <a:extLst>
                        <a:ext uri="{9D8B030D-6E8A-4147-A177-3AD203B41FA5}">
                          <a16:colId xmlns:a16="http://schemas.microsoft.com/office/drawing/2014/main" val="4149400145"/>
                        </a:ext>
                      </a:extLst>
                    </a:gridCol>
                    <a:gridCol w="2208628">
                      <a:extLst>
                        <a:ext uri="{9D8B030D-6E8A-4147-A177-3AD203B41FA5}">
                          <a16:colId xmlns:a16="http://schemas.microsoft.com/office/drawing/2014/main" val="1994293958"/>
                        </a:ext>
                      </a:extLst>
                    </a:gridCol>
                    <a:gridCol w="5229176">
                      <a:extLst>
                        <a:ext uri="{9D8B030D-6E8A-4147-A177-3AD203B41FA5}">
                          <a16:colId xmlns:a16="http://schemas.microsoft.com/office/drawing/2014/main" val="10768716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Tipo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Exemplo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Tamanho em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Intervalo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020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err="1"/>
                            <a:t>bool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err="1"/>
                            <a:t>true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1(bit)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err="1"/>
                            <a:t>true</a:t>
                          </a:r>
                          <a:r>
                            <a:rPr lang="pt-BR" dirty="0"/>
                            <a:t>,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253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char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‘c’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0..255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0731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short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-128..127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6306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err="1"/>
                            <a:t>int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-32768..32767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7211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err="1"/>
                            <a:t>unsigned</a:t>
                          </a:r>
                          <a:r>
                            <a:rPr lang="pt-BR" dirty="0"/>
                            <a:t> </a:t>
                          </a:r>
                          <a:r>
                            <a:rPr lang="pt-BR" dirty="0" err="1"/>
                            <a:t>int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42325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0..65535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7649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err="1"/>
                            <a:t>long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262144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-2147483648.. 2147483647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2374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err="1"/>
                            <a:t>float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5734" t="-706557" r="-58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0023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err="1"/>
                            <a:t>double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0.00045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5734" t="-806557" r="-58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6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err="1"/>
                            <a:t>long</a:t>
                          </a:r>
                          <a:r>
                            <a:rPr lang="pt-BR" dirty="0"/>
                            <a:t> </a:t>
                          </a:r>
                          <a:r>
                            <a:rPr lang="pt-BR" dirty="0" err="1"/>
                            <a:t>double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717" t="-906557" r="-32754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5734" t="-906557" r="-58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66309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261913-5917-413B-B415-27A945EF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F0FB92-7577-487F-AE62-211C7ECB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BDD252-0133-4CC9-9CEA-7D8EAEB0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0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F242D-9979-4C24-B4AD-04681215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36348D-EC58-4294-8B0F-E991A224C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1 - Criar algoritmo que calcule a área de um terreno retangular em m² e seu perímetro em m e mostre  resultado. Efetue a análise a trazendo possíveis variáveis e seus tipos</a:t>
            </a:r>
          </a:p>
          <a:p>
            <a:pPr lvl="1"/>
            <a:r>
              <a:rPr lang="pt-BR" dirty="0"/>
              <a:t>Descreva o algoritmo de forma narrativa e em fluxograma</a:t>
            </a:r>
          </a:p>
          <a:p>
            <a:pPr lvl="1"/>
            <a:endParaRPr lang="pt-BR" dirty="0"/>
          </a:p>
          <a:p>
            <a:r>
              <a:rPr lang="pt-BR" dirty="0"/>
              <a:t>2 – Criar um algoritmo que calcule a média de duas notas de um aluno e decida se ele está aprovado, caso tenha média igual ou superior a 7, ou reprovado, caso contrário.</a:t>
            </a:r>
          </a:p>
          <a:p>
            <a:pPr lvl="1"/>
            <a:r>
              <a:rPr lang="pt-BR" dirty="0"/>
              <a:t>Efetue a análise a trazendo possíveis variáveis e seus tipos</a:t>
            </a:r>
          </a:p>
          <a:p>
            <a:pPr lvl="1"/>
            <a:r>
              <a:rPr lang="pt-BR" dirty="0"/>
              <a:t>Descreva o algoritmo de forma narrativa e em fluxograma</a:t>
            </a:r>
          </a:p>
          <a:p>
            <a:pPr marL="201168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9329C0-E849-407F-8115-B48F536E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1A729C-6CC8-4985-A354-1AB8DDDF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065AAB-31ED-44BB-A11D-3E15D70A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5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3CF70-A38B-42EA-86E6-48905945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DF216E-D5AC-41EF-9B84-7694B12B3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prática os dois tipos de algoritmos devem ser utilizados de forma complementar</a:t>
            </a:r>
          </a:p>
          <a:p>
            <a:pPr lvl="1"/>
            <a:r>
              <a:rPr lang="pt-BR" dirty="0"/>
              <a:t>Artigos, TCC, Projetos, Engenharia de Software, etc...</a:t>
            </a:r>
          </a:p>
          <a:p>
            <a:endParaRPr lang="pt-BR" dirty="0"/>
          </a:p>
          <a:p>
            <a:r>
              <a:rPr lang="pt-BR" dirty="0"/>
              <a:t>Os fluxogramas são utilizados para brainstorm inicial como rascunho em papel</a:t>
            </a:r>
          </a:p>
          <a:p>
            <a:pPr lvl="1"/>
            <a:r>
              <a:rPr lang="pt-BR" dirty="0"/>
              <a:t>Depois são melhorados e transcritos para documentos oficiais</a:t>
            </a:r>
          </a:p>
          <a:p>
            <a:pPr lvl="1"/>
            <a:endParaRPr lang="pt-BR" dirty="0"/>
          </a:p>
          <a:p>
            <a:r>
              <a:rPr lang="pt-BR" dirty="0"/>
              <a:t>Quando se trata de sistema de desenvolvidos em conjunto (desenvolvimento coorporativo), as etapas de desenvolvimento e descrição de algoritmos se tornam </a:t>
            </a:r>
            <a:r>
              <a:rPr lang="pt-BR"/>
              <a:t>mais essenciais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91DF6F-500F-4733-B19B-02BC232F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4D2655-9B50-4114-946F-978C3D0E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5BFD00-EA05-4561-8208-69F9399C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1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370D5-4DC9-4F6C-9609-04C0B598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Indicação de livro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1793ED-77DD-4F61-A41B-6E13DD89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ASCENCIO, A. F. G., CAMPOS, E. A. V. de. FUNDAMENTOS DA PROGRAMAÇÃO DE COMPUTADORES. SÃO PAULO: PEARSON, 2007.</a:t>
            </a:r>
          </a:p>
          <a:p>
            <a:endParaRPr lang="pt-BR" dirty="0"/>
          </a:p>
          <a:p>
            <a:r>
              <a:rPr lang="pt-BR" dirty="0"/>
              <a:t>Capítulos 1, 2, 3, 4, 5 e 6</a:t>
            </a:r>
          </a:p>
          <a:p>
            <a:pPr lvl="1"/>
            <a:r>
              <a:rPr lang="pt-BR" dirty="0"/>
              <a:t>Conceitos Básicos</a:t>
            </a:r>
          </a:p>
          <a:p>
            <a:pPr lvl="1"/>
            <a:r>
              <a:rPr lang="pt-BR" dirty="0"/>
              <a:t>Paradigmas de Programação</a:t>
            </a:r>
          </a:p>
          <a:p>
            <a:pPr lvl="1"/>
            <a:r>
              <a:rPr lang="pt-BR" dirty="0"/>
              <a:t>Estrutura Sequencial</a:t>
            </a:r>
          </a:p>
          <a:p>
            <a:pPr lvl="1"/>
            <a:r>
              <a:rPr lang="pt-BR" dirty="0"/>
              <a:t>Estrutura Condicional</a:t>
            </a:r>
          </a:p>
          <a:p>
            <a:pPr lvl="1"/>
            <a:r>
              <a:rPr lang="pt-BR" dirty="0"/>
              <a:t>Estrutura de Repetição</a:t>
            </a:r>
          </a:p>
          <a:p>
            <a:pPr lvl="1"/>
            <a:r>
              <a:rPr lang="pt-BR" dirty="0"/>
              <a:t>Vetores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E9E7A6-707D-4134-9D44-428F8269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572B7B-24B5-4711-84E4-CCE597AB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6156E4-FFB7-4E34-BA55-CE579CF0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5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Utilização de Algoritmos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11111820" cy="4638502"/>
          </a:xfrm>
        </p:spPr>
        <p:txBody>
          <a:bodyPr>
            <a:normAutofit/>
          </a:bodyPr>
          <a:lstStyle/>
          <a:p>
            <a:r>
              <a:rPr lang="pt-BR" dirty="0"/>
              <a:t>Utilizamos de computação para automatizar processos, diminuir esforço, economizar tempo, possibilitar cálculos extensos</a:t>
            </a:r>
          </a:p>
          <a:p>
            <a:pPr lvl="1"/>
            <a:r>
              <a:rPr lang="pt-BR" dirty="0"/>
              <a:t>Monitorar um sistema – Automação industrial</a:t>
            </a:r>
          </a:p>
          <a:p>
            <a:pPr lvl="1"/>
            <a:r>
              <a:rPr lang="pt-BR" dirty="0"/>
              <a:t>Comunicar com a Internet – Desenvolvimento de Apps e páginas Web</a:t>
            </a:r>
          </a:p>
          <a:p>
            <a:pPr lvl="1"/>
            <a:r>
              <a:rPr lang="pt-BR" dirty="0"/>
              <a:t>Viabilizar sistemas repetitivos – Scripts de repetição, Data Mining, Big Data</a:t>
            </a:r>
          </a:p>
          <a:p>
            <a:pPr lvl="1"/>
            <a:r>
              <a:rPr lang="pt-BR" dirty="0"/>
              <a:t>Reconhecer padrões –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  <a:p>
            <a:pPr lvl="1"/>
            <a:r>
              <a:rPr lang="pt-BR" dirty="0"/>
              <a:t>Codificar e Criptografar – Segurança e Telecomunicações</a:t>
            </a:r>
          </a:p>
          <a:p>
            <a:pPr lvl="1"/>
            <a:r>
              <a:rPr lang="pt-BR" dirty="0"/>
              <a:t>Paralelizar – </a:t>
            </a:r>
            <a:r>
              <a:rPr lang="pt-BR" dirty="0" err="1"/>
              <a:t>Clusterização</a:t>
            </a:r>
            <a:r>
              <a:rPr lang="pt-BR" dirty="0"/>
              <a:t>, Computação Paralela</a:t>
            </a:r>
          </a:p>
          <a:p>
            <a:pPr lvl="1"/>
            <a:r>
              <a:rPr lang="pt-BR" dirty="0"/>
              <a:t>Expandir aplicações – </a:t>
            </a:r>
            <a:r>
              <a:rPr lang="pt-BR" dirty="0" err="1"/>
              <a:t>IoT</a:t>
            </a:r>
            <a:r>
              <a:rPr lang="pt-BR" dirty="0"/>
              <a:t>, Aplicações na Nuvem</a:t>
            </a:r>
          </a:p>
          <a:p>
            <a:pPr lvl="1"/>
            <a:r>
              <a:rPr lang="pt-BR" dirty="0"/>
              <a:t>Segurança de Redes de Computadores – Scripts de configuração e comportamento de dispositivos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1DF5-B477-C34D-A5C5-788EEB79C765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Unemat</a:t>
            </a:r>
            <a:r>
              <a:rPr lang="en-US" dirty="0"/>
              <a:t> -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4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Utilização de Algoritmos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11111820" cy="463850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Utilizamos de computação para automatizar processos, diminuir esforço, economizar tempo, possibilitar cálculos extensos</a:t>
            </a:r>
          </a:p>
          <a:p>
            <a:pPr lvl="1"/>
            <a:r>
              <a:rPr lang="pt-BR" dirty="0"/>
              <a:t>Monitorar um sistema – Automação industrial</a:t>
            </a:r>
          </a:p>
          <a:p>
            <a:pPr lvl="1"/>
            <a:r>
              <a:rPr lang="pt-BR" dirty="0"/>
              <a:t>Comunicar com a Internet – Desenvolvimento de Apps e páginas Web</a:t>
            </a:r>
          </a:p>
          <a:p>
            <a:pPr lvl="1"/>
            <a:r>
              <a:rPr lang="pt-BR" dirty="0"/>
              <a:t>Viabilizar sistemas repetitivos – Scripts de repetição, Data Mining, Big Data</a:t>
            </a:r>
          </a:p>
          <a:p>
            <a:pPr lvl="1"/>
            <a:r>
              <a:rPr lang="pt-BR" dirty="0"/>
              <a:t>Reconhecer padrões –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  <a:p>
            <a:pPr lvl="1"/>
            <a:r>
              <a:rPr lang="pt-BR" dirty="0"/>
              <a:t>Codificar e Criptografar – Segurança e Telecomunicações</a:t>
            </a:r>
          </a:p>
          <a:p>
            <a:pPr lvl="1"/>
            <a:r>
              <a:rPr lang="pt-BR" dirty="0"/>
              <a:t>Paralelizar – </a:t>
            </a:r>
            <a:r>
              <a:rPr lang="pt-BR" dirty="0" err="1"/>
              <a:t>Clusterização</a:t>
            </a:r>
            <a:r>
              <a:rPr lang="pt-BR" dirty="0"/>
              <a:t>, Computação Paralela</a:t>
            </a:r>
          </a:p>
          <a:p>
            <a:pPr lvl="1"/>
            <a:r>
              <a:rPr lang="pt-BR" dirty="0"/>
              <a:t>Expandir aplicações – </a:t>
            </a:r>
            <a:r>
              <a:rPr lang="pt-BR" dirty="0" err="1"/>
              <a:t>IoT</a:t>
            </a:r>
            <a:r>
              <a:rPr lang="pt-BR" dirty="0"/>
              <a:t>, Aplicações na Nuvem</a:t>
            </a:r>
          </a:p>
          <a:p>
            <a:pPr lvl="1"/>
            <a:r>
              <a:rPr lang="pt-BR" dirty="0"/>
              <a:t>Segurança de Redes de Computadores – Scripts de configuração e comportamento de dispositivos</a:t>
            </a:r>
          </a:p>
          <a:p>
            <a:r>
              <a:rPr lang="pt-BR" dirty="0"/>
              <a:t>O que essas aplicações tem em comum?</a:t>
            </a:r>
          </a:p>
          <a:p>
            <a:pPr lvl="1"/>
            <a:r>
              <a:rPr lang="pt-BR" dirty="0"/>
              <a:t>Todas elas necessitam de uma base sólida de lógica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1DF5-B477-C34D-A5C5-788EEB79C765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Unemat</a:t>
            </a:r>
            <a:r>
              <a:rPr lang="en-US" dirty="0"/>
              <a:t> -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8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30E51-CD4F-4366-A76A-CD37F458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Lógica e Desenvolvimento de programas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673723-BFCB-483B-8BBC-8DCF264B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Lógica</a:t>
            </a:r>
          </a:p>
          <a:p>
            <a:pPr lvl="1"/>
            <a:r>
              <a:rPr lang="pt-BR" dirty="0"/>
              <a:t>Capacidade de identificar problemas, segmentar tarefas, desenvolver soluções</a:t>
            </a:r>
          </a:p>
          <a:p>
            <a:r>
              <a:rPr lang="pt-BR" dirty="0"/>
              <a:t>Etapas do Desenvolvimento</a:t>
            </a:r>
          </a:p>
          <a:p>
            <a:pPr lvl="1"/>
            <a:r>
              <a:rPr lang="pt-BR" dirty="0"/>
              <a:t>Análise</a:t>
            </a:r>
          </a:p>
          <a:p>
            <a:pPr lvl="1"/>
            <a:r>
              <a:rPr lang="pt-BR" dirty="0"/>
              <a:t>Algoritmo</a:t>
            </a:r>
          </a:p>
          <a:p>
            <a:pPr lvl="1"/>
            <a:r>
              <a:rPr lang="pt-BR" dirty="0"/>
              <a:t>Codificação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63B080-80A0-47BF-90B8-9E78BAB5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802FFA-F128-4825-8659-E8AB1EF4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187F3-C61C-44CA-B140-B740C863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8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30E51-CD4F-4366-A76A-CD37F458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Lógica e Desenvolvimento de programas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673723-BFCB-483B-8BBC-8DCF264B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Lógica</a:t>
            </a:r>
          </a:p>
          <a:p>
            <a:pPr lvl="1"/>
            <a:r>
              <a:rPr lang="pt-BR" dirty="0"/>
              <a:t>Capacidade de identificar problemas, segmentar tarefas, desenvolver soluções</a:t>
            </a:r>
          </a:p>
          <a:p>
            <a:r>
              <a:rPr lang="pt-BR" dirty="0"/>
              <a:t>Etapas do Desenvolvimento</a:t>
            </a:r>
          </a:p>
          <a:p>
            <a:pPr lvl="1"/>
            <a:r>
              <a:rPr lang="pt-BR" dirty="0"/>
              <a:t>Análise – Identificar</a:t>
            </a:r>
          </a:p>
          <a:p>
            <a:pPr lvl="2"/>
            <a:r>
              <a:rPr lang="pt-BR" dirty="0"/>
              <a:t>Características do problema – Pode depender de pesquisa</a:t>
            </a:r>
          </a:p>
          <a:p>
            <a:pPr lvl="2"/>
            <a:r>
              <a:rPr lang="pt-BR" dirty="0"/>
              <a:t>Possíveis dados de entrada</a:t>
            </a:r>
          </a:p>
          <a:p>
            <a:pPr lvl="2"/>
            <a:r>
              <a:rPr lang="pt-BR" dirty="0"/>
              <a:t>Tipo de processamento necessário</a:t>
            </a:r>
          </a:p>
          <a:p>
            <a:pPr lvl="2"/>
            <a:r>
              <a:rPr lang="pt-BR" dirty="0"/>
              <a:t>Qual resultado deve ser adquirido como saída</a:t>
            </a:r>
          </a:p>
          <a:p>
            <a:pPr lvl="1"/>
            <a:r>
              <a:rPr lang="pt-BR" dirty="0"/>
              <a:t>Algoritmo</a:t>
            </a:r>
          </a:p>
          <a:p>
            <a:pPr lvl="1"/>
            <a:r>
              <a:rPr lang="pt-BR" dirty="0"/>
              <a:t>Codificação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63B080-80A0-47BF-90B8-9E78BAB5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802FFA-F128-4825-8659-E8AB1EF4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187F3-C61C-44CA-B140-B740C863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8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30E51-CD4F-4366-A76A-CD37F458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Lógica e Desenvolvimento de programas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673723-BFCB-483B-8BBC-8DCF264B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Lógica</a:t>
            </a:r>
          </a:p>
          <a:p>
            <a:pPr lvl="1"/>
            <a:r>
              <a:rPr lang="pt-BR" dirty="0"/>
              <a:t>Capacidade de identificar problemas, segmentar tarefas, desenvolver soluções</a:t>
            </a:r>
          </a:p>
          <a:p>
            <a:r>
              <a:rPr lang="pt-BR" dirty="0"/>
              <a:t>Etapas do Desenvolvimento</a:t>
            </a:r>
          </a:p>
          <a:p>
            <a:pPr lvl="1"/>
            <a:r>
              <a:rPr lang="pt-BR" dirty="0"/>
              <a:t>Análise</a:t>
            </a:r>
          </a:p>
          <a:p>
            <a:pPr lvl="1"/>
            <a:r>
              <a:rPr lang="pt-BR" dirty="0"/>
              <a:t>Algoritmo - Descrição da prévia solução</a:t>
            </a:r>
          </a:p>
          <a:p>
            <a:pPr lvl="2"/>
            <a:r>
              <a:rPr lang="pt-BR" dirty="0"/>
              <a:t>Texto</a:t>
            </a:r>
          </a:p>
          <a:p>
            <a:pPr lvl="2"/>
            <a:r>
              <a:rPr lang="pt-BR" dirty="0"/>
              <a:t>Fluxograma</a:t>
            </a:r>
          </a:p>
          <a:p>
            <a:pPr lvl="2"/>
            <a:r>
              <a:rPr lang="pt-BR" dirty="0"/>
              <a:t>Português estruturado - </a:t>
            </a:r>
            <a:r>
              <a:rPr lang="pt-BR" dirty="0" err="1"/>
              <a:t>Portugol</a:t>
            </a:r>
            <a:endParaRPr lang="pt-BR" dirty="0"/>
          </a:p>
          <a:p>
            <a:pPr lvl="2"/>
            <a:r>
              <a:rPr lang="pt-BR" dirty="0"/>
              <a:t>Pode sofrer modificações</a:t>
            </a:r>
          </a:p>
          <a:p>
            <a:pPr lvl="2"/>
            <a:r>
              <a:rPr lang="pt-BR" dirty="0"/>
              <a:t>Não precisa conter rigidez de sintaxe ou detalhes específicos de implementação</a:t>
            </a:r>
          </a:p>
          <a:p>
            <a:pPr lvl="1"/>
            <a:r>
              <a:rPr lang="pt-BR" dirty="0"/>
              <a:t>Codificação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63B080-80A0-47BF-90B8-9E78BAB5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802FFA-F128-4825-8659-E8AB1EF4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187F3-C61C-44CA-B140-B740C863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3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30E51-CD4F-4366-A76A-CD37F458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Lógica e Desenvolvimento de programas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673723-BFCB-483B-8BBC-8DCF264B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Lógica</a:t>
            </a:r>
          </a:p>
          <a:p>
            <a:pPr lvl="1"/>
            <a:r>
              <a:rPr lang="pt-BR" dirty="0"/>
              <a:t>Capacidade de identificar problemas, segmentar tarefas, desenvolver soluções</a:t>
            </a:r>
          </a:p>
          <a:p>
            <a:r>
              <a:rPr lang="pt-BR" dirty="0"/>
              <a:t>Etapas do Desenvolvimento</a:t>
            </a:r>
          </a:p>
          <a:p>
            <a:pPr lvl="1"/>
            <a:r>
              <a:rPr lang="pt-BR" dirty="0"/>
              <a:t>Análise</a:t>
            </a:r>
          </a:p>
          <a:p>
            <a:pPr lvl="1"/>
            <a:r>
              <a:rPr lang="pt-BR" dirty="0"/>
              <a:t>Algoritmo</a:t>
            </a:r>
          </a:p>
          <a:p>
            <a:pPr lvl="1"/>
            <a:r>
              <a:rPr lang="pt-BR" dirty="0"/>
              <a:t>Codificação</a:t>
            </a:r>
          </a:p>
          <a:p>
            <a:pPr lvl="2"/>
            <a:r>
              <a:rPr lang="pt-BR" dirty="0"/>
              <a:t>Escolha da linguagem de programação</a:t>
            </a:r>
          </a:p>
          <a:p>
            <a:pPr lvl="2"/>
            <a:r>
              <a:rPr lang="pt-BR" dirty="0"/>
              <a:t>Transformação do algoritmo descritivo para a sintaxe que será utilizada</a:t>
            </a:r>
          </a:p>
          <a:p>
            <a:pPr lvl="2"/>
            <a:r>
              <a:rPr lang="pt-BR" dirty="0"/>
              <a:t>Auxílio de leitura das bibliotecas de programação é necessário para saber utilizar as ferramentas como IF, WHILE, SWITCH CASE, FOR, RETURN, PRINT, COUT, etc.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63B080-80A0-47BF-90B8-9E78BAB5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802FFA-F128-4825-8659-E8AB1EF4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187F3-C61C-44CA-B140-B740C863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9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30E51-CD4F-4366-A76A-CD37F458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Lógica e Desenvolvimento de programas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63B080-80A0-47BF-90B8-9E78BAB5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7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802FFA-F128-4825-8659-E8AB1EF4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187F3-C61C-44CA-B140-B740C863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28D67-867C-454D-B452-9A4201E8CC1E}"/>
              </a:ext>
            </a:extLst>
          </p:cNvPr>
          <p:cNvSpPr/>
          <p:nvPr/>
        </p:nvSpPr>
        <p:spPr>
          <a:xfrm>
            <a:off x="5112626" y="1907746"/>
            <a:ext cx="2405575" cy="984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Análise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7AA12A9-D1D3-4811-BF0E-0E0189F9B3EC}"/>
              </a:ext>
            </a:extLst>
          </p:cNvPr>
          <p:cNvSpPr/>
          <p:nvPr/>
        </p:nvSpPr>
        <p:spPr>
          <a:xfrm>
            <a:off x="5112625" y="3250727"/>
            <a:ext cx="2405575" cy="984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Algoritmo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10C3AD-66D1-4D37-B75C-53DC9628C998}"/>
              </a:ext>
            </a:extLst>
          </p:cNvPr>
          <p:cNvSpPr/>
          <p:nvPr/>
        </p:nvSpPr>
        <p:spPr>
          <a:xfrm>
            <a:off x="5112624" y="4593708"/>
            <a:ext cx="2405575" cy="984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Codificação</a:t>
            </a:r>
          </a:p>
        </p:txBody>
      </p:sp>
      <p:sp>
        <p:nvSpPr>
          <p:cNvPr id="10" name="Seta: Curva para a Direita 9">
            <a:extLst>
              <a:ext uri="{FF2B5EF4-FFF2-40B4-BE49-F238E27FC236}">
                <a16:creationId xmlns:a16="http://schemas.microsoft.com/office/drawing/2014/main" id="{8DACA33B-E32E-424C-86B5-75FF7F5B7332}"/>
              </a:ext>
            </a:extLst>
          </p:cNvPr>
          <p:cNvSpPr/>
          <p:nvPr/>
        </p:nvSpPr>
        <p:spPr>
          <a:xfrm>
            <a:off x="4121835" y="2218260"/>
            <a:ext cx="801858" cy="16318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: Curva para a Direita 10">
            <a:extLst>
              <a:ext uri="{FF2B5EF4-FFF2-40B4-BE49-F238E27FC236}">
                <a16:creationId xmlns:a16="http://schemas.microsoft.com/office/drawing/2014/main" id="{7B3BA5EC-C1F7-4FCF-8EF5-7D55F410646C}"/>
              </a:ext>
            </a:extLst>
          </p:cNvPr>
          <p:cNvSpPr/>
          <p:nvPr/>
        </p:nvSpPr>
        <p:spPr>
          <a:xfrm>
            <a:off x="4121835" y="3830929"/>
            <a:ext cx="801858" cy="16318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Curva para a Direita 11">
            <a:extLst>
              <a:ext uri="{FF2B5EF4-FFF2-40B4-BE49-F238E27FC236}">
                <a16:creationId xmlns:a16="http://schemas.microsoft.com/office/drawing/2014/main" id="{4F5614FA-2ACC-4E6E-AA9B-F4147EDE4B9E}"/>
              </a:ext>
            </a:extLst>
          </p:cNvPr>
          <p:cNvSpPr/>
          <p:nvPr/>
        </p:nvSpPr>
        <p:spPr>
          <a:xfrm rot="10800000">
            <a:off x="7625094" y="2165113"/>
            <a:ext cx="801858" cy="16318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Curva para a Direita 12">
            <a:extLst>
              <a:ext uri="{FF2B5EF4-FFF2-40B4-BE49-F238E27FC236}">
                <a16:creationId xmlns:a16="http://schemas.microsoft.com/office/drawing/2014/main" id="{750D071A-8255-4CED-A5DB-8CC76AB3F971}"/>
              </a:ext>
            </a:extLst>
          </p:cNvPr>
          <p:cNvSpPr/>
          <p:nvPr/>
        </p:nvSpPr>
        <p:spPr>
          <a:xfrm rot="10800000">
            <a:off x="7625094" y="3777782"/>
            <a:ext cx="801858" cy="16318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Seta: Curva para a Direita 13">
            <a:extLst>
              <a:ext uri="{FF2B5EF4-FFF2-40B4-BE49-F238E27FC236}">
                <a16:creationId xmlns:a16="http://schemas.microsoft.com/office/drawing/2014/main" id="{26462F6A-BC62-44E9-86CB-2116D84B31F9}"/>
              </a:ext>
            </a:extLst>
          </p:cNvPr>
          <p:cNvSpPr/>
          <p:nvPr/>
        </p:nvSpPr>
        <p:spPr>
          <a:xfrm>
            <a:off x="3131044" y="2150836"/>
            <a:ext cx="801858" cy="33601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Seta: Curva para a Direita 14">
            <a:extLst>
              <a:ext uri="{FF2B5EF4-FFF2-40B4-BE49-F238E27FC236}">
                <a16:creationId xmlns:a16="http://schemas.microsoft.com/office/drawing/2014/main" id="{A77352E4-EF13-4D03-8F6C-7AA1297C62A4}"/>
              </a:ext>
            </a:extLst>
          </p:cNvPr>
          <p:cNvSpPr/>
          <p:nvPr/>
        </p:nvSpPr>
        <p:spPr>
          <a:xfrm rot="10800000">
            <a:off x="8533845" y="2097688"/>
            <a:ext cx="801858" cy="33601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947722"/>
      </p:ext>
    </p:extLst>
  </p:cSld>
  <p:clrMapOvr>
    <a:masterClrMapping/>
  </p:clrMapOvr>
</p:sld>
</file>

<file path=ppt/theme/theme1.xml><?xml version="1.0" encoding="utf-8"?>
<a:theme xmlns:a="http://schemas.openxmlformats.org/drawingml/2006/main" name="Spra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70B46F1-3EB1-534B-88BE-036F6D969580}" vid="{FEB111D5-CCAF-9848-9962-8E9EC70C26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Padrão UNEMAT v2</Template>
  <TotalTime>1521</TotalTime>
  <Words>1348</Words>
  <Application>Microsoft Office PowerPoint</Application>
  <PresentationFormat>Widescreen</PresentationFormat>
  <Paragraphs>260</Paragraphs>
  <Slides>19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Cambria Math</vt:lpstr>
      <vt:lpstr>Wingdings</vt:lpstr>
      <vt:lpstr>Sprace</vt:lpstr>
      <vt:lpstr>Algoritmos – Aula 1 Desenvolvendo Algoritmos</vt:lpstr>
      <vt:lpstr>Indicação de livro</vt:lpstr>
      <vt:lpstr>Utilização de Algoritmos</vt:lpstr>
      <vt:lpstr>Utilização de Algoritmos</vt:lpstr>
      <vt:lpstr>Lógica e Desenvolvimento de programas</vt:lpstr>
      <vt:lpstr>Lógica e Desenvolvimento de programas</vt:lpstr>
      <vt:lpstr>Lógica e Desenvolvimento de programas</vt:lpstr>
      <vt:lpstr>Lógica e Desenvolvimento de programas</vt:lpstr>
      <vt:lpstr>Lógica e Desenvolvimento de programas</vt:lpstr>
      <vt:lpstr>Conceito de Algoritmo</vt:lpstr>
      <vt:lpstr>Exercício</vt:lpstr>
      <vt:lpstr>Método de construção de algoritmos</vt:lpstr>
      <vt:lpstr>Tipos de algoritmo</vt:lpstr>
      <vt:lpstr>Símbolos dos fluxogramas</vt:lpstr>
      <vt:lpstr>Variáveis</vt:lpstr>
      <vt:lpstr>Tipos de variáveis</vt:lpstr>
      <vt:lpstr>Tipos de variáveis</vt:lpstr>
      <vt:lpstr>Exercícios</vt:lpstr>
      <vt:lpstr>Considerações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</dc:title>
  <dc:creator>shinoda</dc:creator>
  <cp:lastModifiedBy>laramalho</cp:lastModifiedBy>
  <cp:revision>174</cp:revision>
  <cp:lastPrinted>2016-12-20T21:46:29Z</cp:lastPrinted>
  <dcterms:created xsi:type="dcterms:W3CDTF">2017-09-02T14:02:18Z</dcterms:created>
  <dcterms:modified xsi:type="dcterms:W3CDTF">2019-08-08T02:59:45Z</dcterms:modified>
</cp:coreProperties>
</file>