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81" r:id="rId3"/>
    <p:sldId id="274" r:id="rId4"/>
    <p:sldId id="282" r:id="rId5"/>
    <p:sldId id="279" r:id="rId6"/>
    <p:sldId id="280" r:id="rId7"/>
    <p:sldId id="28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14A"/>
    <a:srgbClr val="DED1AF"/>
    <a:srgbClr val="7D2C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7"/>
  </p:normalViewPr>
  <p:slideViewPr>
    <p:cSldViewPr snapToGrid="0" snapToObjects="1">
      <p:cViewPr varScale="1">
        <p:scale>
          <a:sx n="68" d="100"/>
          <a:sy n="68" d="100"/>
        </p:scale>
        <p:origin x="73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1" d="100"/>
        <a:sy n="12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26AA4-C9BC-ED4C-873A-C0445133165A}" type="datetimeFigureOut">
              <a:rPr lang="pt-BR" smtClean="0"/>
              <a:t>21/08/2019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AA8411-F32D-7B49-8A7B-51B5421C10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4560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SPRACE RGB Color: 104 30 23</a:t>
            </a:r>
          </a:p>
          <a:p>
            <a:r>
              <a:rPr lang="en-US"/>
              <a:t>	</a:t>
            </a:r>
            <a:r>
              <a:rPr lang="en-US" baseline="0"/>
              <a:t>                214 199 159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A8411-F32D-7B49-8A7B-51B5421C104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157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A8411-F32D-7B49-8A7B-51B5421C104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363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A8411-F32D-7B49-8A7B-51B5421C104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9009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A8411-F32D-7B49-8A7B-51B5421C104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6500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A8411-F32D-7B49-8A7B-51B5421C104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4200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778933" y="4385733"/>
            <a:ext cx="10651067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00214A"/>
          </a:solidFill>
          <a:ln>
            <a:solidFill>
              <a:srgbClr val="0021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51823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C27457-671B-B140-976D-C6995090EC24}" type="datetime3">
              <a:rPr lang="en-US" smtClean="0"/>
              <a:t>21 August 2019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UNEMAT – Campus Barra do </a:t>
            </a:r>
            <a:r>
              <a:rPr lang="en-US" dirty="0" err="1"/>
              <a:t>Bugres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6825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AB461976-D8E3-4EC8-8355-2CD59BEAB4C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1396" y="0"/>
            <a:ext cx="2391686" cy="82828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1823" y="286603"/>
            <a:ext cx="11277027" cy="75688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9C31A-A44F-B747-8FBE-3FA0EF0E6E96}" type="datetime3">
              <a:rPr lang="en-US" smtClean="0"/>
              <a:t>21 August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4"/>
          </p:nvPr>
        </p:nvSpPr>
        <p:spPr>
          <a:xfrm>
            <a:off x="4290138" y="1357250"/>
            <a:ext cx="3600396" cy="483018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451823" y="1357250"/>
            <a:ext cx="3600396" cy="483018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16"/>
          </p:nvPr>
        </p:nvSpPr>
        <p:spPr>
          <a:xfrm>
            <a:off x="8128454" y="1357250"/>
            <a:ext cx="3600396" cy="483018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ur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"/>
          </p:nvPr>
        </p:nvSpPr>
        <p:spPr>
          <a:xfrm>
            <a:off x="238539" y="196035"/>
            <a:ext cx="5711687" cy="3153592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 sz="2400"/>
            </a:lvl1pPr>
            <a:lvl2pPr marL="38404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692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1"/>
          </p:nvPr>
        </p:nvSpPr>
        <p:spPr>
          <a:xfrm>
            <a:off x="238539" y="3537138"/>
            <a:ext cx="5711687" cy="3153592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 sz="2400"/>
            </a:lvl1pPr>
            <a:lvl2pPr marL="38404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692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2"/>
          </p:nvPr>
        </p:nvSpPr>
        <p:spPr>
          <a:xfrm>
            <a:off x="6221895" y="196035"/>
            <a:ext cx="5711687" cy="3153592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 sz="2400"/>
            </a:lvl1pPr>
            <a:lvl2pPr marL="38404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692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3"/>
          </p:nvPr>
        </p:nvSpPr>
        <p:spPr>
          <a:xfrm>
            <a:off x="6221895" y="3537138"/>
            <a:ext cx="5711687" cy="3153592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 sz="2400"/>
            </a:lvl1pPr>
            <a:lvl2pPr marL="38404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692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title 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"/>
          </p:nvPr>
        </p:nvSpPr>
        <p:spPr>
          <a:xfrm>
            <a:off x="250028" y="196035"/>
            <a:ext cx="5750781" cy="2591060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 sz="2400"/>
            </a:lvl1pPr>
            <a:lvl2pPr marL="38404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692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3"/>
          </p:nvPr>
        </p:nvSpPr>
        <p:spPr>
          <a:xfrm>
            <a:off x="250028" y="2872326"/>
            <a:ext cx="5750781" cy="477302"/>
          </a:xfrm>
        </p:spPr>
        <p:txBody>
          <a:bodyPr anchor="ctr" anchorCtr="0"/>
          <a:lstStyle>
            <a:lvl1pPr marL="0" indent="0" algn="ctr">
              <a:buNone/>
              <a:defRPr sz="2400" b="0">
                <a:solidFill>
                  <a:srgbClr val="611D19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4"/>
          </p:nvPr>
        </p:nvSpPr>
        <p:spPr>
          <a:xfrm>
            <a:off x="6216751" y="196035"/>
            <a:ext cx="5750781" cy="2591060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 sz="2400"/>
            </a:lvl1pPr>
            <a:lvl2pPr marL="38404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692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5"/>
          </p:nvPr>
        </p:nvSpPr>
        <p:spPr>
          <a:xfrm>
            <a:off x="6216751" y="2872326"/>
            <a:ext cx="5750781" cy="477302"/>
          </a:xfrm>
        </p:spPr>
        <p:txBody>
          <a:bodyPr anchor="ctr" anchorCtr="0"/>
          <a:lstStyle>
            <a:lvl1pPr marL="0" indent="0" algn="ctr">
              <a:buNone/>
              <a:defRPr sz="2400" b="0">
                <a:solidFill>
                  <a:srgbClr val="611D19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6"/>
          </p:nvPr>
        </p:nvSpPr>
        <p:spPr>
          <a:xfrm>
            <a:off x="250028" y="3526587"/>
            <a:ext cx="5750781" cy="2591060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 sz="2400"/>
            </a:lvl1pPr>
            <a:lvl2pPr marL="38404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692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7"/>
          </p:nvPr>
        </p:nvSpPr>
        <p:spPr>
          <a:xfrm>
            <a:off x="250028" y="6202878"/>
            <a:ext cx="5750781" cy="477302"/>
          </a:xfrm>
        </p:spPr>
        <p:txBody>
          <a:bodyPr anchor="ctr" anchorCtr="0"/>
          <a:lstStyle>
            <a:lvl1pPr marL="0" indent="0" algn="ctr">
              <a:buNone/>
              <a:defRPr sz="2400" b="0">
                <a:solidFill>
                  <a:srgbClr val="611D19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8"/>
          </p:nvPr>
        </p:nvSpPr>
        <p:spPr>
          <a:xfrm>
            <a:off x="6216751" y="3526587"/>
            <a:ext cx="5750781" cy="2591060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 sz="2400"/>
            </a:lvl1pPr>
            <a:lvl2pPr marL="38404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692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9"/>
          </p:nvPr>
        </p:nvSpPr>
        <p:spPr>
          <a:xfrm>
            <a:off x="6216751" y="6202878"/>
            <a:ext cx="5750781" cy="477302"/>
          </a:xfrm>
        </p:spPr>
        <p:txBody>
          <a:bodyPr anchor="ctr" anchorCtr="0"/>
          <a:lstStyle>
            <a:lvl1pPr marL="0" indent="0" algn="ctr">
              <a:buNone/>
              <a:defRPr sz="2400" b="0">
                <a:solidFill>
                  <a:srgbClr val="611D19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ft Title Four Conten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764503" y="3080017"/>
            <a:ext cx="6639597" cy="718212"/>
          </a:xfrm>
          <a:solidFill>
            <a:srgbClr val="7D2C1E"/>
          </a:solidFill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 flipV="1">
            <a:off x="1137797" y="196036"/>
            <a:ext cx="0" cy="6494695"/>
          </a:xfrm>
          <a:prstGeom prst="line">
            <a:avLst/>
          </a:prstGeom>
          <a:ln>
            <a:solidFill>
              <a:srgbClr val="611D19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1363821" y="196035"/>
            <a:ext cx="5205255" cy="3153592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 sz="2400"/>
            </a:lvl1pPr>
            <a:lvl2pPr marL="38404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692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6806371" y="196035"/>
            <a:ext cx="5205255" cy="3153592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 sz="2400"/>
            </a:lvl1pPr>
            <a:lvl2pPr marL="38404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692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1363821" y="3537138"/>
            <a:ext cx="5205255" cy="3153592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 sz="2400"/>
            </a:lvl1pPr>
            <a:lvl2pPr marL="38404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692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6806371" y="3537138"/>
            <a:ext cx="5205255" cy="3153592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 sz="2400"/>
            </a:lvl1pPr>
            <a:lvl2pPr marL="38404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692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Four Conten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"/>
          </p:nvPr>
        </p:nvSpPr>
        <p:spPr>
          <a:xfrm>
            <a:off x="238539" y="196035"/>
            <a:ext cx="5711687" cy="3153592"/>
          </a:xfrm>
        </p:spPr>
        <p:txBody>
          <a:bodyPr/>
          <a:lstStyle>
            <a:lvl1pPr>
              <a:defRPr sz="2400"/>
            </a:lvl1pPr>
            <a:lvl2pPr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400">
              <a:buSzPct val="80000"/>
              <a:buFont typeface="Wingdings" charset="2"/>
              <a:buChar char="q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1"/>
          </p:nvPr>
        </p:nvSpPr>
        <p:spPr>
          <a:xfrm>
            <a:off x="238539" y="3537138"/>
            <a:ext cx="5711687" cy="3153592"/>
          </a:xfrm>
        </p:spPr>
        <p:txBody>
          <a:bodyPr/>
          <a:lstStyle>
            <a:lvl1pPr>
              <a:defRPr sz="2400"/>
            </a:lvl1pPr>
            <a:lvl2pPr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400">
              <a:buSzPct val="80000"/>
              <a:buFont typeface="Wingdings" charset="2"/>
              <a:buChar char="q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2"/>
          </p:nvPr>
        </p:nvSpPr>
        <p:spPr>
          <a:xfrm>
            <a:off x="6221895" y="196035"/>
            <a:ext cx="5711687" cy="3153592"/>
          </a:xfrm>
        </p:spPr>
        <p:txBody>
          <a:bodyPr/>
          <a:lstStyle>
            <a:lvl1pPr>
              <a:defRPr sz="2400"/>
            </a:lvl1pPr>
            <a:lvl2pPr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400">
              <a:buSzPct val="80000"/>
              <a:buFont typeface="Wingdings" charset="2"/>
              <a:buChar char="q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3"/>
          </p:nvPr>
        </p:nvSpPr>
        <p:spPr>
          <a:xfrm>
            <a:off x="6221895" y="3537138"/>
            <a:ext cx="5711687" cy="3153592"/>
          </a:xfrm>
        </p:spPr>
        <p:txBody>
          <a:bodyPr/>
          <a:lstStyle>
            <a:lvl1pPr>
              <a:defRPr sz="2400"/>
            </a:lvl1pPr>
            <a:lvl2pPr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400">
              <a:buSzPct val="80000"/>
              <a:buFont typeface="Wingdings" charset="2"/>
              <a:buChar char="q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x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5"/>
          </p:nvPr>
        </p:nvSpPr>
        <p:spPr>
          <a:xfrm>
            <a:off x="4239212" y="183177"/>
            <a:ext cx="3744000" cy="3153592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 sz="1800"/>
            </a:lvl1pPr>
            <a:lvl2pPr marL="38404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56692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6"/>
          </p:nvPr>
        </p:nvSpPr>
        <p:spPr>
          <a:xfrm>
            <a:off x="261393" y="187366"/>
            <a:ext cx="3744000" cy="3153592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 sz="1800"/>
            </a:lvl1pPr>
            <a:lvl2pPr marL="38404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56692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7"/>
          </p:nvPr>
        </p:nvSpPr>
        <p:spPr>
          <a:xfrm>
            <a:off x="8197777" y="187366"/>
            <a:ext cx="3744000" cy="3153592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 sz="1800"/>
            </a:lvl1pPr>
            <a:lvl2pPr marL="38404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56692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8"/>
          </p:nvPr>
        </p:nvSpPr>
        <p:spPr>
          <a:xfrm>
            <a:off x="4239212" y="3522099"/>
            <a:ext cx="3744000" cy="3153592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 sz="1800"/>
            </a:lvl1pPr>
            <a:lvl2pPr marL="38404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56692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9"/>
          </p:nvPr>
        </p:nvSpPr>
        <p:spPr>
          <a:xfrm>
            <a:off x="261393" y="3526288"/>
            <a:ext cx="3744000" cy="3153592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 sz="1800"/>
            </a:lvl1pPr>
            <a:lvl2pPr marL="38404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56692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20"/>
          </p:nvPr>
        </p:nvSpPr>
        <p:spPr>
          <a:xfrm>
            <a:off x="8197777" y="3526288"/>
            <a:ext cx="3744000" cy="3153592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 sz="1800"/>
            </a:lvl1pPr>
            <a:lvl2pPr marL="38404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56692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Six Conten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5"/>
          </p:nvPr>
        </p:nvSpPr>
        <p:spPr>
          <a:xfrm>
            <a:off x="4239212" y="183177"/>
            <a:ext cx="3744000" cy="3153592"/>
          </a:xfrm>
          <a:solidFill>
            <a:schemeClr val="bg1"/>
          </a:solidFill>
        </p:spPr>
        <p:txBody>
          <a:bodyPr/>
          <a:lstStyle>
            <a:lvl1pPr>
              <a:defRPr sz="1800"/>
            </a:lvl1pPr>
            <a:lvl2pPr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400">
              <a:buSzPct val="80000"/>
              <a:buFont typeface="Wingdings" charset="2"/>
              <a:buChar char="q"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6"/>
          </p:nvPr>
        </p:nvSpPr>
        <p:spPr>
          <a:xfrm>
            <a:off x="261393" y="187366"/>
            <a:ext cx="3744000" cy="3153592"/>
          </a:xfrm>
          <a:solidFill>
            <a:schemeClr val="bg1"/>
          </a:solidFill>
        </p:spPr>
        <p:txBody>
          <a:bodyPr/>
          <a:lstStyle>
            <a:lvl1pPr>
              <a:defRPr sz="1800"/>
            </a:lvl1pPr>
            <a:lvl2pPr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400">
              <a:buSzPct val="80000"/>
              <a:buFont typeface="Wingdings" charset="2"/>
              <a:buChar char="q"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7"/>
          </p:nvPr>
        </p:nvSpPr>
        <p:spPr>
          <a:xfrm>
            <a:off x="8197777" y="187366"/>
            <a:ext cx="3744000" cy="3153592"/>
          </a:xfrm>
          <a:solidFill>
            <a:schemeClr val="bg1"/>
          </a:solidFill>
        </p:spPr>
        <p:txBody>
          <a:bodyPr/>
          <a:lstStyle>
            <a:lvl1pPr>
              <a:defRPr sz="1800"/>
            </a:lvl1pPr>
            <a:lvl2pPr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400">
              <a:buSzPct val="80000"/>
              <a:buFont typeface="Wingdings" charset="2"/>
              <a:buChar char="q"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8"/>
          </p:nvPr>
        </p:nvSpPr>
        <p:spPr>
          <a:xfrm>
            <a:off x="4239212" y="3522099"/>
            <a:ext cx="3744000" cy="3153592"/>
          </a:xfrm>
          <a:solidFill>
            <a:schemeClr val="bg1"/>
          </a:solidFill>
        </p:spPr>
        <p:txBody>
          <a:bodyPr/>
          <a:lstStyle>
            <a:lvl1pPr>
              <a:defRPr sz="1800"/>
            </a:lvl1pPr>
            <a:lvl2pPr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400">
              <a:buSzPct val="80000"/>
              <a:buFont typeface="Wingdings" charset="2"/>
              <a:buChar char="q"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9"/>
          </p:nvPr>
        </p:nvSpPr>
        <p:spPr>
          <a:xfrm>
            <a:off x="261393" y="3526288"/>
            <a:ext cx="3744000" cy="3153592"/>
          </a:xfrm>
          <a:solidFill>
            <a:schemeClr val="bg1"/>
          </a:solidFill>
        </p:spPr>
        <p:txBody>
          <a:bodyPr/>
          <a:lstStyle>
            <a:lvl1pPr>
              <a:defRPr sz="1800"/>
            </a:lvl1pPr>
            <a:lvl2pPr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400">
              <a:buSzPct val="80000"/>
              <a:buFont typeface="Wingdings" charset="2"/>
              <a:buChar char="q"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20"/>
          </p:nvPr>
        </p:nvSpPr>
        <p:spPr>
          <a:xfrm>
            <a:off x="8197777" y="3526288"/>
            <a:ext cx="3744000" cy="3153592"/>
          </a:xfrm>
          <a:solidFill>
            <a:schemeClr val="bg1"/>
          </a:solidFill>
        </p:spPr>
        <p:txBody>
          <a:bodyPr/>
          <a:lstStyle>
            <a:lvl1pPr>
              <a:defRPr sz="1800"/>
            </a:lvl1pPr>
            <a:lvl2pPr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400">
              <a:buSzPct val="80000"/>
              <a:buFont typeface="Wingdings" charset="2"/>
              <a:buChar char="q"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Sprace Color Flat">
    <p:bg>
      <p:bgPr>
        <a:solidFill>
          <a:srgbClr val="7D2C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A517A628-BD17-4774-B118-BD07E9FC62B3}"/>
              </a:ext>
            </a:extLst>
          </p:cNvPr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1E87710A-93AB-4973-BC8C-05A76112A694}"/>
              </a:ext>
            </a:extLst>
          </p:cNvPr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00214A"/>
          </a:solidFill>
          <a:ln>
            <a:solidFill>
              <a:srgbClr val="0021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822" y="286603"/>
            <a:ext cx="9499574" cy="799919"/>
          </a:xfrm>
        </p:spPr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823" y="1463040"/>
            <a:ext cx="11277028" cy="4638502"/>
          </a:xfrm>
        </p:spPr>
        <p:txBody>
          <a:bodyPr/>
          <a:lstStyle>
            <a:lvl1pPr marL="127440">
              <a:lnSpc>
                <a:spcPct val="100000"/>
              </a:lnSpc>
              <a:spcBef>
                <a:spcPts val="1200"/>
              </a:spcBef>
              <a:defRPr/>
            </a:lvl1pPr>
            <a:lvl2pPr marL="456048">
              <a:buClr>
                <a:schemeClr val="accent1"/>
              </a:buClr>
              <a:defRPr>
                <a:solidFill>
                  <a:schemeClr val="tx1"/>
                </a:solidFill>
              </a:defRPr>
            </a:lvl2pPr>
            <a:lvl3pPr marL="638928">
              <a:buClr>
                <a:schemeClr val="accent1"/>
              </a:buCl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7D9B-E043-1B47-9011-911298E65A12}" type="datetime3">
              <a:rPr lang="en-US" smtClean="0"/>
              <a:t>21 August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UNEMAT – Campus </a:t>
            </a:r>
            <a:r>
              <a:rPr lang="en-US" dirty="0" err="1"/>
              <a:t>barra</a:t>
            </a:r>
            <a:r>
              <a:rPr lang="en-US" dirty="0"/>
              <a:t> do </a:t>
            </a:r>
            <a:r>
              <a:rPr lang="en-US" dirty="0" err="1"/>
              <a:t>bugres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229C2CEB-17FA-4FBE-81CF-5DAE1F2AEF99}"/>
              </a:ext>
            </a:extLst>
          </p:cNvPr>
          <p:cNvCxnSpPr>
            <a:cxnSpLocks/>
          </p:cNvCxnSpPr>
          <p:nvPr userDrawn="1"/>
        </p:nvCxnSpPr>
        <p:spPr>
          <a:xfrm>
            <a:off x="301557" y="1205799"/>
            <a:ext cx="1155516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>
            <a:extLst>
              <a:ext uri="{FF2B5EF4-FFF2-40B4-BE49-F238E27FC236}">
                <a16:creationId xmlns:a16="http://schemas.microsoft.com/office/drawing/2014/main" id="{DE7E604C-F829-4315-AE02-DF8BB0E739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1396" y="0"/>
            <a:ext cx="2391686" cy="82828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Sprace Color Gradient"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eige">
    <p:bg>
      <p:bgPr>
        <a:solidFill>
          <a:srgbClr val="DED1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7D2C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DED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6518"/>
            <a:ext cx="3200400" cy="2323651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6550" y="376518"/>
            <a:ext cx="7325346" cy="592868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840019"/>
            <a:ext cx="3200400" cy="346518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86550" y="6400433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94124" y="6400432"/>
            <a:ext cx="1312025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3"/>
          </p:nvPr>
        </p:nvSpPr>
        <p:spPr>
          <a:xfrm>
            <a:off x="457200" y="6399039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FCC10D-EFAF-A441-BC06-CD57E60AC4C7}" type="datetime3">
              <a:rPr lang="en-US" smtClean="0"/>
              <a:t>21 August 2019</a:t>
            </a:fld>
            <a:endParaRPr lang="en-US" dirty="0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10569225" y="66121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113E31D-E2AB-40D1-8B51-AFA5AFEF393A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ight Vertica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68696" y="414778"/>
            <a:ext cx="2660154" cy="5757421"/>
          </a:xfrm>
          <a:solidFill>
            <a:srgbClr val="7D2C1E"/>
          </a:solidFill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1823" y="414778"/>
            <a:ext cx="8390963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7D2C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DED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451823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FDB7DF7-2AD5-E849-A454-C75B8FCBFD21}" type="datetime3">
              <a:rPr lang="en-US" smtClean="0"/>
              <a:t>21 August 2019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6825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175" y="4979084"/>
            <a:ext cx="12188825" cy="1905000"/>
          </a:xfrm>
          <a:prstGeom prst="rect">
            <a:avLst/>
          </a:prstGeom>
          <a:solidFill>
            <a:srgbClr val="7D2C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DED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823" y="5074920"/>
            <a:ext cx="11277027" cy="680421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-3145" y="16090"/>
            <a:ext cx="12191985" cy="4915076"/>
          </a:xfrm>
          <a:solidFill>
            <a:srgbClr val="7D2C1E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1823" y="5907023"/>
            <a:ext cx="11277027" cy="493588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69D6-B82F-D64E-9062-F5066DD4BD65}" type="datetime3">
              <a:rPr lang="en-US" smtClean="0"/>
              <a:t>21 August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25BF-537E-9B49-9DB0-7D6F2557E25D}" type="datetime3">
              <a:rPr lang="en-US" smtClean="0"/>
              <a:t>21 August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Right 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68696" y="414778"/>
            <a:ext cx="2660154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1823" y="414778"/>
            <a:ext cx="8390963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7D2C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DED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451823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8F17E72-4D24-3049-9FFA-AE6CCA6D611A}" type="datetime3">
              <a:rPr lang="en-US" smtClean="0"/>
              <a:t>21 August 2019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6825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7D2C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DED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51823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6767251-D10C-0445-A053-9686739D1637}" type="datetime3">
              <a:rPr lang="en-US" smtClean="0"/>
              <a:t>21 August 2019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6825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1823" y="414867"/>
            <a:ext cx="11277028" cy="568471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822" y="211667"/>
            <a:ext cx="11277027" cy="87485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F91E2-879C-FA4E-9DAB-0D5D07BF8882}" type="datetime3">
              <a:rPr lang="en-US" smtClean="0"/>
              <a:t>21 August 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426423" y="423333"/>
            <a:ext cx="11277028" cy="5977467"/>
          </a:xfrm>
        </p:spPr>
        <p:txBody>
          <a:bodyPr/>
          <a:lstStyle>
            <a:lvl1pPr algn="ctr">
              <a:defRPr sz="4400">
                <a:latin typeface="+mj-lt"/>
              </a:defRPr>
            </a:lvl1pPr>
            <a:lvl2pPr marL="201168" indent="0" algn="r">
              <a:buFontTx/>
              <a:buNone/>
              <a:defRPr sz="2800">
                <a:latin typeface="+mj-lt"/>
              </a:defRPr>
            </a:lvl2pPr>
            <a:lvl3pPr marL="384048" indent="0" algn="r">
              <a:buFontTx/>
              <a:buNone/>
              <a:defRPr sz="2000">
                <a:latin typeface="+mj-lt"/>
              </a:defRPr>
            </a:lvl3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rgbClr val="7D2C1E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7D2C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DED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51823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C2E6FC1-B509-F347-B54F-FFC6081CB0E3}" type="datetime3">
              <a:rPr lang="en-US" smtClean="0"/>
              <a:t>21 August 2019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6825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1823" y="286603"/>
            <a:ext cx="11277027" cy="75688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355464"/>
            <a:ext cx="5510930" cy="483018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EC48-BF3D-DC47-A8C0-47AD9B79DF34}" type="datetime3">
              <a:rPr lang="en-US" smtClean="0"/>
              <a:t>21 August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3"/>
          </p:nvPr>
        </p:nvSpPr>
        <p:spPr>
          <a:xfrm>
            <a:off x="451823" y="1355464"/>
            <a:ext cx="5510930" cy="483018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itle Subtitle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1823" y="193638"/>
            <a:ext cx="11277027" cy="87137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1822" y="1352283"/>
            <a:ext cx="5583217" cy="619543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800" b="1" cap="none" baseline="0">
                <a:solidFill>
                  <a:srgbClr val="7D2C1E"/>
                </a:solidFill>
                <a:latin typeface="Calibri Light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823" y="2108499"/>
            <a:ext cx="5583217" cy="406639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354302"/>
            <a:ext cx="5510930" cy="619543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800" b="1" cap="none" baseline="0">
                <a:solidFill>
                  <a:srgbClr val="7D2C1E"/>
                </a:solidFill>
                <a:latin typeface="Calibri Light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108500"/>
            <a:ext cx="5510930" cy="406639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1BB46-4D35-CB46-9535-9FB027BFF448}" type="datetime3">
              <a:rPr lang="en-US" smtClean="0"/>
              <a:t>21 August 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s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"/>
          </p:nvPr>
        </p:nvSpPr>
        <p:spPr>
          <a:xfrm>
            <a:off x="377571" y="374444"/>
            <a:ext cx="5590325" cy="6132373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 sz="2400"/>
            </a:lvl1pPr>
            <a:lvl2pPr marL="38404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Wingdings" charset="2"/>
              <a:buChar char="q"/>
              <a:tabLst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692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6210852" y="374444"/>
            <a:ext cx="5636024" cy="6132373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 sz="2400"/>
            </a:lvl1pPr>
            <a:lvl2pPr marL="38404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692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7D2C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DED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1822" y="286603"/>
            <a:ext cx="11277027" cy="7999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1823" y="1446415"/>
            <a:ext cx="11277028" cy="465317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  <a:p>
            <a:pPr marL="91440" marR="0" lvl="3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Quarto nível</a:t>
            </a:r>
          </a:p>
          <a:p>
            <a:pPr marL="91440" marR="0" lvl="4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Quinto nível</a:t>
            </a:r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1823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41F5E17-1C64-2548-A617-1B8ADC38E92F}" type="datetime3">
              <a:rPr lang="en-US" smtClean="0"/>
              <a:t>21 August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6825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01214" y="1183341"/>
            <a:ext cx="11521440" cy="32273"/>
          </a:xfrm>
          <a:prstGeom prst="line">
            <a:avLst/>
          </a:prstGeom>
          <a:ln w="6350">
            <a:solidFill>
              <a:srgbClr val="7D2C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5" r:id="rId3"/>
    <p:sldLayoutId id="2147483654" r:id="rId4"/>
    <p:sldLayoutId id="2147483667" r:id="rId5"/>
    <p:sldLayoutId id="2147483651" r:id="rId6"/>
    <p:sldLayoutId id="2147483652" r:id="rId7"/>
    <p:sldLayoutId id="2147483653" r:id="rId8"/>
    <p:sldLayoutId id="2147483676" r:id="rId9"/>
    <p:sldLayoutId id="2147483685" r:id="rId10"/>
    <p:sldLayoutId id="2147483674" r:id="rId11"/>
    <p:sldLayoutId id="2147483662" r:id="rId12"/>
    <p:sldLayoutId id="2147483682" r:id="rId13"/>
    <p:sldLayoutId id="2147483677" r:id="rId14"/>
    <p:sldLayoutId id="2147483675" r:id="rId15"/>
    <p:sldLayoutId id="2147483678" r:id="rId16"/>
    <p:sldLayoutId id="2147483664" r:id="rId17"/>
    <p:sldLayoutId id="2147483679" r:id="rId18"/>
    <p:sldLayoutId id="2147483663" r:id="rId19"/>
    <p:sldLayoutId id="2147483665" r:id="rId20"/>
    <p:sldLayoutId id="2147483666" r:id="rId21"/>
    <p:sldLayoutId id="2147483656" r:id="rId22"/>
    <p:sldLayoutId id="2147483681" r:id="rId23"/>
    <p:sldLayoutId id="2147483657" r:id="rId24"/>
    <p:sldLayoutId id="2147483661" r:id="rId25"/>
    <p:sldLayoutId id="2147483659" r:id="rId26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27440" marR="0" indent="-91440" algn="l" defTabSz="914400" rtl="0" eaLnBrk="1" fontAlgn="auto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rgbClr val="E48312"/>
        </a:buClr>
        <a:buSzPct val="100000"/>
        <a:buFont typeface="Calibri" panose="020F0502020204030204" pitchFamily="34" charset="0"/>
        <a:buChar char=" "/>
        <a:tabLst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4068" marR="0" indent="-254880" algn="l" defTabSz="914400" rtl="0" eaLnBrk="1" fontAlgn="auto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rgbClr val="7D2C1E"/>
        </a:buClr>
        <a:buSzPct val="65000"/>
        <a:buFont typeface="Wingdings" charset="2"/>
        <a:buChar char="q"/>
        <a:tabLst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marR="0" indent="-182880" algn="l" defTabSz="914400" rtl="0" eaLnBrk="1" fontAlgn="auto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7D2C1E"/>
        </a:buClr>
        <a:buSzTx/>
        <a:buFont typeface="Calibri" pitchFamily="34" charset="0"/>
        <a:buChar char="◦"/>
        <a:tabLst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638928" marR="0" indent="0" algn="l" defTabSz="914400" rtl="0" eaLnBrk="1" fontAlgn="auto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7D2C1E"/>
        </a:buClr>
        <a:buSzTx/>
        <a:buFont typeface="Calibri" pitchFamily="34" charset="0"/>
        <a:buNone/>
        <a:tabLst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749808" marR="0" indent="0" algn="r" defTabSz="914400" rtl="0" eaLnBrk="1" fontAlgn="auto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7D2C1E"/>
        </a:buClr>
        <a:buSzTx/>
        <a:buFont typeface="Calibri" pitchFamily="34" charset="0"/>
        <a:buNone/>
        <a:tabLst/>
        <a:defRPr sz="16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Algoritmos – Aula 2</a:t>
            </a:r>
            <a:br>
              <a:rPr lang="pt-BR" dirty="0"/>
            </a:br>
            <a:r>
              <a:rPr lang="pt-BR" dirty="0"/>
              <a:t>Estrutura Sequencial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Prof. Lucas Arruda Ramalho</a:t>
            </a:r>
          </a:p>
        </p:txBody>
      </p:sp>
    </p:spTree>
    <p:extLst>
      <p:ext uri="{BB962C8B-B14F-4D97-AF65-F5344CB8AC3E}">
        <p14:creationId xmlns:p14="http://schemas.microsoft.com/office/powerpoint/2010/main" val="1189636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7D7F1F-B770-4271-94A3-6AA677F7A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Compilador de códigos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DE5EE0-F312-4331-A0AD-13C933742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823" y="1463040"/>
            <a:ext cx="5231525" cy="4638502"/>
          </a:xfrm>
        </p:spPr>
        <p:txBody>
          <a:bodyPr/>
          <a:lstStyle/>
          <a:p>
            <a:r>
              <a:rPr lang="pt-BR" dirty="0"/>
              <a:t>A maioria das linguagens de programação e seus algoritmos são compilados e executados linha por linha de forma sequencial</a:t>
            </a:r>
          </a:p>
          <a:p>
            <a:pPr lvl="1"/>
            <a:r>
              <a:rPr lang="pt-BR" dirty="0"/>
              <a:t>Declare as bibliotecas</a:t>
            </a:r>
          </a:p>
          <a:p>
            <a:pPr lvl="1"/>
            <a:r>
              <a:rPr lang="pt-BR" dirty="0"/>
              <a:t>Declare a função principal - </a:t>
            </a:r>
            <a:r>
              <a:rPr lang="pt-BR" dirty="0" err="1"/>
              <a:t>main</a:t>
            </a:r>
            <a:endParaRPr lang="pt-BR" dirty="0"/>
          </a:p>
          <a:p>
            <a:pPr lvl="1"/>
            <a:r>
              <a:rPr lang="pt-BR" dirty="0"/>
              <a:t>Declare as variáveis e constantes</a:t>
            </a:r>
          </a:p>
          <a:p>
            <a:pPr lvl="1"/>
            <a:r>
              <a:rPr lang="pt-BR" dirty="0"/>
              <a:t>Desenvolva o algoritmo/código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8178C3-F4F4-4B99-95A6-3615E7DF1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7D9B-E043-1B47-9011-911298E65A12}" type="datetime3">
              <a:rPr lang="en-US" smtClean="0"/>
              <a:t>21 August 2019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1B2226-1AFF-4EE5-A427-695D01BFB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UNEMAT – Campus barra do bugres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A25808-2109-4BA5-B175-2586F2885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E4B7630-F7ED-4466-8C68-E187105E26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47" t="13315" r="46807" b="19015"/>
          <a:stretch/>
        </p:blipFill>
        <p:spPr>
          <a:xfrm>
            <a:off x="6096000" y="1463040"/>
            <a:ext cx="5711483" cy="463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053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Código C++ - Declarar bibliotecas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823" y="1463040"/>
            <a:ext cx="5161186" cy="4638502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Como converter um algoritmo em C++</a:t>
            </a:r>
          </a:p>
          <a:p>
            <a:pPr lvl="1"/>
            <a:r>
              <a:rPr lang="pt-BR" dirty="0"/>
              <a:t>Existem vários formatos e bibliotecas para fazer a conversão</a:t>
            </a:r>
          </a:p>
          <a:p>
            <a:pPr lvl="2"/>
            <a:r>
              <a:rPr lang="pt-BR" dirty="0"/>
              <a:t>O comando #include aponta para as biblioteca que devem ser utilizadas para executar o código em questão</a:t>
            </a:r>
          </a:p>
          <a:p>
            <a:pPr lvl="1"/>
            <a:r>
              <a:rPr lang="pt-BR" dirty="0"/>
              <a:t>Vamos utilizar a biblioteca </a:t>
            </a:r>
            <a:r>
              <a:rPr lang="pt-BR" dirty="0" err="1"/>
              <a:t>stdio.h</a:t>
            </a:r>
            <a:endParaRPr lang="pt-BR" dirty="0"/>
          </a:p>
          <a:p>
            <a:pPr lvl="2"/>
            <a:r>
              <a:rPr lang="pt-BR" dirty="0"/>
              <a:t>#include &lt;</a:t>
            </a:r>
            <a:r>
              <a:rPr lang="pt-BR" dirty="0" err="1"/>
              <a:t>stdio.h</a:t>
            </a:r>
            <a:r>
              <a:rPr lang="pt-BR" dirty="0"/>
              <a:t>&gt;</a:t>
            </a:r>
          </a:p>
          <a:p>
            <a:pPr lvl="2"/>
            <a:endParaRPr lang="pt-BR" dirty="0"/>
          </a:p>
          <a:p>
            <a:r>
              <a:rPr lang="pt-BR" dirty="0"/>
              <a:t>Biblioteca Standard Input Output (</a:t>
            </a:r>
            <a:r>
              <a:rPr lang="pt-BR" dirty="0" err="1"/>
              <a:t>stdio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Disponibiliza funções de entrada e saída de dados</a:t>
            </a:r>
          </a:p>
          <a:p>
            <a:pPr lvl="2"/>
            <a:r>
              <a:rPr lang="pt-BR" dirty="0"/>
              <a:t>Entrada – Comando </a:t>
            </a:r>
            <a:r>
              <a:rPr lang="pt-BR" dirty="0" err="1"/>
              <a:t>scanf</a:t>
            </a:r>
            <a:endParaRPr lang="pt-BR" dirty="0"/>
          </a:p>
          <a:p>
            <a:pPr lvl="2"/>
            <a:r>
              <a:rPr lang="pt-BR" dirty="0"/>
              <a:t>Saída – Comando </a:t>
            </a:r>
            <a:r>
              <a:rPr lang="pt-BR" dirty="0" err="1"/>
              <a:t>printf</a:t>
            </a:r>
            <a:endParaRPr lang="pt-BR" dirty="0"/>
          </a:p>
          <a:p>
            <a:pPr lvl="2"/>
            <a:r>
              <a:rPr lang="pt-BR" dirty="0"/>
              <a:t>Existe a possibilidade de manipulação de arquivos e muito mais</a:t>
            </a:r>
          </a:p>
          <a:p>
            <a:pPr lvl="2"/>
            <a:endParaRPr lang="pt-BR" dirty="0"/>
          </a:p>
          <a:p>
            <a:pPr lvl="1"/>
            <a:endParaRPr lang="pt-BR" dirty="0"/>
          </a:p>
          <a:p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41DF5-B477-C34D-A5C5-788EEB79C765}" type="datetime3">
              <a:rPr lang="en-US" smtClean="0"/>
              <a:t>21 August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Unemat</a:t>
            </a:r>
            <a:r>
              <a:rPr lang="en-US" dirty="0"/>
              <a:t> - Campus </a:t>
            </a:r>
            <a:r>
              <a:rPr lang="en-US" dirty="0" err="1"/>
              <a:t>barra</a:t>
            </a:r>
            <a:r>
              <a:rPr lang="en-US" dirty="0"/>
              <a:t> do </a:t>
            </a:r>
            <a:r>
              <a:rPr lang="en-US" dirty="0" err="1"/>
              <a:t>bugres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C77F108-9089-452C-B181-182638D51C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47" t="13315" r="46807" b="19015"/>
          <a:stretch/>
        </p:blipFill>
        <p:spPr>
          <a:xfrm>
            <a:off x="6096000" y="1463040"/>
            <a:ext cx="5711483" cy="4638502"/>
          </a:xfrm>
          <a:prstGeom prst="rect">
            <a:avLst/>
          </a:prstGeom>
        </p:spPr>
      </p:pic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0133E7CA-4FBF-40E5-B97B-5EA360B5D8EF}"/>
              </a:ext>
            </a:extLst>
          </p:cNvPr>
          <p:cNvSpPr/>
          <p:nvPr/>
        </p:nvSpPr>
        <p:spPr>
          <a:xfrm>
            <a:off x="5613009" y="1561514"/>
            <a:ext cx="769036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1944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7D7F1F-B770-4271-94A3-6AA677F7A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 C++ - Declarar função </a:t>
            </a:r>
            <a:r>
              <a:rPr lang="pt-BR" dirty="0" err="1"/>
              <a:t>main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DE5EE0-F312-4331-A0AD-13C933742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823" y="1463040"/>
            <a:ext cx="5231525" cy="4638502"/>
          </a:xfrm>
        </p:spPr>
        <p:txBody>
          <a:bodyPr/>
          <a:lstStyle/>
          <a:p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main</a:t>
            </a:r>
            <a:r>
              <a:rPr lang="pt-BR" dirty="0"/>
              <a:t> (</a:t>
            </a:r>
            <a:r>
              <a:rPr lang="pt-BR" dirty="0" err="1"/>
              <a:t>void</a:t>
            </a:r>
            <a:r>
              <a:rPr lang="pt-BR" dirty="0"/>
              <a:t>) significa</a:t>
            </a:r>
          </a:p>
          <a:p>
            <a:pPr lvl="1"/>
            <a:r>
              <a:rPr lang="pt-BR" dirty="0"/>
              <a:t>Utilizar essa função do tipo </a:t>
            </a:r>
            <a:r>
              <a:rPr lang="pt-BR" b="1" dirty="0" err="1"/>
              <a:t>int</a:t>
            </a:r>
            <a:r>
              <a:rPr lang="pt-BR" dirty="0"/>
              <a:t> provocará uma saída final inteira</a:t>
            </a:r>
          </a:p>
          <a:p>
            <a:pPr lvl="2"/>
            <a:r>
              <a:rPr lang="pt-BR" dirty="0" err="1"/>
              <a:t>return</a:t>
            </a:r>
            <a:r>
              <a:rPr lang="pt-BR" dirty="0"/>
              <a:t> 0;</a:t>
            </a:r>
          </a:p>
          <a:p>
            <a:pPr lvl="1"/>
            <a:r>
              <a:rPr lang="pt-BR"/>
              <a:t>O argumentos </a:t>
            </a:r>
            <a:r>
              <a:rPr lang="pt-BR" dirty="0"/>
              <a:t>necessários para utilizar essa função são nulos </a:t>
            </a:r>
            <a:r>
              <a:rPr lang="pt-BR" b="1" dirty="0" err="1"/>
              <a:t>void</a:t>
            </a:r>
            <a:endParaRPr lang="pt-BR" b="1" dirty="0"/>
          </a:p>
          <a:p>
            <a:pPr lvl="1"/>
            <a:r>
              <a:rPr lang="pt-BR" dirty="0"/>
              <a:t>As chaves {} incluem todo o conteúdo da função</a:t>
            </a:r>
          </a:p>
          <a:p>
            <a:r>
              <a:rPr lang="pt-BR" dirty="0"/>
              <a:t>Essa declaração funciona para qualquer função</a:t>
            </a:r>
          </a:p>
          <a:p>
            <a:pPr lvl="1"/>
            <a:r>
              <a:rPr lang="pt-BR" dirty="0"/>
              <a:t>Vocês verão como utilizar isso de forma mais avançado em algoritmos 2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8178C3-F4F4-4B99-95A6-3615E7DF1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7D9B-E043-1B47-9011-911298E65A12}" type="datetime3">
              <a:rPr lang="en-US" smtClean="0"/>
              <a:t>21 August 2019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1B2226-1AFF-4EE5-A427-695D01BFB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UNEMAT – Campus barra do bugres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A25808-2109-4BA5-B175-2586F2885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E4B7630-F7ED-4466-8C68-E187105E26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47" t="13315" r="46807" b="19015"/>
          <a:stretch/>
        </p:blipFill>
        <p:spPr>
          <a:xfrm>
            <a:off x="6096000" y="1463040"/>
            <a:ext cx="5711483" cy="4638502"/>
          </a:xfrm>
          <a:prstGeom prst="rect">
            <a:avLst/>
          </a:prstGeom>
        </p:spPr>
      </p:pic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C71FBDAB-2755-47A8-98F4-FEA1F40500E2}"/>
              </a:ext>
            </a:extLst>
          </p:cNvPr>
          <p:cNvSpPr/>
          <p:nvPr/>
        </p:nvSpPr>
        <p:spPr>
          <a:xfrm>
            <a:off x="5683348" y="1926639"/>
            <a:ext cx="769036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4A2F2CE4-CEDA-447A-9433-A6BD1AF66806}"/>
              </a:ext>
            </a:extLst>
          </p:cNvPr>
          <p:cNvSpPr/>
          <p:nvPr/>
        </p:nvSpPr>
        <p:spPr>
          <a:xfrm>
            <a:off x="5683348" y="5528603"/>
            <a:ext cx="769036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037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Código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823" y="1463040"/>
            <a:ext cx="5161186" cy="4638502"/>
          </a:xfrm>
        </p:spPr>
        <p:txBody>
          <a:bodyPr>
            <a:normAutofit/>
          </a:bodyPr>
          <a:lstStyle/>
          <a:p>
            <a:r>
              <a:rPr lang="pt-BR" dirty="0" err="1"/>
              <a:t>Printf</a:t>
            </a:r>
            <a:r>
              <a:rPr lang="pt-BR" dirty="0"/>
              <a:t> – Imprime no terminal todo o conteúdo interno dos parênteses</a:t>
            </a:r>
          </a:p>
          <a:p>
            <a:pPr lvl="1"/>
            <a:r>
              <a:rPr lang="pt-BR" dirty="0"/>
              <a:t>Mensagem de Texto entre aspas “”</a:t>
            </a:r>
          </a:p>
          <a:p>
            <a:pPr lvl="2"/>
            <a:r>
              <a:rPr lang="pt-BR" dirty="0"/>
              <a:t>\n é equivalente a dar um ENTER</a:t>
            </a:r>
          </a:p>
          <a:p>
            <a:pPr lvl="2"/>
            <a:r>
              <a:rPr lang="pt-BR" dirty="0"/>
              <a:t>\t é equivalente a dar um TAB</a:t>
            </a:r>
          </a:p>
          <a:p>
            <a:pPr lvl="1"/>
            <a:r>
              <a:rPr lang="pt-BR" dirty="0"/>
              <a:t>Variáveis inteiras decimais %d</a:t>
            </a:r>
          </a:p>
          <a:p>
            <a:pPr lvl="1"/>
            <a:r>
              <a:rPr lang="pt-BR" dirty="0"/>
              <a:t>Variáveis inteiras hexadecimais %x</a:t>
            </a:r>
          </a:p>
          <a:p>
            <a:pPr lvl="1"/>
            <a:r>
              <a:rPr lang="pt-BR" dirty="0"/>
              <a:t>Letras ASCII %c</a:t>
            </a:r>
          </a:p>
          <a:p>
            <a:pPr lvl="1"/>
            <a:r>
              <a:rPr lang="pt-BR" dirty="0"/>
              <a:t>Variáveis reais (tipo </a:t>
            </a:r>
            <a:r>
              <a:rPr lang="pt-BR" dirty="0" err="1"/>
              <a:t>float</a:t>
            </a:r>
            <a:r>
              <a:rPr lang="pt-BR" dirty="0"/>
              <a:t>) %f</a:t>
            </a:r>
          </a:p>
          <a:p>
            <a:pPr lvl="2"/>
            <a:r>
              <a:rPr lang="pt-BR" dirty="0"/>
              <a:t>Com uma casa decimal %.1f</a:t>
            </a:r>
          </a:p>
          <a:p>
            <a:pPr lvl="2"/>
            <a:r>
              <a:rPr lang="pt-BR" dirty="0"/>
              <a:t>Com duas casas decimais %.2f</a:t>
            </a:r>
          </a:p>
          <a:p>
            <a:pPr lvl="2"/>
            <a:r>
              <a:rPr lang="pt-BR" dirty="0"/>
              <a:t>Com três casas decimais %.3f</a:t>
            </a:r>
          </a:p>
          <a:p>
            <a:pPr lvl="1"/>
            <a:endParaRPr lang="pt-BR" dirty="0"/>
          </a:p>
          <a:p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41DF5-B477-C34D-A5C5-788EEB79C765}" type="datetime3">
              <a:rPr lang="en-US" smtClean="0"/>
              <a:t>21 August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Unemat</a:t>
            </a:r>
            <a:r>
              <a:rPr lang="en-US" dirty="0"/>
              <a:t> - Campus </a:t>
            </a:r>
            <a:r>
              <a:rPr lang="en-US" dirty="0" err="1"/>
              <a:t>barra</a:t>
            </a:r>
            <a:r>
              <a:rPr lang="en-US" dirty="0"/>
              <a:t> do </a:t>
            </a:r>
            <a:r>
              <a:rPr lang="en-US" dirty="0" err="1"/>
              <a:t>bugres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C77F108-9089-452C-B181-182638D51C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47" t="13315" r="46807" b="19015"/>
          <a:stretch/>
        </p:blipFill>
        <p:spPr>
          <a:xfrm>
            <a:off x="6096000" y="1463040"/>
            <a:ext cx="5711483" cy="4638502"/>
          </a:xfrm>
          <a:prstGeom prst="rect">
            <a:avLst/>
          </a:prstGeom>
        </p:spPr>
      </p:pic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BEAB646F-89BD-4843-ACBA-D0224F4FD4ED}"/>
              </a:ext>
            </a:extLst>
          </p:cNvPr>
          <p:cNvSpPr/>
          <p:nvPr/>
        </p:nvSpPr>
        <p:spPr>
          <a:xfrm>
            <a:off x="5809957" y="2475914"/>
            <a:ext cx="769036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8865FA16-1F2F-4AAF-A7F1-4026B768E9CB}"/>
              </a:ext>
            </a:extLst>
          </p:cNvPr>
          <p:cNvSpPr/>
          <p:nvPr/>
        </p:nvSpPr>
        <p:spPr>
          <a:xfrm>
            <a:off x="5809957" y="5029835"/>
            <a:ext cx="769036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A9EB8D9F-10F8-43FB-820A-6E3898DC1B2E}"/>
              </a:ext>
            </a:extLst>
          </p:cNvPr>
          <p:cNvSpPr/>
          <p:nvPr/>
        </p:nvSpPr>
        <p:spPr>
          <a:xfrm>
            <a:off x="5809957" y="4522705"/>
            <a:ext cx="769036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098DA1A4-5C87-4258-A300-5AF125D66735}"/>
              </a:ext>
            </a:extLst>
          </p:cNvPr>
          <p:cNvSpPr/>
          <p:nvPr/>
        </p:nvSpPr>
        <p:spPr>
          <a:xfrm>
            <a:off x="5809957" y="3651837"/>
            <a:ext cx="769036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7867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Código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823" y="1463040"/>
            <a:ext cx="5161186" cy="4638502"/>
          </a:xfrm>
        </p:spPr>
        <p:txBody>
          <a:bodyPr>
            <a:normAutofit/>
          </a:bodyPr>
          <a:lstStyle/>
          <a:p>
            <a:r>
              <a:rPr lang="pt-BR" dirty="0" err="1"/>
              <a:t>Scanf</a:t>
            </a:r>
            <a:r>
              <a:rPr lang="pt-BR" dirty="0"/>
              <a:t> – Guarda uma entrada de teclado do usuário</a:t>
            </a:r>
          </a:p>
          <a:p>
            <a:pPr lvl="1"/>
            <a:r>
              <a:rPr lang="pt-BR" dirty="0"/>
              <a:t>O formato do dado guardado é especificado dentro das aspas</a:t>
            </a:r>
          </a:p>
          <a:p>
            <a:pPr lvl="2"/>
            <a:r>
              <a:rPr lang="pt-BR" dirty="0"/>
              <a:t>Variáveis inteiras decimais %d</a:t>
            </a:r>
          </a:p>
          <a:p>
            <a:pPr lvl="2"/>
            <a:r>
              <a:rPr lang="pt-BR" dirty="0"/>
              <a:t>Variáveis inteiras hexadecimais %x</a:t>
            </a:r>
          </a:p>
          <a:p>
            <a:pPr lvl="2"/>
            <a:r>
              <a:rPr lang="pt-BR" dirty="0"/>
              <a:t>Letras ASCII %c</a:t>
            </a:r>
          </a:p>
          <a:p>
            <a:pPr lvl="2"/>
            <a:r>
              <a:rPr lang="pt-BR" dirty="0"/>
              <a:t>Variáveis reais (tipo </a:t>
            </a:r>
            <a:r>
              <a:rPr lang="pt-BR" dirty="0" err="1"/>
              <a:t>float</a:t>
            </a:r>
            <a:r>
              <a:rPr lang="pt-BR" dirty="0"/>
              <a:t>) %f</a:t>
            </a:r>
          </a:p>
          <a:p>
            <a:pPr lvl="1"/>
            <a:r>
              <a:rPr lang="pt-BR" dirty="0"/>
              <a:t>O dado é guardado no endereço da variável indicada pelo &amp;</a:t>
            </a:r>
          </a:p>
          <a:p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41DF5-B477-C34D-A5C5-788EEB79C765}" type="datetime3">
              <a:rPr lang="en-US" smtClean="0"/>
              <a:t>21 August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Unemat</a:t>
            </a:r>
            <a:r>
              <a:rPr lang="en-US" dirty="0"/>
              <a:t> - Campus </a:t>
            </a:r>
            <a:r>
              <a:rPr lang="en-US" dirty="0" err="1"/>
              <a:t>barra</a:t>
            </a:r>
            <a:r>
              <a:rPr lang="en-US" dirty="0"/>
              <a:t> do </a:t>
            </a:r>
            <a:r>
              <a:rPr lang="en-US" dirty="0" err="1"/>
              <a:t>bugres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C77F108-9089-452C-B181-182638D51C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47" t="13315" r="46807" b="19015"/>
          <a:stretch/>
        </p:blipFill>
        <p:spPr>
          <a:xfrm>
            <a:off x="6096000" y="1463040"/>
            <a:ext cx="5711483" cy="4638502"/>
          </a:xfrm>
          <a:prstGeom prst="rect">
            <a:avLst/>
          </a:prstGeom>
        </p:spPr>
      </p:pic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BEAB646F-89BD-4843-ACBA-D0224F4FD4ED}"/>
              </a:ext>
            </a:extLst>
          </p:cNvPr>
          <p:cNvSpPr/>
          <p:nvPr/>
        </p:nvSpPr>
        <p:spPr>
          <a:xfrm>
            <a:off x="5809957" y="2475914"/>
            <a:ext cx="769036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8865FA16-1F2F-4AAF-A7F1-4026B768E9CB}"/>
              </a:ext>
            </a:extLst>
          </p:cNvPr>
          <p:cNvSpPr/>
          <p:nvPr/>
        </p:nvSpPr>
        <p:spPr>
          <a:xfrm>
            <a:off x="5809957" y="5029835"/>
            <a:ext cx="769036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A9EB8D9F-10F8-43FB-820A-6E3898DC1B2E}"/>
              </a:ext>
            </a:extLst>
          </p:cNvPr>
          <p:cNvSpPr/>
          <p:nvPr/>
        </p:nvSpPr>
        <p:spPr>
          <a:xfrm>
            <a:off x="5809957" y="4522705"/>
            <a:ext cx="769036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098DA1A4-5C87-4258-A300-5AF125D66735}"/>
              </a:ext>
            </a:extLst>
          </p:cNvPr>
          <p:cNvSpPr/>
          <p:nvPr/>
        </p:nvSpPr>
        <p:spPr>
          <a:xfrm>
            <a:off x="5809957" y="3651837"/>
            <a:ext cx="769036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8237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Código C++ - Estrutura Condicional IF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823" y="1463040"/>
            <a:ext cx="5161186" cy="4638502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As condicionais Se, Senão, Senão Se são traduzidas para o inglês - IF, </a:t>
            </a:r>
            <a:r>
              <a:rPr lang="pt-BR" dirty="0" err="1"/>
              <a:t>Else</a:t>
            </a:r>
            <a:r>
              <a:rPr lang="pt-BR" dirty="0"/>
              <a:t>, </a:t>
            </a:r>
            <a:r>
              <a:rPr lang="pt-BR" dirty="0" err="1"/>
              <a:t>Elsif</a:t>
            </a:r>
            <a:endParaRPr lang="pt-BR" dirty="0"/>
          </a:p>
          <a:p>
            <a:pPr lvl="1"/>
            <a:r>
              <a:rPr lang="pt-BR" dirty="0"/>
              <a:t>O comando IF deve estabelecer um critério condicional dentro dos parênteses ()</a:t>
            </a:r>
          </a:p>
          <a:p>
            <a:pPr lvl="2"/>
            <a:r>
              <a:rPr lang="pt-BR" dirty="0"/>
              <a:t>Pode-se utilizar os operadores lógicos</a:t>
            </a:r>
          </a:p>
          <a:p>
            <a:pPr lvl="2"/>
            <a:r>
              <a:rPr lang="pt-BR" dirty="0"/>
              <a:t>Pode-se utilizar variáveis do tipo </a:t>
            </a:r>
            <a:r>
              <a:rPr lang="pt-BR" dirty="0" err="1"/>
              <a:t>bool</a:t>
            </a:r>
            <a:endParaRPr lang="pt-BR" dirty="0"/>
          </a:p>
          <a:p>
            <a:pPr lvl="2"/>
            <a:r>
              <a:rPr lang="pt-BR" dirty="0"/>
              <a:t>As chaves guardam todas as ações caso o critério seja verdadeiro</a:t>
            </a:r>
          </a:p>
          <a:p>
            <a:pPr lvl="1"/>
            <a:r>
              <a:rPr lang="pt-BR" dirty="0"/>
              <a:t>O comando ELSE não tem critério</a:t>
            </a:r>
          </a:p>
          <a:p>
            <a:pPr lvl="2"/>
            <a:r>
              <a:rPr lang="pt-BR" dirty="0"/>
              <a:t>As chaves guardam todas as ações caso o critério do IF seja falso</a:t>
            </a:r>
          </a:p>
          <a:p>
            <a:pPr lvl="1"/>
            <a:r>
              <a:rPr lang="pt-BR" dirty="0"/>
              <a:t>O comando ELSE IF deve estabelecer um critério condicional dentro dos parênteses ()</a:t>
            </a:r>
          </a:p>
          <a:p>
            <a:pPr lvl="2"/>
            <a:r>
              <a:rPr lang="pt-BR" dirty="0"/>
              <a:t>Essa condição só será checada caso a condição do IF for falsa</a:t>
            </a:r>
          </a:p>
          <a:p>
            <a:pPr lvl="2"/>
            <a:r>
              <a:rPr lang="pt-BR" dirty="0"/>
              <a:t>As chaves guardam todas as ações caso o critério do ELSE IF seja verdadeira</a:t>
            </a:r>
          </a:p>
          <a:p>
            <a:pPr lvl="1"/>
            <a:endParaRPr lang="pt-BR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41DF5-B477-C34D-A5C5-788EEB79C765}" type="datetime3">
              <a:rPr lang="en-US" smtClean="0"/>
              <a:t>21 August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Unemat</a:t>
            </a:r>
            <a:r>
              <a:rPr lang="en-US" dirty="0"/>
              <a:t> - Campus </a:t>
            </a:r>
            <a:r>
              <a:rPr lang="en-US" dirty="0" err="1"/>
              <a:t>barra</a:t>
            </a:r>
            <a:r>
              <a:rPr lang="en-US" dirty="0"/>
              <a:t> do </a:t>
            </a:r>
            <a:r>
              <a:rPr lang="en-US" dirty="0" err="1"/>
              <a:t>bugres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6A789DD-04D7-4C52-8933-18128F625B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54" t="13726" r="53962" b="15471"/>
          <a:stretch/>
        </p:blipFill>
        <p:spPr>
          <a:xfrm>
            <a:off x="6805157" y="1346476"/>
            <a:ext cx="4923693" cy="4853354"/>
          </a:xfrm>
          <a:prstGeom prst="rect">
            <a:avLst/>
          </a:prstGeom>
        </p:spPr>
      </p:pic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DDDCBC09-7E91-49CE-BA45-371E9D9F2D55}"/>
              </a:ext>
            </a:extLst>
          </p:cNvPr>
          <p:cNvSpPr/>
          <p:nvPr/>
        </p:nvSpPr>
        <p:spPr>
          <a:xfrm>
            <a:off x="6805157" y="4093699"/>
            <a:ext cx="769036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876B62C4-9DB4-48CF-9AEE-F39C4A81A541}"/>
              </a:ext>
            </a:extLst>
          </p:cNvPr>
          <p:cNvSpPr/>
          <p:nvPr/>
        </p:nvSpPr>
        <p:spPr>
          <a:xfrm>
            <a:off x="6805157" y="4817067"/>
            <a:ext cx="769036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8147791"/>
      </p:ext>
    </p:extLst>
  </p:cSld>
  <p:clrMapOvr>
    <a:masterClrMapping/>
  </p:clrMapOvr>
</p:sld>
</file>

<file path=ppt/theme/theme1.xml><?xml version="1.0" encoding="utf-8"?>
<a:theme xmlns:a="http://schemas.openxmlformats.org/drawingml/2006/main" name="Sprace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170B46F1-3EB1-534B-88BE-036F6D969580}" vid="{FEB111D5-CCAF-9848-9962-8E9EC70C26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Aula Padrão UNEMAT v2</Template>
  <TotalTime>1594</TotalTime>
  <Words>510</Words>
  <Application>Microsoft Office PowerPoint</Application>
  <PresentationFormat>Widescreen</PresentationFormat>
  <Paragraphs>93</Paragraphs>
  <Slides>7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Wingdings</vt:lpstr>
      <vt:lpstr>Sprace</vt:lpstr>
      <vt:lpstr>Algoritmos – Aula 2 Estrutura Sequencial</vt:lpstr>
      <vt:lpstr>Compilador de códigos</vt:lpstr>
      <vt:lpstr>Código C++ - Declarar bibliotecas</vt:lpstr>
      <vt:lpstr>Código C++ - Declarar função main</vt:lpstr>
      <vt:lpstr>Código C++</vt:lpstr>
      <vt:lpstr>Código C++</vt:lpstr>
      <vt:lpstr>Código C++ - Estrutura Condicional IF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</dc:title>
  <dc:creator>shinoda</dc:creator>
  <cp:lastModifiedBy>laramalho</cp:lastModifiedBy>
  <cp:revision>173</cp:revision>
  <cp:lastPrinted>2016-12-20T21:46:29Z</cp:lastPrinted>
  <dcterms:created xsi:type="dcterms:W3CDTF">2017-09-02T14:02:18Z</dcterms:created>
  <dcterms:modified xsi:type="dcterms:W3CDTF">2019-08-21T22:45:06Z</dcterms:modified>
</cp:coreProperties>
</file>