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833"/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6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B461976-D8E3-4EC8-8355-2CD59BEAB4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18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400">
              <a:buSzPct val="80000"/>
              <a:buFont typeface="Wingdings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517A628-BD17-4774-B118-BD07E9FC62B3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87710A-93AB-4973-BC8C-05A76112A69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440">
              <a:lnSpc>
                <a:spcPct val="100000"/>
              </a:lnSpc>
              <a:spcBef>
                <a:spcPts val="1200"/>
              </a:spcBef>
              <a:defRPr/>
            </a:lvl1pPr>
            <a:lvl2pPr marL="456048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928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9C2CEB-17FA-4FBE-81CF-5DAE1F2AEF99}"/>
              </a:ext>
            </a:extLst>
          </p:cNvPr>
          <p:cNvCxnSpPr>
            <a:cxnSpLocks/>
          </p:cNvCxnSpPr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E7E604C-F829-4315-AE02-DF8BB0E7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168" indent="0" algn="r">
              <a:buFontTx/>
              <a:buNone/>
              <a:defRPr sz="2800">
                <a:latin typeface="+mj-lt"/>
              </a:defRPr>
            </a:lvl2pPr>
            <a:lvl3pPr marL="384048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charset="2"/>
              <a:buChar char="q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 sz="2400"/>
            </a:lvl1pPr>
            <a:lvl2pPr marL="38404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6928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itchFamily="34" charset="0"/>
              <a:buChar char="◦"/>
              <a:tabLst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AB833"/>
          </a:solidFill>
          <a:ln>
            <a:solidFill>
              <a:srgbClr val="8AB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 Terceiro nível</a:t>
            </a:r>
          </a:p>
          <a:p>
            <a:pPr lvl="3"/>
            <a:r>
              <a:rPr lang="pt-BR" dirty="0"/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pPr/>
              <a:t>21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57150">
            <a:solidFill>
              <a:srgbClr val="8AB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4" r:id="rId4"/>
    <p:sldLayoutId id="2147483667" r:id="rId5"/>
    <p:sldLayoutId id="2147483651" r:id="rId6"/>
    <p:sldLayoutId id="2147483652" r:id="rId7"/>
    <p:sldLayoutId id="2147483653" r:id="rId8"/>
    <p:sldLayoutId id="2147483676" r:id="rId9"/>
    <p:sldLayoutId id="2147483685" r:id="rId10"/>
    <p:sldLayoutId id="2147483674" r:id="rId11"/>
    <p:sldLayoutId id="2147483662" r:id="rId12"/>
    <p:sldLayoutId id="2147483682" r:id="rId13"/>
    <p:sldLayoutId id="2147483677" r:id="rId14"/>
    <p:sldLayoutId id="2147483675" r:id="rId15"/>
    <p:sldLayoutId id="2147483678" r:id="rId16"/>
    <p:sldLayoutId id="2147483664" r:id="rId17"/>
    <p:sldLayoutId id="2147483679" r:id="rId18"/>
    <p:sldLayoutId id="2147483663" r:id="rId19"/>
    <p:sldLayoutId id="2147483665" r:id="rId20"/>
    <p:sldLayoutId id="2147483666" r:id="rId21"/>
    <p:sldLayoutId id="2147483656" r:id="rId22"/>
    <p:sldLayoutId id="2147483681" r:id="rId23"/>
    <p:sldLayoutId id="2147483657" r:id="rId24"/>
    <p:sldLayoutId id="2147483661" r:id="rId25"/>
    <p:sldLayoutId id="2147483659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440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marR="0" indent="-25488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8AB833"/>
        </a:buClr>
        <a:buSzPct val="100000"/>
        <a:buFont typeface="Wingdings" panose="05000000000000000000" pitchFamily="2" charset="2"/>
        <a:buChar char="q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8AB833"/>
        </a:buClr>
        <a:buSzTx/>
        <a:buFont typeface="Wingdings" panose="05000000000000000000" pitchFamily="2" charset="2"/>
        <a:buChar char="Ø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24678" marR="0" indent="-28575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8AB833"/>
        </a:buClr>
        <a:buSzTx/>
        <a:buFont typeface="Courier New" panose="02070309020205020404" pitchFamily="49" charset="0"/>
        <a:buChar char="o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85750" marR="0" indent="-28575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8AB833"/>
        </a:buClr>
        <a:buSzTx/>
        <a:buFont typeface="Wingdings" panose="05000000000000000000" pitchFamily="2" charset="2"/>
        <a:buChar char="q"/>
        <a:tabLst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Condicional – IF ELSE ELSIF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  <p:extLst>
      <p:ext uri="{BB962C8B-B14F-4D97-AF65-F5344CB8AC3E}">
        <p14:creationId xmlns:p14="http://schemas.microsoft.com/office/powerpoint/2010/main" val="118963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55CF8-4DD2-4002-83B1-4AD20AAD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Transformar Algoritmo em 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AC90F-5D7D-4887-A5B8-BF285B3E1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4" y="1463040"/>
            <a:ext cx="4711020" cy="4638502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Estabelecer um comportamento diferente ao algoritmo de acordo com uma condição</a:t>
            </a:r>
          </a:p>
          <a:p>
            <a:pPr lvl="2"/>
            <a:r>
              <a:rPr lang="pt-BR" dirty="0"/>
              <a:t>Processamento: Tomada de Decisão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Ferramentas condicionais</a:t>
            </a:r>
          </a:p>
          <a:p>
            <a:pPr lvl="2"/>
            <a:r>
              <a:rPr lang="pt-BR" dirty="0"/>
              <a:t>Se então senão se (IF THEN ELSE ELSIF) </a:t>
            </a:r>
          </a:p>
          <a:p>
            <a:pPr lvl="2"/>
            <a:r>
              <a:rPr lang="pt-BR" dirty="0"/>
              <a:t>Mude Caso (SWITCH CASE, CASE SELECT)</a:t>
            </a:r>
          </a:p>
          <a:p>
            <a:pPr lvl="2"/>
            <a:r>
              <a:rPr lang="pt-BR" dirty="0"/>
              <a:t>Representadas no fluxograma pela tomada de decisão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ECBFB-1817-40DC-A73A-74ECAAEB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0ED30D-3C45-43BD-8CB2-D09D1A7C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F8244-1CDC-44BE-84EF-77CFE248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D7F4EC13-23A1-4195-AF5D-D805E2A2D58A}"/>
              </a:ext>
            </a:extLst>
          </p:cNvPr>
          <p:cNvSpPr/>
          <p:nvPr/>
        </p:nvSpPr>
        <p:spPr>
          <a:xfrm>
            <a:off x="7067631" y="2753531"/>
            <a:ext cx="2996418" cy="18710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Condição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E507448-15C5-445A-BD96-CE2A5B38DD92}"/>
              </a:ext>
            </a:extLst>
          </p:cNvPr>
          <p:cNvCxnSpPr>
            <a:endCxn id="7" idx="1"/>
          </p:cNvCxnSpPr>
          <p:nvPr/>
        </p:nvCxnSpPr>
        <p:spPr>
          <a:xfrm>
            <a:off x="6096000" y="3689032"/>
            <a:ext cx="971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56D70BBB-C24B-4B87-BE93-A4992F8347E1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8940252" y="1629735"/>
            <a:ext cx="749384" cy="1498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91811A7-0FC0-4DD9-A72F-C0A529C6C25F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9043478" y="4146895"/>
            <a:ext cx="542933" cy="1498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7A70EB-3F95-469E-8E1B-5AAEF83949F1}"/>
              </a:ext>
            </a:extLst>
          </p:cNvPr>
          <p:cNvSpPr txBox="1"/>
          <p:nvPr/>
        </p:nvSpPr>
        <p:spPr>
          <a:xfrm>
            <a:off x="8565839" y="2025933"/>
            <a:ext cx="14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Verdadeiro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F0143DB-99B4-46E0-9520-E39FE671EDDA}"/>
              </a:ext>
            </a:extLst>
          </p:cNvPr>
          <p:cNvSpPr txBox="1"/>
          <p:nvPr/>
        </p:nvSpPr>
        <p:spPr>
          <a:xfrm>
            <a:off x="8508989" y="479452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Falso</a:t>
            </a:r>
          </a:p>
        </p:txBody>
      </p:sp>
    </p:spTree>
    <p:extLst>
      <p:ext uri="{BB962C8B-B14F-4D97-AF65-F5344CB8AC3E}">
        <p14:creationId xmlns:p14="http://schemas.microsoft.com/office/powerpoint/2010/main" val="42109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AE69A-FCE7-4761-9221-EC0EE0E8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do 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64046-2267-4068-A9E6-F2E05F4F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Tomado de decisão simples – A decisão é tomada através de uma condição VERDADEIRA ou FALSA</a:t>
            </a:r>
          </a:p>
          <a:p>
            <a:pPr lvl="1"/>
            <a:r>
              <a:rPr lang="pt-BR" dirty="0"/>
              <a:t>Duas possibilidades</a:t>
            </a:r>
          </a:p>
          <a:p>
            <a:pPr lvl="2"/>
            <a:r>
              <a:rPr lang="pt-BR" dirty="0"/>
              <a:t>Sim ou Não</a:t>
            </a:r>
          </a:p>
          <a:p>
            <a:pPr lvl="2"/>
            <a:r>
              <a:rPr lang="pt-BR" dirty="0"/>
              <a:t>Maior ou Menor</a:t>
            </a:r>
          </a:p>
          <a:p>
            <a:pPr lvl="2"/>
            <a:r>
              <a:rPr lang="pt-BR" dirty="0"/>
              <a:t>Igual ou Diferente</a:t>
            </a:r>
          </a:p>
          <a:p>
            <a:pPr lvl="2"/>
            <a:r>
              <a:rPr lang="pt-BR" dirty="0"/>
              <a:t>Verdadeiro ou Falso</a:t>
            </a:r>
          </a:p>
          <a:p>
            <a:pPr lvl="1"/>
            <a:r>
              <a:rPr lang="pt-BR" dirty="0"/>
              <a:t>Se a tomada de decisão envolver mais opções, a utilização do switch case é mais indicada</a:t>
            </a:r>
          </a:p>
          <a:p>
            <a:pPr lvl="1"/>
            <a:endParaRPr lang="pt-BR" dirty="0"/>
          </a:p>
          <a:p>
            <a:r>
              <a:rPr lang="pt-BR" dirty="0"/>
              <a:t>Estrutura do IF em algoritmo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0AFD7-0DAD-4BEE-9B8A-60D2F6F2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716B1-8C20-4904-AB36-C518A1A8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72D1D-AD27-4FBA-99DD-9ED2B9D6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3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DB5CC-B849-4699-A6A7-B472D036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clássica do 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AF2C2-E36C-446A-BE91-A4AE361F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/>
              <a:t>Cascateamento</a:t>
            </a:r>
            <a:r>
              <a:rPr lang="pt-BR" dirty="0"/>
              <a:t> dos IF</a:t>
            </a:r>
          </a:p>
          <a:p>
            <a:pPr lvl="1"/>
            <a:r>
              <a:rPr lang="pt-BR" dirty="0"/>
              <a:t>Se (condição) então</a:t>
            </a:r>
          </a:p>
          <a:p>
            <a:pPr lvl="2"/>
            <a:r>
              <a:rPr lang="pt-BR" dirty="0"/>
              <a:t>Faça isso</a:t>
            </a:r>
          </a:p>
          <a:p>
            <a:pPr lvl="1"/>
            <a:r>
              <a:rPr lang="pt-BR" dirty="0"/>
              <a:t>Senão se (condição) então</a:t>
            </a:r>
          </a:p>
          <a:p>
            <a:pPr lvl="2"/>
            <a:r>
              <a:rPr lang="pt-BR" dirty="0"/>
              <a:t>Faça isso</a:t>
            </a:r>
          </a:p>
          <a:p>
            <a:pPr lvl="1"/>
            <a:r>
              <a:rPr lang="pt-BR" dirty="0"/>
              <a:t>Senão</a:t>
            </a:r>
          </a:p>
          <a:p>
            <a:pPr lvl="2"/>
            <a:r>
              <a:rPr lang="pt-BR" dirty="0"/>
              <a:t>Faça Isso</a:t>
            </a:r>
          </a:p>
          <a:p>
            <a:endParaRPr lang="pt-BR" dirty="0"/>
          </a:p>
          <a:p>
            <a:r>
              <a:rPr lang="pt-BR" dirty="0"/>
              <a:t>Igualdade ‘==‘</a:t>
            </a:r>
          </a:p>
          <a:p>
            <a:r>
              <a:rPr lang="pt-BR" dirty="0"/>
              <a:t>Diferença ‘!=‘</a:t>
            </a:r>
          </a:p>
          <a:p>
            <a:r>
              <a:rPr lang="pt-BR" dirty="0"/>
              <a:t>Maior ‘&gt;’</a:t>
            </a:r>
          </a:p>
          <a:p>
            <a:r>
              <a:rPr lang="pt-BR" dirty="0"/>
              <a:t>Maior Igual ‘&gt;=‘</a:t>
            </a:r>
          </a:p>
          <a:p>
            <a:r>
              <a:rPr lang="pt-BR" dirty="0"/>
              <a:t>Menor ‘&lt;‘</a:t>
            </a:r>
          </a:p>
          <a:p>
            <a:r>
              <a:rPr lang="pt-BR" dirty="0"/>
              <a:t>Menor Igual ‘&lt;=‘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7217F-ACCE-4E81-9F32-674A61AA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21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920F6-4D55-4B76-B119-88870B58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E9EBA-92ED-4056-A1EC-20F4D988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4A6C1E-BF75-4B11-A32C-71202971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62" y="1501726"/>
            <a:ext cx="4105275" cy="3990975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10A96BAC-8C0C-41C5-A563-E72796E6CC07}"/>
              </a:ext>
            </a:extLst>
          </p:cNvPr>
          <p:cNvCxnSpPr>
            <a:cxnSpLocks/>
          </p:cNvCxnSpPr>
          <p:nvPr/>
        </p:nvCxnSpPr>
        <p:spPr>
          <a:xfrm flipV="1">
            <a:off x="2504049" y="1617785"/>
            <a:ext cx="4463513" cy="2250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CE1CB1C9-7B0F-43D8-ACF9-B7F0976D5005}"/>
              </a:ext>
            </a:extLst>
          </p:cNvPr>
          <p:cNvCxnSpPr>
            <a:cxnSpLocks/>
          </p:cNvCxnSpPr>
          <p:nvPr/>
        </p:nvCxnSpPr>
        <p:spPr>
          <a:xfrm>
            <a:off x="2504049" y="1842868"/>
            <a:ext cx="4463513" cy="20679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009BAF4-937A-46D0-8E3A-F331D11C598A}"/>
              </a:ext>
            </a:extLst>
          </p:cNvPr>
          <p:cNvCxnSpPr>
            <a:cxnSpLocks/>
          </p:cNvCxnSpPr>
          <p:nvPr/>
        </p:nvCxnSpPr>
        <p:spPr>
          <a:xfrm>
            <a:off x="2924094" y="2349305"/>
            <a:ext cx="4419241" cy="193639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9157758B-8E5B-4363-9E5F-1964F1DFD67F}"/>
              </a:ext>
            </a:extLst>
          </p:cNvPr>
          <p:cNvCxnSpPr>
            <a:cxnSpLocks/>
          </p:cNvCxnSpPr>
          <p:nvPr/>
        </p:nvCxnSpPr>
        <p:spPr>
          <a:xfrm>
            <a:off x="2924094" y="2349305"/>
            <a:ext cx="4043468" cy="1938031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53052019-4C80-4CB3-84BF-4F457E3FFFB8}"/>
              </a:ext>
            </a:extLst>
          </p:cNvPr>
          <p:cNvCxnSpPr>
            <a:cxnSpLocks/>
          </p:cNvCxnSpPr>
          <p:nvPr/>
        </p:nvCxnSpPr>
        <p:spPr>
          <a:xfrm>
            <a:off x="2924094" y="2349305"/>
            <a:ext cx="4043468" cy="2296274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41CDD2E5-577E-4C19-8102-5C44529FD63A}"/>
              </a:ext>
            </a:extLst>
          </p:cNvPr>
          <p:cNvCxnSpPr>
            <a:cxnSpLocks/>
          </p:cNvCxnSpPr>
          <p:nvPr/>
        </p:nvCxnSpPr>
        <p:spPr>
          <a:xfrm flipV="1">
            <a:off x="1828800" y="1977633"/>
            <a:ext cx="5138762" cy="82135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F1CBFD09-0CEB-4927-903B-ED8C5307DEE7}"/>
              </a:ext>
            </a:extLst>
          </p:cNvPr>
          <p:cNvCxnSpPr>
            <a:cxnSpLocks/>
          </p:cNvCxnSpPr>
          <p:nvPr/>
        </p:nvCxnSpPr>
        <p:spPr>
          <a:xfrm>
            <a:off x="1828800" y="2798988"/>
            <a:ext cx="5500467" cy="160347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639DD471-CBD9-4A06-9D01-0E249416570B}"/>
              </a:ext>
            </a:extLst>
          </p:cNvPr>
          <p:cNvCxnSpPr>
            <a:cxnSpLocks/>
          </p:cNvCxnSpPr>
          <p:nvPr/>
        </p:nvCxnSpPr>
        <p:spPr>
          <a:xfrm>
            <a:off x="1828800" y="2798988"/>
            <a:ext cx="5138762" cy="2223109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88723"/>
      </p:ext>
    </p:extLst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70B46F1-3EB1-534B-88BE-036F6D969580}" vid="{FEB111D5-CCAF-9848-9962-8E9EC70C26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1706</TotalTime>
  <Words>190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Courier New</vt:lpstr>
      <vt:lpstr>Wingdings</vt:lpstr>
      <vt:lpstr>Sprace</vt:lpstr>
      <vt:lpstr>Estrutura Condicional – IF ELSE ELSIF</vt:lpstr>
      <vt:lpstr>Transformar Algoritmo em Codificação</vt:lpstr>
      <vt:lpstr>Utilização do IF</vt:lpstr>
      <vt:lpstr>Estrutura clássica do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192</cp:revision>
  <cp:lastPrinted>2016-12-20T21:46:29Z</cp:lastPrinted>
  <dcterms:created xsi:type="dcterms:W3CDTF">2017-09-02T14:02:18Z</dcterms:created>
  <dcterms:modified xsi:type="dcterms:W3CDTF">2019-08-21T22:50:05Z</dcterms:modified>
</cp:coreProperties>
</file>