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9" r:id="rId4"/>
    <p:sldId id="275" r:id="rId5"/>
    <p:sldId id="280" r:id="rId6"/>
    <p:sldId id="281" r:id="rId7"/>
    <p:sldId id="286" r:id="rId8"/>
    <p:sldId id="284" r:id="rId9"/>
    <p:sldId id="285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36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91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B461976-D8E3-4EC8-8355-2CD59BEAB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517A628-BD17-4774-B118-BD07E9FC62B3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87710A-93AB-4973-BC8C-05A76112A69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440">
              <a:lnSpc>
                <a:spcPct val="100000"/>
              </a:lnSpc>
              <a:spcBef>
                <a:spcPts val="1200"/>
              </a:spcBef>
              <a:defRPr/>
            </a:lvl1pPr>
            <a:lvl2pPr marL="456048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928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9C2CEB-17FA-4FBE-81CF-5DAE1F2AEF99}"/>
              </a:ext>
            </a:extLst>
          </p:cNvPr>
          <p:cNvCxnSpPr>
            <a:cxnSpLocks/>
          </p:cNvCxnSpPr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E7E604C-F829-4315-AE02-DF8BB0E7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168" indent="0" algn="r">
              <a:buFontTx/>
              <a:buNone/>
              <a:defRPr sz="2800">
                <a:latin typeface="+mj-lt"/>
              </a:defRPr>
            </a:lvl2pPr>
            <a:lvl3pPr marL="384048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charset="2"/>
              <a:buChar char="q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4" r:id="rId4"/>
    <p:sldLayoutId id="2147483667" r:id="rId5"/>
    <p:sldLayoutId id="2147483651" r:id="rId6"/>
    <p:sldLayoutId id="2147483652" r:id="rId7"/>
    <p:sldLayoutId id="2147483653" r:id="rId8"/>
    <p:sldLayoutId id="2147483676" r:id="rId9"/>
    <p:sldLayoutId id="2147483685" r:id="rId10"/>
    <p:sldLayoutId id="2147483674" r:id="rId11"/>
    <p:sldLayoutId id="2147483662" r:id="rId12"/>
    <p:sldLayoutId id="2147483682" r:id="rId13"/>
    <p:sldLayoutId id="2147483677" r:id="rId14"/>
    <p:sldLayoutId id="2147483675" r:id="rId15"/>
    <p:sldLayoutId id="2147483678" r:id="rId16"/>
    <p:sldLayoutId id="2147483664" r:id="rId17"/>
    <p:sldLayoutId id="2147483679" r:id="rId18"/>
    <p:sldLayoutId id="2147483663" r:id="rId19"/>
    <p:sldLayoutId id="2147483665" r:id="rId20"/>
    <p:sldLayoutId id="2147483666" r:id="rId21"/>
    <p:sldLayoutId id="2147483656" r:id="rId22"/>
    <p:sldLayoutId id="2147483681" r:id="rId23"/>
    <p:sldLayoutId id="2147483657" r:id="rId24"/>
    <p:sldLayoutId id="2147483661" r:id="rId25"/>
    <p:sldLayoutId id="2147483659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440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marR="0" indent="-25488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charset="2"/>
        <a:buChar char="q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928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Repetição – Do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While</a:t>
            </a:r>
            <a:r>
              <a:rPr lang="pt-BR" dirty="0"/>
              <a:t>, For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  <p:extLst>
      <p:ext uri="{BB962C8B-B14F-4D97-AF65-F5344CB8AC3E}">
        <p14:creationId xmlns:p14="http://schemas.microsoft.com/office/powerpoint/2010/main" val="11896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6FB7-B9B0-45DB-84B0-12974545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4733D-BF7B-4471-A52C-F1260EBF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4822804" cy="463850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1 - Criar algoritmo que faça a conversão de número decimal em binário.</a:t>
            </a:r>
          </a:p>
          <a:p>
            <a:r>
              <a:rPr lang="pt-BR" dirty="0"/>
              <a:t>2 - Criar algoritmo que faça a conversão de número binário em decimal.</a:t>
            </a:r>
          </a:p>
          <a:p>
            <a:r>
              <a:rPr lang="pt-BR" dirty="0"/>
              <a:t>3 - Criar algoritmo que combine os dois exercícios acima.</a:t>
            </a:r>
          </a:p>
          <a:p>
            <a:pPr lvl="1"/>
            <a:r>
              <a:rPr lang="pt-BR" dirty="0"/>
              <a:t>Coloque os itens como opções de switch case.</a:t>
            </a:r>
          </a:p>
          <a:p>
            <a:pPr lvl="2"/>
            <a:r>
              <a:rPr lang="pt-BR" dirty="0"/>
              <a:t>1 – </a:t>
            </a:r>
            <a:r>
              <a:rPr lang="pt-BR" dirty="0" err="1"/>
              <a:t>Convert</a:t>
            </a:r>
            <a:r>
              <a:rPr lang="pt-BR" dirty="0"/>
              <a:t> </a:t>
            </a:r>
            <a:r>
              <a:rPr lang="pt-BR" dirty="0" err="1"/>
              <a:t>dec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bin</a:t>
            </a:r>
          </a:p>
          <a:p>
            <a:pPr lvl="2"/>
            <a:r>
              <a:rPr lang="pt-BR" dirty="0"/>
              <a:t>2 – </a:t>
            </a:r>
            <a:r>
              <a:rPr lang="pt-BR" dirty="0" err="1"/>
              <a:t>Convert</a:t>
            </a:r>
            <a:r>
              <a:rPr lang="pt-BR" dirty="0"/>
              <a:t> Bin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Dec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252EE-59EE-42DB-8348-5580FFB8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CF177-B859-4AC9-B790-4098D5D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321BE-D9A3-450A-BE16-011F9CA5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6FB7-B9B0-45DB-84B0-12974545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4733D-BF7B-4471-A52C-F1260EBF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4822804" cy="463850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1 - Criar algoritmo que faça a conversão de número decimal em binário.</a:t>
            </a:r>
          </a:p>
          <a:p>
            <a:r>
              <a:rPr lang="pt-BR" dirty="0"/>
              <a:t>2 - Criar algoritmo que faça a conversão de número binário em decimal.</a:t>
            </a:r>
          </a:p>
          <a:p>
            <a:r>
              <a:rPr lang="pt-BR" dirty="0"/>
              <a:t>3 - Criar algoritmo que combine os dois exercícios acima.</a:t>
            </a:r>
          </a:p>
          <a:p>
            <a:pPr lvl="1"/>
            <a:r>
              <a:rPr lang="pt-BR" dirty="0"/>
              <a:t>Coloque os itens como opções de switch case.</a:t>
            </a:r>
          </a:p>
          <a:p>
            <a:pPr lvl="2"/>
            <a:r>
              <a:rPr lang="pt-BR" dirty="0"/>
              <a:t>1 – </a:t>
            </a:r>
            <a:r>
              <a:rPr lang="pt-BR" dirty="0" err="1"/>
              <a:t>Convert</a:t>
            </a:r>
            <a:r>
              <a:rPr lang="pt-BR" dirty="0"/>
              <a:t> </a:t>
            </a:r>
            <a:r>
              <a:rPr lang="pt-BR" dirty="0" err="1"/>
              <a:t>dec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bin</a:t>
            </a:r>
          </a:p>
          <a:p>
            <a:pPr lvl="2"/>
            <a:r>
              <a:rPr lang="pt-BR" dirty="0"/>
              <a:t>2 – </a:t>
            </a:r>
            <a:r>
              <a:rPr lang="pt-BR" dirty="0" err="1"/>
              <a:t>Convert</a:t>
            </a:r>
            <a:r>
              <a:rPr lang="pt-BR" dirty="0"/>
              <a:t> Bin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Dec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252EE-59EE-42DB-8348-5580FFB8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CF177-B859-4AC9-B790-4098D5D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321BE-D9A3-450A-BE16-011F9CA5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0DF15D-648D-4B9E-9797-9F87B66E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27" y="1444764"/>
            <a:ext cx="6454223" cy="47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5644177" cy="209450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As estruturas de repetição (loop) são utilizadas para automatizar procedimentos que possuem níveis de interações repetidas</a:t>
            </a:r>
          </a:p>
          <a:p>
            <a:pPr lvl="1"/>
            <a:r>
              <a:rPr lang="pt-BR" dirty="0"/>
              <a:t>Várias entradas de usuários</a:t>
            </a:r>
          </a:p>
          <a:p>
            <a:pPr lvl="1"/>
            <a:r>
              <a:rPr lang="pt-BR" dirty="0"/>
              <a:t>Retroalimentação</a:t>
            </a:r>
          </a:p>
          <a:p>
            <a:pPr lvl="1"/>
            <a:r>
              <a:rPr lang="pt-BR" dirty="0"/>
              <a:t>Comportamento cíclico em Máquinas de Estado</a:t>
            </a:r>
          </a:p>
          <a:p>
            <a:pPr lvl="1"/>
            <a:r>
              <a:rPr lang="pt-BR" dirty="0"/>
              <a:t>Menu contínuo</a:t>
            </a:r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40C178FD-6898-4061-8D2D-9DC22B74C0F9}"/>
              </a:ext>
            </a:extLst>
          </p:cNvPr>
          <p:cNvSpPr/>
          <p:nvPr/>
        </p:nvSpPr>
        <p:spPr>
          <a:xfrm>
            <a:off x="1514384" y="4489118"/>
            <a:ext cx="1759527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B9B4EE3B-452A-416E-AA83-8A567629AB03}"/>
              </a:ext>
            </a:extLst>
          </p:cNvPr>
          <p:cNvSpPr/>
          <p:nvPr/>
        </p:nvSpPr>
        <p:spPr>
          <a:xfrm>
            <a:off x="4174456" y="4489118"/>
            <a:ext cx="1759527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4DD819D-BB56-4A79-8B1C-4A69C90C84E3}"/>
              </a:ext>
            </a:extLst>
          </p:cNvPr>
          <p:cNvSpPr/>
          <p:nvPr/>
        </p:nvSpPr>
        <p:spPr>
          <a:xfrm>
            <a:off x="6834528" y="4489118"/>
            <a:ext cx="1759527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2017C01-1A3F-4558-AB92-E8DC31D07CB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73911" y="5008664"/>
            <a:ext cx="900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CE6F552-5361-48BC-81C7-A19C254A776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33983" y="5008664"/>
            <a:ext cx="900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268426B6-4784-4950-93B5-3B66B5F9F6C6}"/>
              </a:ext>
            </a:extLst>
          </p:cNvPr>
          <p:cNvCxnSpPr>
            <a:stCxn id="10" idx="3"/>
            <a:endCxn id="9" idx="0"/>
          </p:cNvCxnSpPr>
          <p:nvPr/>
        </p:nvCxnSpPr>
        <p:spPr>
          <a:xfrm flipH="1" flipV="1">
            <a:off x="2394148" y="4489118"/>
            <a:ext cx="3539835" cy="519546"/>
          </a:xfrm>
          <a:prstGeom prst="bentConnector4">
            <a:avLst>
              <a:gd name="adj1" fmla="val -12329"/>
              <a:gd name="adj2" fmla="val 197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14A1F6C-D57E-488F-97FE-5839859F3DDC}"/>
              </a:ext>
            </a:extLst>
          </p:cNvPr>
          <p:cNvSpPr txBox="1"/>
          <p:nvPr/>
        </p:nvSpPr>
        <p:spPr>
          <a:xfrm>
            <a:off x="3031456" y="3644278"/>
            <a:ext cx="26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Retroalimentação ou Loop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A1E74C-F751-4E56-87E7-FB18FB4ED4E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4621" y="5008663"/>
            <a:ext cx="8797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74C65BA-AF20-4E79-B8C7-40FB66C42B5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594055" y="5008662"/>
            <a:ext cx="85474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705C35A8-C25E-4AC7-952C-EA63FF9C6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" t="12906" r="40692" b="25115"/>
          <a:stretch/>
        </p:blipFill>
        <p:spPr>
          <a:xfrm>
            <a:off x="6653213" y="1567359"/>
            <a:ext cx="4736428" cy="28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5644177" cy="209450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As estruturas de repetição (loop) são utilizadas para automatizar procedimentos que possuem níveis de interações repetidas</a:t>
            </a:r>
          </a:p>
          <a:p>
            <a:pPr lvl="1"/>
            <a:r>
              <a:rPr lang="pt-BR" dirty="0"/>
              <a:t>Várias entradas de usuários</a:t>
            </a:r>
          </a:p>
          <a:p>
            <a:pPr lvl="1"/>
            <a:r>
              <a:rPr lang="pt-BR" dirty="0"/>
              <a:t>Retroalimentação</a:t>
            </a:r>
          </a:p>
          <a:p>
            <a:pPr lvl="1"/>
            <a:r>
              <a:rPr lang="pt-BR" dirty="0"/>
              <a:t>Comportamento cíclico em Máquinas de Estado</a:t>
            </a:r>
          </a:p>
          <a:p>
            <a:pPr lvl="1"/>
            <a:r>
              <a:rPr lang="pt-BR" dirty="0"/>
              <a:t>Menu contínuo</a:t>
            </a:r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40C178FD-6898-4061-8D2D-9DC22B74C0F9}"/>
              </a:ext>
            </a:extLst>
          </p:cNvPr>
          <p:cNvSpPr/>
          <p:nvPr/>
        </p:nvSpPr>
        <p:spPr>
          <a:xfrm>
            <a:off x="1514384" y="4489118"/>
            <a:ext cx="1759527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B9B4EE3B-452A-416E-AA83-8A567629AB03}"/>
              </a:ext>
            </a:extLst>
          </p:cNvPr>
          <p:cNvSpPr/>
          <p:nvPr/>
        </p:nvSpPr>
        <p:spPr>
          <a:xfrm>
            <a:off x="4174456" y="4489118"/>
            <a:ext cx="1759527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D4DD819D-BB56-4A79-8B1C-4A69C90C84E3}"/>
              </a:ext>
            </a:extLst>
          </p:cNvPr>
          <p:cNvSpPr/>
          <p:nvPr/>
        </p:nvSpPr>
        <p:spPr>
          <a:xfrm>
            <a:off x="6834528" y="4489118"/>
            <a:ext cx="1759527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2017C01-1A3F-4558-AB92-E8DC31D07CB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73911" y="5008664"/>
            <a:ext cx="900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CE6F552-5361-48BC-81C7-A19C254A776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33983" y="5008664"/>
            <a:ext cx="900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268426B6-4784-4950-93B5-3B66B5F9F6C6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174456" y="5008664"/>
            <a:ext cx="1759527" cy="12700"/>
          </a:xfrm>
          <a:prstGeom prst="bentConnector5">
            <a:avLst>
              <a:gd name="adj1" fmla="val -27165"/>
              <a:gd name="adj2" fmla="val -8072724"/>
              <a:gd name="adj3" fmla="val 1311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14A1F6C-D57E-488F-97FE-5839859F3DDC}"/>
              </a:ext>
            </a:extLst>
          </p:cNvPr>
          <p:cNvSpPr txBox="1"/>
          <p:nvPr/>
        </p:nvSpPr>
        <p:spPr>
          <a:xfrm>
            <a:off x="3727566" y="3644278"/>
            <a:ext cx="26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Retroalimentação ou Loop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A1E74C-F751-4E56-87E7-FB18FB4ED4E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4621" y="5008663"/>
            <a:ext cx="8797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74C65BA-AF20-4E79-B8C7-40FB66C42B5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594055" y="5008662"/>
            <a:ext cx="85474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B78BDFFA-5DD4-4426-B38E-A04B838B6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" t="12906" r="40692" b="25115"/>
          <a:stretch/>
        </p:blipFill>
        <p:spPr>
          <a:xfrm>
            <a:off x="6653213" y="1567359"/>
            <a:ext cx="4736428" cy="28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CB94-20CA-44E8-9B01-BB1D3AB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 em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29A0D-D63B-41DD-B808-188F1009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que calcule a média de 3 números digitados pelo usuário.</a:t>
            </a:r>
          </a:p>
          <a:p>
            <a:pPr lvl="1"/>
            <a:r>
              <a:rPr lang="pt-BR" dirty="0"/>
              <a:t>Não considera escalabilidade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FABA6-DE2C-45B3-8AC5-AF5832A7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BAB15-F8DE-413D-AD33-1E1A35D6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04CD5-06C2-4DBE-9B91-A625114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8D5A70-01E1-4265-B0FE-69AF2CDA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90" y="2557462"/>
            <a:ext cx="8248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CB94-20CA-44E8-9B01-BB1D3AB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 em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29A0D-D63B-41DD-B808-188F1009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que calcule a média de 3 números digitados pelo usuário.</a:t>
            </a:r>
          </a:p>
          <a:p>
            <a:pPr lvl="1"/>
            <a:r>
              <a:rPr lang="pt-BR" dirty="0"/>
              <a:t>Não considera escalabilidade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FABA6-DE2C-45B3-8AC5-AF5832A7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BAB15-F8DE-413D-AD33-1E1A35D6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04CD5-06C2-4DBE-9B91-A625114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8D5A70-01E1-4265-B0FE-69AF2CDA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90" y="2557462"/>
            <a:ext cx="8248650" cy="3114675"/>
          </a:xfrm>
          <a:prstGeom prst="rect">
            <a:avLst/>
          </a:prstGeom>
        </p:spPr>
      </p:pic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92DEE037-6ADC-437C-B58C-C170EF12EFEC}"/>
              </a:ext>
            </a:extLst>
          </p:cNvPr>
          <p:cNvSpPr/>
          <p:nvPr/>
        </p:nvSpPr>
        <p:spPr>
          <a:xfrm>
            <a:off x="6774873" y="3255818"/>
            <a:ext cx="4031672" cy="1177637"/>
          </a:xfrm>
          <a:prstGeom prst="wedgeRectCallout">
            <a:avLst>
              <a:gd name="adj1" fmla="val -79065"/>
              <a:gd name="adj2" fmla="val 24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Ao tentar expandir essa lógica para a média de 50 números o código aumenta em 94 linhas e 47 variáveis no mínimo.</a:t>
            </a:r>
          </a:p>
        </p:txBody>
      </p:sp>
    </p:spTree>
    <p:extLst>
      <p:ext uri="{BB962C8B-B14F-4D97-AF65-F5344CB8AC3E}">
        <p14:creationId xmlns:p14="http://schemas.microsoft.com/office/powerpoint/2010/main" val="164223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CB94-20CA-44E8-9B01-BB1D3AB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 em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29A0D-D63B-41DD-B808-188F1009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que calcule a média de n números digitados pelo usuário.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FABA6-DE2C-45B3-8AC5-AF5832A7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BAB15-F8DE-413D-AD33-1E1A35D6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04CD5-06C2-4DBE-9B91-A625114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E62524-7F2A-40F4-8953-1E506559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099188"/>
            <a:ext cx="6886575" cy="4181475"/>
          </a:xfrm>
          <a:prstGeom prst="rect">
            <a:avLst/>
          </a:prstGeom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3F4414-A8B0-4FB5-8293-961D04C02FA0}"/>
              </a:ext>
            </a:extLst>
          </p:cNvPr>
          <p:cNvSpPr/>
          <p:nvPr/>
        </p:nvSpPr>
        <p:spPr>
          <a:xfrm>
            <a:off x="8669851" y="3768436"/>
            <a:ext cx="2563090" cy="1177637"/>
          </a:xfrm>
          <a:prstGeom prst="wedgeRectCallout">
            <a:avLst>
              <a:gd name="adj1" fmla="val -79065"/>
              <a:gd name="adj2" fmla="val 24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média de incontáveis números não aumentam o tamanho do código.</a:t>
            </a:r>
          </a:p>
        </p:txBody>
      </p:sp>
    </p:spTree>
    <p:extLst>
      <p:ext uri="{BB962C8B-B14F-4D97-AF65-F5344CB8AC3E}">
        <p14:creationId xmlns:p14="http://schemas.microsoft.com/office/powerpoint/2010/main" val="7693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AF5A-4CB4-407E-B5D1-680EB523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 -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9CFD-CB0E-474A-82A5-AD56B113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644177" cy="4638502"/>
          </a:xfrm>
        </p:spPr>
        <p:txBody>
          <a:bodyPr/>
          <a:lstStyle/>
          <a:p>
            <a:r>
              <a:rPr lang="pt-BR" dirty="0"/>
              <a:t>For</a:t>
            </a:r>
          </a:p>
          <a:p>
            <a:pPr lvl="1"/>
            <a:r>
              <a:rPr lang="pt-BR" dirty="0"/>
              <a:t>Possui três argumentos iniciais separados por ‘;’</a:t>
            </a:r>
          </a:p>
          <a:p>
            <a:pPr lvl="2"/>
            <a:r>
              <a:rPr lang="pt-BR" dirty="0"/>
              <a:t>Inicialização de variável de incremento</a:t>
            </a:r>
          </a:p>
          <a:p>
            <a:pPr lvl="2"/>
            <a:r>
              <a:rPr lang="pt-BR" dirty="0"/>
              <a:t>Condição de continuidade</a:t>
            </a:r>
          </a:p>
          <a:p>
            <a:pPr lvl="2"/>
            <a:r>
              <a:rPr lang="pt-BR" dirty="0"/>
              <a:t>Formato de incremento ou decremento por loop</a:t>
            </a:r>
          </a:p>
          <a:p>
            <a:pPr lvl="1"/>
            <a:r>
              <a:rPr lang="pt-BR" dirty="0"/>
              <a:t>Se a condição não for atendida o conteúdo do for não será executado</a:t>
            </a:r>
          </a:p>
          <a:p>
            <a:pPr lvl="1"/>
            <a:r>
              <a:rPr lang="pt-BR" dirty="0"/>
              <a:t>Eventuais incrementos/decrementos são automáticos</a:t>
            </a:r>
          </a:p>
          <a:p>
            <a:pPr lvl="1"/>
            <a:r>
              <a:rPr lang="pt-BR" dirty="0"/>
              <a:t>Recomendado para ser utilizado para um número de repetições conhecido. Ideal para varredura de vetores e matrizes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469DF-F1A3-4E6C-84E4-FA854880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635B1-8AAB-489D-9D86-8DD5C4A3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1FDB5-A31C-4971-B7E9-C9F88D6D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D0A43F-3320-4627-8425-F82CDA34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150" y="2185987"/>
            <a:ext cx="31146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AF5A-4CB4-407E-B5D1-680EB523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 –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9CFD-CB0E-474A-82A5-AD56B113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644177" cy="4638502"/>
          </a:xfrm>
        </p:spPr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  <a:p>
            <a:pPr lvl="1"/>
            <a:r>
              <a:rPr lang="pt-BR" dirty="0"/>
              <a:t>Possui uma condição de continuidade no início</a:t>
            </a:r>
          </a:p>
          <a:p>
            <a:pPr lvl="1"/>
            <a:r>
              <a:rPr lang="pt-BR" dirty="0"/>
              <a:t>Se a condição não for atendida o conteúdo do </a:t>
            </a:r>
            <a:r>
              <a:rPr lang="pt-BR" dirty="0" err="1"/>
              <a:t>while</a:t>
            </a:r>
            <a:r>
              <a:rPr lang="pt-BR" dirty="0"/>
              <a:t> não será executado</a:t>
            </a:r>
          </a:p>
          <a:p>
            <a:pPr lvl="1"/>
            <a:r>
              <a:rPr lang="pt-BR" dirty="0"/>
              <a:t>Eventuais incrementos/decrementos deverão ser inseridos manualmente</a:t>
            </a:r>
          </a:p>
          <a:p>
            <a:pPr lvl="2"/>
            <a:r>
              <a:rPr lang="pt-BR" dirty="0"/>
              <a:t>Variáveis de incremento devem ser inicializadas</a:t>
            </a:r>
          </a:p>
          <a:p>
            <a:pPr lvl="1"/>
            <a:r>
              <a:rPr lang="pt-BR" dirty="0"/>
              <a:t>Recomendado para ser utilizado em situações onde a quantidade de repetições é indefinida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469DF-F1A3-4E6C-84E4-FA854880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635B1-8AAB-489D-9D86-8DD5C4A3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1FDB5-A31C-4971-B7E9-C9F88D6D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7F4329-382F-4B4A-8431-820809FA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88" y="2095500"/>
            <a:ext cx="3771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AF5A-4CB4-407E-B5D1-680EB523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 – Do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9CFD-CB0E-474A-82A5-AD56B113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644177" cy="4638502"/>
          </a:xfrm>
        </p:spPr>
        <p:txBody>
          <a:bodyPr/>
          <a:lstStyle/>
          <a:p>
            <a:r>
              <a:rPr lang="pt-BR" dirty="0"/>
              <a:t>Do </a:t>
            </a:r>
            <a:r>
              <a:rPr lang="pt-BR" dirty="0" err="1"/>
              <a:t>While</a:t>
            </a:r>
            <a:endParaRPr lang="pt-BR" dirty="0"/>
          </a:p>
          <a:p>
            <a:pPr lvl="1"/>
            <a:r>
              <a:rPr lang="pt-BR" dirty="0"/>
              <a:t>Possui uma condição de continuidade no final</a:t>
            </a:r>
          </a:p>
          <a:p>
            <a:pPr lvl="1"/>
            <a:r>
              <a:rPr lang="pt-BR" dirty="0"/>
              <a:t>A primeira execução é garantida mesmo se a condição não for satisfeita</a:t>
            </a:r>
          </a:p>
          <a:p>
            <a:pPr lvl="1"/>
            <a:r>
              <a:rPr lang="pt-BR" dirty="0"/>
              <a:t>Eventuais incrementos/decrementos deverão ser inseridos manualmente</a:t>
            </a:r>
          </a:p>
          <a:p>
            <a:pPr lvl="2"/>
            <a:r>
              <a:rPr lang="pt-BR" dirty="0"/>
              <a:t>Variáveis de incremento devem ser inicializadas</a:t>
            </a:r>
          </a:p>
          <a:p>
            <a:pPr lvl="1"/>
            <a:r>
              <a:rPr lang="pt-BR" dirty="0"/>
              <a:t>Recomendado para ser utilizado em situações onde a quantidade de repetições é indefinida e a primeira execução do conteúdo tem que ser assegurada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469DF-F1A3-4E6C-84E4-FA854880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20 March 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635B1-8AAB-489D-9D86-8DD5C4A3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1FDB5-A31C-4971-B7E9-C9F88D6D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CD047F-BDAE-47EF-B3F4-B9B5872F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0" y="2081212"/>
            <a:ext cx="3810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10790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70B46F1-3EB1-534B-88BE-036F6D969580}" vid="{FEB111D5-CCAF-9848-9962-8E9EC70C26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1425</TotalTime>
  <Words>588</Words>
  <Application>Microsoft Office PowerPoint</Application>
  <PresentationFormat>Widescreen</PresentationFormat>
  <Paragraphs>105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Sprace</vt:lpstr>
      <vt:lpstr>Estrutura de Repetição – Do While, While, For</vt:lpstr>
      <vt:lpstr>Contextualização</vt:lpstr>
      <vt:lpstr>Contextualização</vt:lpstr>
      <vt:lpstr>Exemplo de código em C++</vt:lpstr>
      <vt:lpstr>Exemplo de código em C++</vt:lpstr>
      <vt:lpstr>Exemplo de código em C++</vt:lpstr>
      <vt:lpstr>Estrutura de Repetição - For</vt:lpstr>
      <vt:lpstr>Estrutura de Repetição – While</vt:lpstr>
      <vt:lpstr>Estrutura de Repetição – Do While</vt:lpstr>
      <vt:lpstr>Exercício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157</cp:revision>
  <cp:lastPrinted>2016-12-20T21:46:29Z</cp:lastPrinted>
  <dcterms:created xsi:type="dcterms:W3CDTF">2017-09-02T14:02:18Z</dcterms:created>
  <dcterms:modified xsi:type="dcterms:W3CDTF">2020-03-20T21:36:01Z</dcterms:modified>
</cp:coreProperties>
</file>