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4A"/>
    <a:srgbClr val="DED1AF"/>
    <a:srgbClr val="7D2C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7"/>
  </p:normalViewPr>
  <p:slideViewPr>
    <p:cSldViewPr snapToGrid="0" snapToObjects="1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26AA4-C9BC-ED4C-873A-C0445133165A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A8411-F32D-7B49-8A7B-51B5421C104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SPRACE RGB Color: 104 30 23</a:t>
            </a:r>
          </a:p>
          <a:p>
            <a:r>
              <a:rPr lang="en-US"/>
              <a:t>	</a:t>
            </a:r>
            <a:r>
              <a:rPr lang="en-US" baseline="0"/>
              <a:t>                214 199 159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8411-F32D-7B49-8A7B-51B5421C1049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78933" y="4385733"/>
            <a:ext cx="106510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00214A"/>
          </a:solidFill>
          <a:ln>
            <a:solidFill>
              <a:srgbClr val="002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C27457-671B-B140-976D-C6995090EC24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UNEMAT – Campus Barra do </a:t>
            </a:r>
            <a:r>
              <a:rPr lang="en-US" dirty="0" err="1"/>
              <a:t>Bugres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396" y="0"/>
            <a:ext cx="2391686" cy="8282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1823" y="286603"/>
            <a:ext cx="11277027" cy="75688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C31A-A44F-B747-8FBE-3FA0EF0E6E96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4290138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451823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8128454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38539" y="196035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1"/>
          </p:nvPr>
        </p:nvSpPr>
        <p:spPr>
          <a:xfrm>
            <a:off x="238539" y="3537138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2"/>
          </p:nvPr>
        </p:nvSpPr>
        <p:spPr>
          <a:xfrm>
            <a:off x="6221895" y="196035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221895" y="3537138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title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50028" y="196035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250028" y="2872326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4"/>
          </p:nvPr>
        </p:nvSpPr>
        <p:spPr>
          <a:xfrm>
            <a:off x="6216751" y="196035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5"/>
          </p:nvPr>
        </p:nvSpPr>
        <p:spPr>
          <a:xfrm>
            <a:off x="6216751" y="2872326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6"/>
          </p:nvPr>
        </p:nvSpPr>
        <p:spPr>
          <a:xfrm>
            <a:off x="250028" y="3526587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7"/>
          </p:nvPr>
        </p:nvSpPr>
        <p:spPr>
          <a:xfrm>
            <a:off x="250028" y="6202878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8"/>
          </p:nvPr>
        </p:nvSpPr>
        <p:spPr>
          <a:xfrm>
            <a:off x="6216751" y="3526587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9"/>
          </p:nvPr>
        </p:nvSpPr>
        <p:spPr>
          <a:xfrm>
            <a:off x="6216751" y="6202878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Title Four 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64503" y="3080017"/>
            <a:ext cx="6639597" cy="718212"/>
          </a:xfrm>
          <a:solidFill>
            <a:srgbClr val="7D2C1E"/>
          </a:solidFill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137797" y="196036"/>
            <a:ext cx="0" cy="6494695"/>
          </a:xfrm>
          <a:prstGeom prst="line">
            <a:avLst/>
          </a:prstGeom>
          <a:ln>
            <a:solidFill>
              <a:srgbClr val="611D1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1363821" y="196035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06371" y="196035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1363821" y="3537138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6806371" y="3537138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Four Conten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38539" y="196035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1"/>
          </p:nvPr>
        </p:nvSpPr>
        <p:spPr>
          <a:xfrm>
            <a:off x="238539" y="3537138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2"/>
          </p:nvPr>
        </p:nvSpPr>
        <p:spPr>
          <a:xfrm>
            <a:off x="6221895" y="196035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3"/>
          </p:nvPr>
        </p:nvSpPr>
        <p:spPr>
          <a:xfrm>
            <a:off x="6221895" y="3537138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5"/>
          </p:nvPr>
        </p:nvSpPr>
        <p:spPr>
          <a:xfrm>
            <a:off x="4239212" y="183177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6"/>
          </p:nvPr>
        </p:nvSpPr>
        <p:spPr>
          <a:xfrm>
            <a:off x="261393" y="187366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7"/>
          </p:nvPr>
        </p:nvSpPr>
        <p:spPr>
          <a:xfrm>
            <a:off x="8197777" y="187366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8"/>
          </p:nvPr>
        </p:nvSpPr>
        <p:spPr>
          <a:xfrm>
            <a:off x="4239212" y="3522099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9"/>
          </p:nvPr>
        </p:nvSpPr>
        <p:spPr>
          <a:xfrm>
            <a:off x="261393" y="3526288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20"/>
          </p:nvPr>
        </p:nvSpPr>
        <p:spPr>
          <a:xfrm>
            <a:off x="8197777" y="3526288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Six Conten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5"/>
          </p:nvPr>
        </p:nvSpPr>
        <p:spPr>
          <a:xfrm>
            <a:off x="4239212" y="183177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6"/>
          </p:nvPr>
        </p:nvSpPr>
        <p:spPr>
          <a:xfrm>
            <a:off x="261393" y="187366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7"/>
          </p:nvPr>
        </p:nvSpPr>
        <p:spPr>
          <a:xfrm>
            <a:off x="8197777" y="187366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8"/>
          </p:nvPr>
        </p:nvSpPr>
        <p:spPr>
          <a:xfrm>
            <a:off x="4239212" y="3522099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9"/>
          </p:nvPr>
        </p:nvSpPr>
        <p:spPr>
          <a:xfrm>
            <a:off x="261393" y="3526288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20"/>
          </p:nvPr>
        </p:nvSpPr>
        <p:spPr>
          <a:xfrm>
            <a:off x="8197777" y="3526288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prace Color Flat">
    <p:bg>
      <p:bgPr>
        <a:solidFill>
          <a:srgbClr val="7D2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00214A"/>
          </a:solidFill>
          <a:ln>
            <a:solidFill>
              <a:srgbClr val="002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2" y="286603"/>
            <a:ext cx="9499574" cy="799919"/>
          </a:xfrm>
        </p:spPr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23" y="1463040"/>
            <a:ext cx="11277028" cy="4638502"/>
          </a:xfrm>
        </p:spPr>
        <p:txBody>
          <a:bodyPr/>
          <a:lstStyle>
            <a:lvl1pPr marL="127635">
              <a:lnSpc>
                <a:spcPct val="100000"/>
              </a:lnSpc>
              <a:spcBef>
                <a:spcPts val="1200"/>
              </a:spcBef>
              <a:defRPr/>
            </a:lvl1pPr>
            <a:lvl2pPr marL="455930"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 marL="638810">
              <a:buClr>
                <a:schemeClr val="accent1"/>
              </a:buCl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UNEMAT – Campus </a:t>
            </a:r>
            <a:r>
              <a:rPr lang="en-US" dirty="0" err="1"/>
              <a:t>barra</a:t>
            </a:r>
            <a:r>
              <a:rPr lang="en-US" dirty="0"/>
              <a:t> do </a:t>
            </a:r>
            <a:r>
              <a:rPr lang="en-US" dirty="0" err="1"/>
              <a:t>bugres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0" name="Conector Reto 9"/>
          <p:cNvCxnSpPr/>
          <p:nvPr userDrawn="1"/>
        </p:nvCxnSpPr>
        <p:spPr>
          <a:xfrm>
            <a:off x="301557" y="1205799"/>
            <a:ext cx="1155516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396" y="0"/>
            <a:ext cx="2391686" cy="8282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prace Color Gradient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eige">
    <p:bg>
      <p:bgPr>
        <a:solidFill>
          <a:srgbClr val="DED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518"/>
            <a:ext cx="3200400" cy="2323651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6550" y="376518"/>
            <a:ext cx="7325346" cy="592868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40019"/>
            <a:ext cx="3200400" cy="346518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86550" y="6400433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94124" y="6400432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457200" y="639903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FCC10D-EFAF-A441-BC06-CD57E60AC4C7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10569225" y="66121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13E31D-E2AB-40D1-8B51-AFA5AFEF393A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ight Vertica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8696" y="414778"/>
            <a:ext cx="2660154" cy="5757421"/>
          </a:xfrm>
          <a:solidFill>
            <a:srgbClr val="7D2C1E"/>
          </a:solidFill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1823" y="414778"/>
            <a:ext cx="8390963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DB7DF7-2AD5-E849-A454-C75B8FCBFD21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75" y="4979084"/>
            <a:ext cx="12188825" cy="19050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3" y="5074920"/>
            <a:ext cx="11277027" cy="680421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-3145" y="16090"/>
            <a:ext cx="12191985" cy="4915076"/>
          </a:xfrm>
          <a:solidFill>
            <a:srgbClr val="7D2C1E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823" y="5907023"/>
            <a:ext cx="11277027" cy="49358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69D6-B82F-D64E-9062-F5066DD4BD65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25BF-537E-9B49-9DB0-7D6F2557E25D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Right 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8696" y="414778"/>
            <a:ext cx="2660154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1823" y="414778"/>
            <a:ext cx="8390963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F17E72-4D24-3049-9FFA-AE6CCA6D611A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767251-D10C-0445-A053-9686739D1637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1823" y="414867"/>
            <a:ext cx="11277028" cy="56847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2" y="211667"/>
            <a:ext cx="11277027" cy="87485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F91E2-879C-FA4E-9DAB-0D5D07BF8882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26423" y="423333"/>
            <a:ext cx="11277028" cy="5977467"/>
          </a:xfrm>
        </p:spPr>
        <p:txBody>
          <a:bodyPr/>
          <a:lstStyle>
            <a:lvl1pPr algn="ctr">
              <a:defRPr sz="4400">
                <a:latin typeface="+mj-lt"/>
              </a:defRPr>
            </a:lvl1pPr>
            <a:lvl2pPr marL="201295" indent="0" algn="r">
              <a:buFontTx/>
              <a:buNone/>
              <a:defRPr sz="2800">
                <a:latin typeface="+mj-lt"/>
              </a:defRPr>
            </a:lvl2pPr>
            <a:lvl3pPr marL="384175" indent="0" algn="r">
              <a:buFontTx/>
              <a:buNone/>
              <a:defRPr sz="2000">
                <a:latin typeface="+mj-lt"/>
              </a:defRPr>
            </a:lvl3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rgbClr val="7D2C1E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2E6FC1-B509-F347-B54F-FFC6081CB0E3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1823" y="286603"/>
            <a:ext cx="11277027" cy="75688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55464"/>
            <a:ext cx="5510930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EC48-BF3D-DC47-A8C0-47AD9B79DF34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451823" y="1355464"/>
            <a:ext cx="5510930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le Subtitle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1823" y="193638"/>
            <a:ext cx="11277027" cy="87137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822" y="1352283"/>
            <a:ext cx="5583217" cy="61954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00" b="1" cap="none" baseline="0">
                <a:solidFill>
                  <a:srgbClr val="7D2C1E"/>
                </a:solidFill>
                <a:latin typeface="Calibri Light" panose="020F030202020403020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823" y="2108499"/>
            <a:ext cx="5583217" cy="406639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354302"/>
            <a:ext cx="5510930" cy="61954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00" b="1" cap="none" baseline="0">
                <a:solidFill>
                  <a:srgbClr val="7D2C1E"/>
                </a:solidFill>
                <a:latin typeface="Calibri Light" panose="020F030202020403020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108500"/>
            <a:ext cx="5510930" cy="406639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BB46-4D35-CB46-9535-9FB027BFF448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s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377571" y="374444"/>
            <a:ext cx="5590325" cy="6132373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Wingdings" panose="05000000000000000000" pitchFamily="2" charset="2"/>
              <a:buChar char="q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6210852" y="374444"/>
            <a:ext cx="5636024" cy="6132373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822" y="286603"/>
            <a:ext cx="11277027" cy="7999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823" y="1446415"/>
            <a:ext cx="11277028" cy="46531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  <a:p>
            <a:pPr marL="91440" marR="0" lvl="3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nível</a:t>
            </a:r>
          </a:p>
          <a:p>
            <a:pPr marL="91440" marR="0" lvl="4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nível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1F5E17-1C64-2548-A617-1B8ADC38E92F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1214" y="1183341"/>
            <a:ext cx="11521440" cy="32273"/>
          </a:xfrm>
          <a:prstGeom prst="line">
            <a:avLst/>
          </a:prstGeom>
          <a:ln w="6350">
            <a:solidFill>
              <a:srgbClr val="7D2C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27635" marR="0" indent="-9144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E48312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4195" marR="0" indent="-254635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rgbClr val="7D2C1E"/>
        </a:buClr>
        <a:buSzPct val="65000"/>
        <a:buFont typeface="Wingdings" panose="05000000000000000000" pitchFamily="2" charset="2"/>
        <a:buChar char="q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marR="0" indent="-182880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7D2C1E"/>
        </a:buClr>
        <a:buSzTx/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38810" marR="0" indent="0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7D2C1E"/>
        </a:buClr>
        <a:buSzTx/>
        <a:buFont typeface="Calibri" panose="020F0502020204030204" pitchFamily="34" charset="0"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49935" marR="0" indent="0" algn="r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7D2C1E"/>
        </a:buClr>
        <a:buSzTx/>
        <a:buFont typeface="Calibri" panose="020F0502020204030204" pitchFamily="34" charset="0"/>
        <a:buNone/>
        <a:defRPr sz="16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Manipulação de Arquivos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Prof. Lucas Arruda Ramalho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ED78D-4BED-4A3B-B592-D2C19A816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Arquivo 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060F75-DC9D-43DB-A2B3-A03DA13F6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Um arquivo é composto de registros</a:t>
            </a:r>
          </a:p>
          <a:p>
            <a:pPr lvl="1"/>
            <a:r>
              <a:rPr lang="pt-BR" dirty="0"/>
              <a:t>Registros são formados por campos</a:t>
            </a:r>
          </a:p>
          <a:p>
            <a:pPr lvl="1"/>
            <a:r>
              <a:rPr lang="pt-BR" dirty="0"/>
              <a:t>As operações elementares que estão associadas  a arquivos são</a:t>
            </a:r>
          </a:p>
          <a:p>
            <a:pPr lvl="2"/>
            <a:r>
              <a:rPr lang="pt-BR" dirty="0"/>
              <a:t>Abrir (Open), Fechar(Close), Ler(</a:t>
            </a:r>
            <a:r>
              <a:rPr lang="pt-BR" dirty="0" err="1"/>
              <a:t>Read</a:t>
            </a:r>
            <a:r>
              <a:rPr lang="pt-BR" dirty="0"/>
              <a:t>), Escrever(Write), Ver o final(EOF - </a:t>
            </a:r>
            <a:r>
              <a:rPr lang="pt-BR" dirty="0" err="1"/>
              <a:t>End</a:t>
            </a:r>
            <a:r>
              <a:rPr lang="pt-BR" dirty="0"/>
              <a:t>-</a:t>
            </a:r>
            <a:r>
              <a:rPr lang="pt-BR" dirty="0" err="1"/>
              <a:t>of</a:t>
            </a:r>
            <a:r>
              <a:rPr lang="pt-BR" dirty="0"/>
              <a:t>-file) e Posicionar(</a:t>
            </a:r>
            <a:r>
              <a:rPr lang="pt-BR" dirty="0" err="1"/>
              <a:t>Seek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Um arquivo pode ser</a:t>
            </a:r>
          </a:p>
          <a:p>
            <a:pPr lvl="2"/>
            <a:r>
              <a:rPr lang="pt-BR" dirty="0" err="1"/>
              <a:t>Read-only</a:t>
            </a:r>
            <a:r>
              <a:rPr lang="pt-BR" dirty="0"/>
              <a:t> – Somente Leitura</a:t>
            </a:r>
          </a:p>
          <a:p>
            <a:pPr lvl="2"/>
            <a:r>
              <a:rPr lang="pt-BR" dirty="0"/>
              <a:t>Write-</a:t>
            </a:r>
            <a:r>
              <a:rPr lang="pt-BR" dirty="0" err="1"/>
              <a:t>only</a:t>
            </a:r>
            <a:r>
              <a:rPr lang="pt-BR" dirty="0"/>
              <a:t> – Somente Escrita</a:t>
            </a:r>
          </a:p>
          <a:p>
            <a:pPr lvl="2"/>
            <a:r>
              <a:rPr lang="pt-BR" dirty="0" err="1"/>
              <a:t>Read</a:t>
            </a:r>
            <a:r>
              <a:rPr lang="pt-BR" dirty="0"/>
              <a:t>/Write – Leitura/Escrita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Quando um programa vai manipular um arquivo, deverá </a:t>
            </a:r>
            <a:r>
              <a:rPr lang="pt-BR" dirty="0" err="1"/>
              <a:t>abrí-lo</a:t>
            </a:r>
            <a:endParaRPr lang="pt-BR" dirty="0"/>
          </a:p>
          <a:p>
            <a:pPr lvl="2"/>
            <a:r>
              <a:rPr lang="pt-BR" dirty="0"/>
              <a:t>Quando a manipulação acaba você deverá fechar o arquivo</a:t>
            </a:r>
          </a:p>
          <a:p>
            <a:pPr lvl="2"/>
            <a:endParaRPr lang="pt-BR"/>
          </a:p>
          <a:p>
            <a:pPr lvl="1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7D148A-4EC2-42A3-AA1D-FA65E4CD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F9C52C-0D8F-44FE-83D4-7B6FD64E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A6A767-603C-41C7-B30B-56FA0F4F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1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93544-1E36-4C22-87A8-9CEA5BA3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e escrever em arquivo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10B2E0-89A4-44EB-8151-30A1EDEF6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2" y="1463040"/>
            <a:ext cx="6849309" cy="4638502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pt-BR" dirty="0"/>
              <a:t>Linha 6 – FILE * arquivo;</a:t>
            </a:r>
          </a:p>
          <a:p>
            <a:pPr lvl="2"/>
            <a:r>
              <a:rPr lang="pt-BR" dirty="0"/>
              <a:t>Tipo de arquivo ‘FILE’ deverá ser uma variável de tamanho indefinido, cujo nome deve apenas apontar (através do uso de ponteiro) para seu endereço de memória.</a:t>
            </a:r>
          </a:p>
          <a:p>
            <a:pPr lvl="1"/>
            <a:r>
              <a:rPr lang="pt-BR" dirty="0"/>
              <a:t>Linha 7 – arquivo = </a:t>
            </a:r>
            <a:r>
              <a:rPr lang="pt-BR" dirty="0" err="1"/>
              <a:t>fopen</a:t>
            </a:r>
            <a:r>
              <a:rPr lang="pt-BR" dirty="0"/>
              <a:t>(“teste.</a:t>
            </a:r>
            <a:r>
              <a:rPr lang="pt-BR" dirty="0" err="1"/>
              <a:t>txt</a:t>
            </a:r>
            <a:r>
              <a:rPr lang="pt-BR" dirty="0"/>
              <a:t>”,”w”);</a:t>
            </a:r>
          </a:p>
          <a:p>
            <a:pPr lvl="2"/>
            <a:r>
              <a:rPr lang="pt-BR" dirty="0"/>
              <a:t>Função </a:t>
            </a:r>
            <a:r>
              <a:rPr lang="pt-BR" dirty="0" err="1"/>
              <a:t>fopen</a:t>
            </a:r>
            <a:r>
              <a:rPr lang="pt-BR" dirty="0"/>
              <a:t> diz o caminho do arquivo que será aberto do tipo escrita (</a:t>
            </a:r>
            <a:r>
              <a:rPr lang="pt-BR" dirty="0" err="1"/>
              <a:t>write</a:t>
            </a:r>
            <a:r>
              <a:rPr lang="pt-BR" dirty="0"/>
              <a:t>) e sua referência é a variável ‘arquivo’.</a:t>
            </a:r>
          </a:p>
          <a:p>
            <a:pPr lvl="1"/>
            <a:r>
              <a:rPr lang="pt-BR" dirty="0"/>
              <a:t>Linha 10 – </a:t>
            </a:r>
            <a:r>
              <a:rPr lang="pt-BR" dirty="0" err="1"/>
              <a:t>fgets</a:t>
            </a:r>
            <a:r>
              <a:rPr lang="pt-BR" dirty="0"/>
              <a:t>(nome, 21, </a:t>
            </a:r>
            <a:r>
              <a:rPr lang="pt-BR" dirty="0" err="1"/>
              <a:t>stdin</a:t>
            </a:r>
            <a:r>
              <a:rPr lang="pt-BR" dirty="0"/>
              <a:t>);</a:t>
            </a:r>
          </a:p>
          <a:p>
            <a:pPr lvl="2"/>
            <a:r>
              <a:rPr lang="pt-BR" dirty="0"/>
              <a:t>Substitui uma entrada por </a:t>
            </a:r>
            <a:r>
              <a:rPr lang="pt-BR" dirty="0" err="1"/>
              <a:t>scanf</a:t>
            </a:r>
            <a:r>
              <a:rPr lang="pt-BR" dirty="0"/>
              <a:t> e só se aplica a variáveis do tipo </a:t>
            </a:r>
            <a:r>
              <a:rPr lang="pt-BR" b="1" dirty="0"/>
              <a:t>vetor char </a:t>
            </a:r>
            <a:r>
              <a:rPr lang="pt-BR" dirty="0"/>
              <a:t>(</a:t>
            </a:r>
            <a:r>
              <a:rPr lang="pt-BR" dirty="0" err="1"/>
              <a:t>stream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Armazena na variável ‘nome’ tudo escrito pelo usuário no terminal até o ‘ENTER’, ou até preencher 20 caracteres</a:t>
            </a:r>
          </a:p>
          <a:p>
            <a:pPr lvl="1"/>
            <a:r>
              <a:rPr lang="pt-BR" dirty="0"/>
              <a:t>Linha 12 – </a:t>
            </a:r>
            <a:r>
              <a:rPr lang="pt-BR" dirty="0" err="1"/>
              <a:t>if</a:t>
            </a:r>
            <a:r>
              <a:rPr lang="pt-BR" dirty="0"/>
              <a:t>(arquivo!=NULL){</a:t>
            </a:r>
          </a:p>
          <a:p>
            <a:pPr lvl="2"/>
            <a:r>
              <a:rPr lang="pt-BR" dirty="0"/>
              <a:t>Verifica se o arquivo existe. Se o arquivo não existir ou não puder ser criado, então arquivo será igual a NULL</a:t>
            </a:r>
          </a:p>
          <a:p>
            <a:pPr lvl="1"/>
            <a:r>
              <a:rPr lang="pt-BR" dirty="0"/>
              <a:t>Linha 13 – </a:t>
            </a:r>
            <a:r>
              <a:rPr lang="pt-BR" dirty="0" err="1"/>
              <a:t>fputs</a:t>
            </a:r>
            <a:r>
              <a:rPr lang="pt-BR" dirty="0"/>
              <a:t>(nome, arquivo);</a:t>
            </a:r>
          </a:p>
          <a:p>
            <a:pPr lvl="2"/>
            <a:r>
              <a:rPr lang="pt-BR" dirty="0"/>
              <a:t>Insere o </a:t>
            </a:r>
            <a:r>
              <a:rPr lang="pt-BR" dirty="0" err="1"/>
              <a:t>stream</a:t>
            </a:r>
            <a:r>
              <a:rPr lang="pt-BR" dirty="0"/>
              <a:t> guardado em nome para dentro do arquivo</a:t>
            </a:r>
          </a:p>
          <a:p>
            <a:pPr lvl="1"/>
            <a:r>
              <a:rPr lang="pt-BR" dirty="0"/>
              <a:t>Linha 14 – </a:t>
            </a:r>
            <a:r>
              <a:rPr lang="pt-BR" dirty="0" err="1"/>
              <a:t>fclose</a:t>
            </a:r>
            <a:r>
              <a:rPr lang="pt-BR" dirty="0"/>
              <a:t>(arquivo);</a:t>
            </a:r>
          </a:p>
          <a:p>
            <a:pPr lvl="2"/>
            <a:r>
              <a:rPr lang="pt-BR" dirty="0"/>
              <a:t>Fecha o arquivo</a:t>
            </a:r>
          </a:p>
          <a:p>
            <a:pPr lvl="2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DC5E36-604E-4CAB-8372-B25B3D77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B5357-4D0A-4C62-B857-2A12B7B9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DEBBB8-CE30-4303-9033-2EF2B7AA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81970F1-2A39-449A-A518-04D0433E4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143" y="1895107"/>
            <a:ext cx="4559925" cy="3756092"/>
          </a:xfrm>
          <a:prstGeom prst="rect">
            <a:avLst/>
          </a:prstGeom>
        </p:spPr>
      </p:pic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70F15C07-ACC1-476A-AAC6-6326EBDC77D8}"/>
              </a:ext>
            </a:extLst>
          </p:cNvPr>
          <p:cNvCxnSpPr/>
          <p:nvPr/>
        </p:nvCxnSpPr>
        <p:spPr>
          <a:xfrm flipV="1">
            <a:off x="6935372" y="2883877"/>
            <a:ext cx="1448973" cy="545123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6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93544-1E36-4C22-87A8-9CEA5BA3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e escrever em arquivo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10B2E0-89A4-44EB-8151-30A1EDEF6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2" y="1463040"/>
            <a:ext cx="6849309" cy="4638502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pt-BR" dirty="0"/>
              <a:t>Linha 6 – FILE * arquivo;</a:t>
            </a:r>
          </a:p>
          <a:p>
            <a:pPr lvl="2"/>
            <a:r>
              <a:rPr lang="pt-BR" dirty="0"/>
              <a:t>Tipo de arquivo ‘FILE’ deverá ser uma variável de tamanho indefinido, cujo nome deve apenas apontar (através do uso de ponteiro) para seu endereço de memória.</a:t>
            </a:r>
          </a:p>
          <a:p>
            <a:pPr lvl="1"/>
            <a:r>
              <a:rPr lang="pt-BR" dirty="0"/>
              <a:t>Linha 7 – arquivo = </a:t>
            </a:r>
            <a:r>
              <a:rPr lang="pt-BR" dirty="0" err="1"/>
              <a:t>fopen</a:t>
            </a:r>
            <a:r>
              <a:rPr lang="pt-BR" dirty="0"/>
              <a:t>(“teste.</a:t>
            </a:r>
            <a:r>
              <a:rPr lang="pt-BR" dirty="0" err="1"/>
              <a:t>txt</a:t>
            </a:r>
            <a:r>
              <a:rPr lang="pt-BR" dirty="0"/>
              <a:t>”,”r”);</a:t>
            </a:r>
          </a:p>
          <a:p>
            <a:pPr lvl="2"/>
            <a:r>
              <a:rPr lang="pt-BR" dirty="0"/>
              <a:t>Função </a:t>
            </a:r>
            <a:r>
              <a:rPr lang="pt-BR" dirty="0" err="1"/>
              <a:t>fopen</a:t>
            </a:r>
            <a:r>
              <a:rPr lang="pt-BR" dirty="0"/>
              <a:t> diz o caminho do arquivo que será aberto do tipo leitura (</a:t>
            </a:r>
            <a:r>
              <a:rPr lang="pt-BR" dirty="0" err="1"/>
              <a:t>read</a:t>
            </a:r>
            <a:r>
              <a:rPr lang="pt-BR" dirty="0"/>
              <a:t>) e sua referência é a variável ‘arquivo’.</a:t>
            </a:r>
          </a:p>
          <a:p>
            <a:pPr lvl="1"/>
            <a:r>
              <a:rPr lang="pt-BR" dirty="0"/>
              <a:t>Linha 10 – </a:t>
            </a:r>
            <a:r>
              <a:rPr lang="pt-BR" dirty="0" err="1"/>
              <a:t>if</a:t>
            </a:r>
            <a:r>
              <a:rPr lang="pt-BR" dirty="0"/>
              <a:t>(arquivo!=NULL){</a:t>
            </a:r>
          </a:p>
          <a:p>
            <a:pPr lvl="2"/>
            <a:r>
              <a:rPr lang="pt-BR" dirty="0"/>
              <a:t>Verifica se o arquivo existe. Se o arquivo não existir ou não puder ser criado, então arquivo será igual a NULL</a:t>
            </a:r>
          </a:p>
          <a:p>
            <a:pPr lvl="1"/>
            <a:r>
              <a:rPr lang="pt-BR" dirty="0"/>
              <a:t>Linha 11 – </a:t>
            </a:r>
            <a:r>
              <a:rPr lang="pt-BR" dirty="0" err="1"/>
              <a:t>fgets</a:t>
            </a:r>
            <a:r>
              <a:rPr lang="pt-BR" dirty="0"/>
              <a:t>(nome, 21, </a:t>
            </a:r>
            <a:r>
              <a:rPr lang="pt-BR" dirty="0" err="1"/>
              <a:t>stdin</a:t>
            </a:r>
            <a:r>
              <a:rPr lang="pt-BR" dirty="0"/>
              <a:t>);</a:t>
            </a:r>
          </a:p>
          <a:p>
            <a:pPr lvl="2"/>
            <a:r>
              <a:rPr lang="pt-BR" dirty="0"/>
              <a:t>Substitui uma entrada por </a:t>
            </a:r>
            <a:r>
              <a:rPr lang="pt-BR" dirty="0" err="1"/>
              <a:t>scanf</a:t>
            </a:r>
            <a:r>
              <a:rPr lang="pt-BR" dirty="0"/>
              <a:t> e só se aplica a variáveis do tipo </a:t>
            </a:r>
            <a:r>
              <a:rPr lang="pt-BR" b="1" dirty="0"/>
              <a:t>vetor char </a:t>
            </a:r>
            <a:r>
              <a:rPr lang="pt-BR" dirty="0"/>
              <a:t>(</a:t>
            </a:r>
            <a:r>
              <a:rPr lang="pt-BR" dirty="0" err="1"/>
              <a:t>stream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Armazena na variável ‘nome’ tudo escrito dentro de ‘arquivo’ até o fim ‘EOF’(</a:t>
            </a:r>
            <a:r>
              <a:rPr lang="pt-BR" dirty="0" err="1"/>
              <a:t>End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File), ou até preencher 20 caracteres</a:t>
            </a:r>
          </a:p>
          <a:p>
            <a:pPr lvl="1"/>
            <a:r>
              <a:rPr lang="pt-BR" dirty="0"/>
              <a:t>Linha 13 – </a:t>
            </a:r>
            <a:r>
              <a:rPr lang="pt-BR" dirty="0" err="1"/>
              <a:t>fclose</a:t>
            </a:r>
            <a:r>
              <a:rPr lang="pt-BR" dirty="0"/>
              <a:t>(arquivo);</a:t>
            </a:r>
          </a:p>
          <a:p>
            <a:pPr lvl="2"/>
            <a:r>
              <a:rPr lang="pt-BR" dirty="0"/>
              <a:t>Fecha o arquivo</a:t>
            </a:r>
          </a:p>
          <a:p>
            <a:pPr lvl="2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DC5E36-604E-4CAB-8372-B25B3D77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B5357-4D0A-4C62-B857-2A12B7B9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DEBBB8-CE30-4303-9033-2EF2B7AA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7FCABBC-0687-4868-8D60-691B8A536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4" y="1789600"/>
            <a:ext cx="4296961" cy="39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5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83833-D473-468F-B6B9-C2070C42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.CSV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B3DF7D-17FD-4345-8027-335A2485C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Arquivos de extensão ‘</a:t>
            </a:r>
            <a:r>
              <a:rPr lang="en-US" dirty="0"/>
              <a:t>Comma-Separated-Values’</a:t>
            </a:r>
          </a:p>
          <a:p>
            <a:pPr lvl="1"/>
            <a:r>
              <a:rPr lang="en-US" dirty="0"/>
              <a:t>Bases de dados </a:t>
            </a:r>
            <a:r>
              <a:rPr lang="en-US" dirty="0" err="1"/>
              <a:t>tabelados</a:t>
            </a:r>
            <a:r>
              <a:rPr lang="en-US" dirty="0"/>
              <a:t> com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separados</a:t>
            </a:r>
            <a:r>
              <a:rPr lang="en-US" dirty="0"/>
              <a:t> por </a:t>
            </a:r>
            <a:r>
              <a:rPr lang="en-US" dirty="0" err="1"/>
              <a:t>vírgula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Softwares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inglês</a:t>
            </a:r>
            <a:r>
              <a:rPr lang="en-US" dirty="0"/>
              <a:t> </a:t>
            </a:r>
            <a:r>
              <a:rPr lang="en-US" dirty="0" err="1"/>
              <a:t>exportam</a:t>
            </a:r>
            <a:r>
              <a:rPr lang="en-US" dirty="0"/>
              <a:t> dados </a:t>
            </a:r>
            <a:r>
              <a:rPr lang="en-US" dirty="0" err="1"/>
              <a:t>separados</a:t>
            </a:r>
            <a:r>
              <a:rPr lang="en-US" dirty="0"/>
              <a:t> por </a:t>
            </a:r>
            <a:r>
              <a:rPr lang="en-US" dirty="0" err="1"/>
              <a:t>vírgula</a:t>
            </a:r>
            <a:endParaRPr lang="en-US" dirty="0"/>
          </a:p>
          <a:p>
            <a:pPr lvl="1"/>
            <a:r>
              <a:rPr lang="en-US" dirty="0"/>
              <a:t>Tal </a:t>
            </a:r>
            <a:r>
              <a:rPr lang="en-US" dirty="0" err="1"/>
              <a:t>funcionalidade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se </a:t>
            </a:r>
            <a:r>
              <a:rPr lang="en-US" dirty="0" err="1"/>
              <a:t>aplica</a:t>
            </a:r>
            <a:r>
              <a:rPr lang="en-US" dirty="0"/>
              <a:t> a </a:t>
            </a:r>
            <a:r>
              <a:rPr lang="en-US" dirty="0" err="1"/>
              <a:t>softwares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português</a:t>
            </a:r>
            <a:endParaRPr lang="en-US" dirty="0"/>
          </a:p>
          <a:p>
            <a:r>
              <a:rPr lang="en-US" dirty="0"/>
              <a:t>Lingua </a:t>
            </a:r>
            <a:r>
              <a:rPr lang="en-US" dirty="0" err="1"/>
              <a:t>portuguesa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a </a:t>
            </a:r>
            <a:r>
              <a:rPr lang="en-US" dirty="0" err="1"/>
              <a:t>vírgula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separador</a:t>
            </a:r>
            <a:r>
              <a:rPr lang="en-US" dirty="0"/>
              <a:t> da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inteira</a:t>
            </a:r>
            <a:r>
              <a:rPr lang="en-US" dirty="0"/>
              <a:t> e </a:t>
            </a:r>
            <a:r>
              <a:rPr lang="en-US" dirty="0" err="1"/>
              <a:t>fracionária</a:t>
            </a:r>
            <a:endParaRPr lang="en-US" dirty="0"/>
          </a:p>
          <a:p>
            <a:pPr lvl="1"/>
            <a:r>
              <a:rPr lang="en-US" dirty="0"/>
              <a:t>Logo, a </a:t>
            </a:r>
            <a:r>
              <a:rPr lang="en-US" dirty="0" err="1"/>
              <a:t>separação</a:t>
            </a:r>
            <a:r>
              <a:rPr lang="en-US" dirty="0"/>
              <a:t> do .csv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realizada</a:t>
            </a:r>
            <a:r>
              <a:rPr lang="en-US" dirty="0"/>
              <a:t> por ‘;’ , ‘ ‘, e outros </a:t>
            </a:r>
            <a:r>
              <a:rPr lang="en-US" dirty="0" err="1"/>
              <a:t>caracteres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3B2B9B-1C3F-4EF4-A54A-3562CEA3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20655F-4D3E-4AB2-9282-C63588973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183A0A-7C80-44BA-9182-C01B2B7E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9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20A2D-CF31-4286-B583-C5A7D45A5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exportada para .</a:t>
            </a:r>
            <a:r>
              <a:rPr lang="pt-BR" dirty="0" err="1"/>
              <a:t>csv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051B04-94AC-421F-A1DF-280A75618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3" y="1463040"/>
            <a:ext cx="5048645" cy="4638502"/>
          </a:xfrm>
        </p:spPr>
        <p:txBody>
          <a:bodyPr/>
          <a:lstStyle/>
          <a:p>
            <a:pPr lvl="1"/>
            <a:r>
              <a:rPr lang="pt-BR" dirty="0"/>
              <a:t>Linha 17 – c=</a:t>
            </a:r>
            <a:r>
              <a:rPr lang="pt-BR" dirty="0" err="1"/>
              <a:t>fgetc</a:t>
            </a:r>
            <a:r>
              <a:rPr lang="pt-BR" dirty="0"/>
              <a:t>(arquivo)</a:t>
            </a:r>
          </a:p>
          <a:p>
            <a:pPr lvl="2"/>
            <a:r>
              <a:rPr lang="pt-BR" dirty="0"/>
              <a:t>Função </a:t>
            </a:r>
            <a:r>
              <a:rPr lang="pt-BR" dirty="0" err="1"/>
              <a:t>fgetc</a:t>
            </a:r>
            <a:r>
              <a:rPr lang="pt-BR" dirty="0"/>
              <a:t> atribui o </a:t>
            </a:r>
            <a:r>
              <a:rPr lang="pt-BR" dirty="0" err="1"/>
              <a:t>caracter</a:t>
            </a:r>
            <a:r>
              <a:rPr lang="pt-BR" dirty="0"/>
              <a:t> atual a variável ‘c’</a:t>
            </a:r>
          </a:p>
          <a:p>
            <a:pPr lvl="2"/>
            <a:r>
              <a:rPr lang="pt-BR" dirty="0"/>
              <a:t>A posição utilizada é incrementada a cada uso</a:t>
            </a:r>
          </a:p>
          <a:p>
            <a:pPr lvl="1"/>
            <a:r>
              <a:rPr lang="pt-BR" dirty="0"/>
              <a:t>Linha 18 – </a:t>
            </a:r>
            <a:r>
              <a:rPr lang="pt-BR" dirty="0" err="1"/>
              <a:t>if</a:t>
            </a:r>
            <a:r>
              <a:rPr lang="pt-BR" dirty="0"/>
              <a:t>(c==EOF){</a:t>
            </a:r>
          </a:p>
          <a:p>
            <a:pPr lvl="2"/>
            <a:r>
              <a:rPr lang="pt-BR" dirty="0"/>
              <a:t>Se o </a:t>
            </a:r>
            <a:r>
              <a:rPr lang="pt-BR" dirty="0" err="1"/>
              <a:t>caracter</a:t>
            </a:r>
            <a:r>
              <a:rPr lang="pt-BR" dirty="0"/>
              <a:t> analisado no loop indica o </a:t>
            </a:r>
            <a:r>
              <a:rPr lang="pt-BR" dirty="0" err="1"/>
              <a:t>End</a:t>
            </a:r>
            <a:r>
              <a:rPr lang="pt-BR" dirty="0"/>
              <a:t>-</a:t>
            </a:r>
            <a:r>
              <a:rPr lang="pt-BR" dirty="0" err="1"/>
              <a:t>of</a:t>
            </a:r>
            <a:r>
              <a:rPr lang="pt-BR" dirty="0"/>
              <a:t>-File</a:t>
            </a:r>
          </a:p>
          <a:p>
            <a:pPr lvl="1"/>
            <a:r>
              <a:rPr lang="pt-BR" dirty="0"/>
              <a:t>Linha 19 – função </a:t>
            </a:r>
            <a:r>
              <a:rPr lang="pt-BR" dirty="0" err="1"/>
              <a:t>atoi</a:t>
            </a:r>
            <a:endParaRPr lang="pt-BR" dirty="0"/>
          </a:p>
          <a:p>
            <a:pPr lvl="2"/>
            <a:r>
              <a:rPr lang="pt-BR" dirty="0"/>
              <a:t>Converte char de algarismos alfanuméricos para </a:t>
            </a:r>
            <a:r>
              <a:rPr lang="pt-BR" dirty="0" err="1"/>
              <a:t>integer</a:t>
            </a:r>
            <a:endParaRPr lang="pt-BR" dirty="0"/>
          </a:p>
          <a:p>
            <a:pPr lvl="2"/>
            <a:endParaRPr lang="pt-BR" dirty="0"/>
          </a:p>
          <a:p>
            <a:r>
              <a:rPr lang="pt-BR" dirty="0"/>
              <a:t>Ver código todo.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97A3D9-AAA1-4BFE-A74C-A0D63EDF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19 August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600CA4-CB22-48D8-A4F4-43741D7A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241366-D4E4-4E26-8D4E-8BF76475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8F86DCD-9A35-485B-BA66-2D774C7D4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415" y="1769745"/>
            <a:ext cx="5830762" cy="331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70719"/>
      </p:ext>
    </p:extLst>
  </p:cSld>
  <p:clrMapOvr>
    <a:masterClrMapping/>
  </p:clrMapOvr>
</p:sld>
</file>

<file path=ppt/theme/theme1.xml><?xml version="1.0" encoding="utf-8"?>
<a:theme xmlns:a="http://schemas.openxmlformats.org/drawingml/2006/main" name="Sprac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Padrão UNEMAT v2</Template>
  <TotalTime>586</TotalTime>
  <Words>654</Words>
  <Application>Microsoft Office PowerPoint</Application>
  <PresentationFormat>Widescreen</PresentationFormat>
  <Paragraphs>76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Sprace</vt:lpstr>
      <vt:lpstr>Manipulação de Arquivos</vt:lpstr>
      <vt:lpstr>Definição de Arquivo Texto</vt:lpstr>
      <vt:lpstr>Criar e escrever em arquivo</vt:lpstr>
      <vt:lpstr>Criar e escrever em arquivo</vt:lpstr>
      <vt:lpstr>Arquivos .CSV</vt:lpstr>
      <vt:lpstr>Tabela exportada para .csv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</dc:title>
  <dc:creator>shinoda</dc:creator>
  <cp:lastModifiedBy>laramalho</cp:lastModifiedBy>
  <cp:revision>197</cp:revision>
  <cp:lastPrinted>2016-12-20T21:46:00Z</cp:lastPrinted>
  <dcterms:created xsi:type="dcterms:W3CDTF">2017-09-02T14:02:00Z</dcterms:created>
  <dcterms:modified xsi:type="dcterms:W3CDTF">2019-08-19T20:21:17Z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1046-11.2.0.8668</vt:lpwstr>
  </property>
</Properties>
</file>