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4A"/>
    <a:srgbClr val="DED1AF"/>
    <a:srgbClr val="7D2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49" autoAdjust="0"/>
    <p:restoredTop sz="94637"/>
  </p:normalViewPr>
  <p:slideViewPr>
    <p:cSldViewPr snapToGrid="0" snapToObjects="1">
      <p:cViewPr varScale="1">
        <p:scale>
          <a:sx n="68" d="100"/>
          <a:sy n="68" d="100"/>
        </p:scale>
        <p:origin x="6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26AA4-C9BC-ED4C-873A-C0445133165A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A8411-F32D-7B49-8A7B-51B5421C104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SPRACE RGB Color: 104 30 23</a:t>
            </a:r>
          </a:p>
          <a:p>
            <a:r>
              <a:rPr lang="en-US"/>
              <a:t>	</a:t>
            </a:r>
            <a:r>
              <a:rPr lang="en-US" baseline="0"/>
              <a:t>                214 199 159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8411-F32D-7B49-8A7B-51B5421C1049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78933" y="4385733"/>
            <a:ext cx="106510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0214A"/>
          </a:solidFill>
          <a:ln>
            <a:solidFill>
              <a:srgbClr val="002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C27457-671B-B140-976D-C6995090EC24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UNEMAT – Campus Barra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396" y="0"/>
            <a:ext cx="2391686" cy="828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1823" y="286603"/>
            <a:ext cx="11277027" cy="75688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C31A-A44F-B747-8FBE-3FA0EF0E6E96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4290138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451823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8128454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38539" y="196035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1"/>
          </p:nvPr>
        </p:nvSpPr>
        <p:spPr>
          <a:xfrm>
            <a:off x="238539" y="3537138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6221895" y="196035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221895" y="3537138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50028" y="196035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250028" y="2872326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4"/>
          </p:nvPr>
        </p:nvSpPr>
        <p:spPr>
          <a:xfrm>
            <a:off x="6216751" y="196035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5"/>
          </p:nvPr>
        </p:nvSpPr>
        <p:spPr>
          <a:xfrm>
            <a:off x="6216751" y="2872326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6"/>
          </p:nvPr>
        </p:nvSpPr>
        <p:spPr>
          <a:xfrm>
            <a:off x="250028" y="3526587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7"/>
          </p:nvPr>
        </p:nvSpPr>
        <p:spPr>
          <a:xfrm>
            <a:off x="250028" y="6202878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8"/>
          </p:nvPr>
        </p:nvSpPr>
        <p:spPr>
          <a:xfrm>
            <a:off x="6216751" y="3526587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9"/>
          </p:nvPr>
        </p:nvSpPr>
        <p:spPr>
          <a:xfrm>
            <a:off x="6216751" y="6202878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Title Four 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64503" y="3080017"/>
            <a:ext cx="6639597" cy="718212"/>
          </a:xfrm>
          <a:solidFill>
            <a:srgbClr val="7D2C1E"/>
          </a:solidFill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137797" y="196036"/>
            <a:ext cx="0" cy="6494695"/>
          </a:xfrm>
          <a:prstGeom prst="line">
            <a:avLst/>
          </a:prstGeom>
          <a:ln>
            <a:solidFill>
              <a:srgbClr val="611D1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363821" y="196035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06371" y="196035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1363821" y="3537138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6806371" y="3537138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Four Cont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38539" y="196035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>
          <a:xfrm>
            <a:off x="238539" y="3537138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2"/>
          </p:nvPr>
        </p:nvSpPr>
        <p:spPr>
          <a:xfrm>
            <a:off x="6221895" y="196035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3"/>
          </p:nvPr>
        </p:nvSpPr>
        <p:spPr>
          <a:xfrm>
            <a:off x="6221895" y="3537138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5"/>
          </p:nvPr>
        </p:nvSpPr>
        <p:spPr>
          <a:xfrm>
            <a:off x="4239212" y="183177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6"/>
          </p:nvPr>
        </p:nvSpPr>
        <p:spPr>
          <a:xfrm>
            <a:off x="261393" y="187366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7"/>
          </p:nvPr>
        </p:nvSpPr>
        <p:spPr>
          <a:xfrm>
            <a:off x="8197777" y="187366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8"/>
          </p:nvPr>
        </p:nvSpPr>
        <p:spPr>
          <a:xfrm>
            <a:off x="4239212" y="3522099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9"/>
          </p:nvPr>
        </p:nvSpPr>
        <p:spPr>
          <a:xfrm>
            <a:off x="261393" y="3526288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0"/>
          </p:nvPr>
        </p:nvSpPr>
        <p:spPr>
          <a:xfrm>
            <a:off x="8197777" y="3526288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Six Cont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5"/>
          </p:nvPr>
        </p:nvSpPr>
        <p:spPr>
          <a:xfrm>
            <a:off x="4239212" y="183177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6"/>
          </p:nvPr>
        </p:nvSpPr>
        <p:spPr>
          <a:xfrm>
            <a:off x="261393" y="187366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7"/>
          </p:nvPr>
        </p:nvSpPr>
        <p:spPr>
          <a:xfrm>
            <a:off x="8197777" y="187366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8"/>
          </p:nvPr>
        </p:nvSpPr>
        <p:spPr>
          <a:xfrm>
            <a:off x="4239212" y="3522099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9"/>
          </p:nvPr>
        </p:nvSpPr>
        <p:spPr>
          <a:xfrm>
            <a:off x="261393" y="3526288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0"/>
          </p:nvPr>
        </p:nvSpPr>
        <p:spPr>
          <a:xfrm>
            <a:off x="8197777" y="3526288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prace Color Flat">
    <p:bg>
      <p:bgPr>
        <a:solidFill>
          <a:srgbClr val="7D2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0214A"/>
          </a:solidFill>
          <a:ln>
            <a:solidFill>
              <a:srgbClr val="002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2" y="286603"/>
            <a:ext cx="9499574" cy="799919"/>
          </a:xfrm>
        </p:spPr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23" y="1463040"/>
            <a:ext cx="11277028" cy="4638502"/>
          </a:xfrm>
        </p:spPr>
        <p:txBody>
          <a:bodyPr/>
          <a:lstStyle>
            <a:lvl1pPr marL="127635">
              <a:lnSpc>
                <a:spcPct val="100000"/>
              </a:lnSpc>
              <a:spcBef>
                <a:spcPts val="1200"/>
              </a:spcBef>
              <a:defRPr/>
            </a:lvl1pPr>
            <a:lvl2pPr marL="455930"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 marL="638810">
              <a:buClr>
                <a:schemeClr val="accent1"/>
              </a:buCl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UNEMAT – Campus </a:t>
            </a:r>
            <a:r>
              <a:rPr lang="en-US" dirty="0" err="1"/>
              <a:t>barra</a:t>
            </a:r>
            <a:r>
              <a:rPr lang="en-US" dirty="0"/>
              <a:t>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0" name="Conector Reto 9"/>
          <p:cNvCxnSpPr/>
          <p:nvPr userDrawn="1"/>
        </p:nvCxnSpPr>
        <p:spPr>
          <a:xfrm>
            <a:off x="301557" y="1205799"/>
            <a:ext cx="115551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396" y="0"/>
            <a:ext cx="2391686" cy="828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prace Color Gradient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eige">
    <p:bg>
      <p:bgPr>
        <a:solidFill>
          <a:srgbClr val="DED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518"/>
            <a:ext cx="3200400" cy="2323651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6550" y="376518"/>
            <a:ext cx="7325346" cy="59286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40019"/>
            <a:ext cx="3200400" cy="346518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86550" y="6400433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94124" y="6400432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57200" y="639903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FCC10D-EFAF-A441-BC06-CD57E60AC4C7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0569225" y="66121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13E31D-E2AB-40D1-8B51-AFA5AFEF393A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Vertica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8696" y="414778"/>
            <a:ext cx="2660154" cy="5757421"/>
          </a:xfrm>
          <a:solidFill>
            <a:srgbClr val="7D2C1E"/>
          </a:solidFill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1823" y="414778"/>
            <a:ext cx="8390963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DB7DF7-2AD5-E849-A454-C75B8FCBFD21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75" y="4979084"/>
            <a:ext cx="12188825" cy="19050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3" y="5074920"/>
            <a:ext cx="11277027" cy="680421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-3145" y="16090"/>
            <a:ext cx="12191985" cy="4915076"/>
          </a:xfrm>
          <a:solidFill>
            <a:srgbClr val="7D2C1E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823" y="5907023"/>
            <a:ext cx="11277027" cy="49358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69D6-B82F-D64E-9062-F5066DD4BD65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25BF-537E-9B49-9DB0-7D6F2557E25D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Right 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8696" y="414778"/>
            <a:ext cx="2660154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1823" y="414778"/>
            <a:ext cx="8390963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F17E72-4D24-3049-9FFA-AE6CCA6D611A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767251-D10C-0445-A053-9686739D1637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1823" y="414867"/>
            <a:ext cx="11277028" cy="56847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2" y="211667"/>
            <a:ext cx="11277027" cy="87485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91E2-879C-FA4E-9DAB-0D5D07BF8882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26423" y="423333"/>
            <a:ext cx="11277028" cy="5977467"/>
          </a:xfrm>
        </p:spPr>
        <p:txBody>
          <a:bodyPr/>
          <a:lstStyle>
            <a:lvl1pPr algn="ctr">
              <a:defRPr sz="4400">
                <a:latin typeface="+mj-lt"/>
              </a:defRPr>
            </a:lvl1pPr>
            <a:lvl2pPr marL="201295" indent="0" algn="r">
              <a:buFontTx/>
              <a:buNone/>
              <a:defRPr sz="2800">
                <a:latin typeface="+mj-lt"/>
              </a:defRPr>
            </a:lvl2pPr>
            <a:lvl3pPr marL="384175" indent="0" algn="r">
              <a:buFontTx/>
              <a:buNone/>
              <a:defRPr sz="2000">
                <a:latin typeface="+mj-lt"/>
              </a:defRPr>
            </a:lvl3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rgbClr val="7D2C1E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2E6FC1-B509-F347-B54F-FFC6081CB0E3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1823" y="286603"/>
            <a:ext cx="11277027" cy="75688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55464"/>
            <a:ext cx="5510930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EC48-BF3D-DC47-A8C0-47AD9B79DF34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451823" y="1355464"/>
            <a:ext cx="5510930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Subtitle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1823" y="193638"/>
            <a:ext cx="11277027" cy="87137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822" y="1352283"/>
            <a:ext cx="5583217" cy="6195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00" b="1" cap="none" baseline="0">
                <a:solidFill>
                  <a:srgbClr val="7D2C1E"/>
                </a:solidFill>
                <a:latin typeface="Calibri Light" panose="020F030202020403020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823" y="2108499"/>
            <a:ext cx="5583217" cy="40663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54302"/>
            <a:ext cx="5510930" cy="6195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00" b="1" cap="none" baseline="0">
                <a:solidFill>
                  <a:srgbClr val="7D2C1E"/>
                </a:solidFill>
                <a:latin typeface="Calibri Light" panose="020F030202020403020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108500"/>
            <a:ext cx="5510930" cy="40663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BB46-4D35-CB46-9535-9FB027BFF448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s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377571" y="374444"/>
            <a:ext cx="5590325" cy="6132373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Wingdings" panose="05000000000000000000" pitchFamily="2" charset="2"/>
              <a:buChar char="q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6210852" y="374444"/>
            <a:ext cx="5636024" cy="6132373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822" y="286603"/>
            <a:ext cx="11277027" cy="7999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823" y="1446415"/>
            <a:ext cx="11277028" cy="46531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  <a:p>
            <a:pPr marL="91440" marR="0" lvl="3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nível</a:t>
            </a:r>
          </a:p>
          <a:p>
            <a:pPr marL="91440" marR="0" lvl="4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nível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1F5E17-1C64-2548-A617-1B8ADC38E92F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1214" y="1183341"/>
            <a:ext cx="11521440" cy="32273"/>
          </a:xfrm>
          <a:prstGeom prst="line">
            <a:avLst/>
          </a:prstGeom>
          <a:ln w="6350">
            <a:solidFill>
              <a:srgbClr val="7D2C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27635" marR="0" indent="-9144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E48312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4195" marR="0" indent="-254635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rgbClr val="7D2C1E"/>
        </a:buClr>
        <a:buSzPct val="65000"/>
        <a:buFont typeface="Wingdings" panose="05000000000000000000" pitchFamily="2" charset="2"/>
        <a:buChar char="q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marR="0" indent="-182880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38810" marR="0" indent="0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anose="020F0502020204030204" pitchFamily="34" charset="0"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49935" marR="0" indent="0" algn="r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anose="020F0502020204030204" pitchFamily="34" charset="0"/>
        <a:buNone/>
        <a:defRPr sz="16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Lucas Arruda Ramalho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5DFD4-9684-4747-A733-06FCDDDA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F3E239-7C7E-4F82-AF36-33ED017D7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Todo programa em C precisa de pelo menos uma função </a:t>
            </a:r>
            <a:r>
              <a:rPr lang="pt-BR" dirty="0" err="1"/>
              <a:t>main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Função principal, responsável pela execução do programa</a:t>
            </a:r>
          </a:p>
          <a:p>
            <a:r>
              <a:rPr lang="pt-BR" dirty="0"/>
              <a:t>Uma função é um miniprograma dentro de um programa</a:t>
            </a:r>
          </a:p>
          <a:p>
            <a:pPr lvl="1"/>
            <a:r>
              <a:rPr lang="pt-BR" dirty="0"/>
              <a:t>Contém uma série de instruções que são executadas quando o nome da função é ‘chamado’</a:t>
            </a:r>
          </a:p>
          <a:p>
            <a:r>
              <a:rPr lang="pt-BR" dirty="0"/>
              <a:t>Objetivo das funções</a:t>
            </a:r>
          </a:p>
          <a:p>
            <a:pPr lvl="1"/>
            <a:r>
              <a:rPr lang="pt-BR" dirty="0"/>
              <a:t>Mecanizar processos repetitivos dentro do código</a:t>
            </a:r>
          </a:p>
          <a:p>
            <a:r>
              <a:rPr lang="pt-BR" dirty="0"/>
              <a:t>Exemplos</a:t>
            </a:r>
          </a:p>
          <a:p>
            <a:pPr lvl="1"/>
            <a:r>
              <a:rPr lang="pt-BR" dirty="0"/>
              <a:t>Função para soma de elementos de qualquer vetor</a:t>
            </a:r>
          </a:p>
          <a:p>
            <a:pPr lvl="1"/>
            <a:r>
              <a:rPr lang="pt-BR" dirty="0"/>
              <a:t>Função para escrita em um arquivo</a:t>
            </a:r>
          </a:p>
          <a:p>
            <a:pPr lvl="1"/>
            <a:r>
              <a:rPr lang="pt-BR" dirty="0"/>
              <a:t>Função para leitura de um arquivo .</a:t>
            </a:r>
            <a:r>
              <a:rPr lang="pt-BR" dirty="0" err="1"/>
              <a:t>csv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406567-959C-40B9-A270-CD739521C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FC9C38-CD8E-4253-A9F5-1C054938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DF29D5-844E-451B-BE4C-2C6B4300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5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12EA7-1C73-4F4B-A531-7AAF168E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uma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92EC4B-8773-4AF3-888D-E441F4B76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5991180" cy="4638502"/>
          </a:xfrm>
        </p:spPr>
        <p:txBody>
          <a:bodyPr/>
          <a:lstStyle/>
          <a:p>
            <a:r>
              <a:rPr lang="pt-BR" dirty="0"/>
              <a:t>Tipo de resultado</a:t>
            </a:r>
          </a:p>
          <a:p>
            <a:pPr lvl="1"/>
            <a:r>
              <a:rPr lang="pt-BR" dirty="0"/>
              <a:t>Tipo de valor devolvido quando a função terminar</a:t>
            </a:r>
          </a:p>
          <a:p>
            <a:pPr lvl="1"/>
            <a:r>
              <a:rPr lang="pt-BR" dirty="0"/>
              <a:t>Tipo ‘</a:t>
            </a:r>
            <a:r>
              <a:rPr lang="pt-BR" dirty="0" err="1"/>
              <a:t>void</a:t>
            </a:r>
            <a:r>
              <a:rPr lang="pt-BR" dirty="0"/>
              <a:t>’ mostra que a função não retornará nenhum valor</a:t>
            </a:r>
          </a:p>
          <a:p>
            <a:r>
              <a:rPr lang="pt-BR" dirty="0"/>
              <a:t>Nome da Função</a:t>
            </a:r>
          </a:p>
          <a:p>
            <a:r>
              <a:rPr lang="pt-BR" dirty="0"/>
              <a:t>Argumentos da Função</a:t>
            </a:r>
          </a:p>
          <a:p>
            <a:r>
              <a:rPr lang="pt-BR" dirty="0"/>
              <a:t>Corpo da função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5435FA-29A1-4A96-A866-F342BDCE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22B3DF-A615-4FFB-98F0-0B5FFD7D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31E1DF-B6E1-45E2-8882-93958B42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E423A34-2D9A-408F-8FCD-063237A67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88" y="1887203"/>
            <a:ext cx="4515261" cy="3286844"/>
          </a:xfrm>
          <a:prstGeom prst="rect">
            <a:avLst/>
          </a:prstGeom>
        </p:spPr>
      </p:pic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59ED1F5D-7AE9-433F-B1B0-FBA7FAB95A89}"/>
              </a:ext>
            </a:extLst>
          </p:cNvPr>
          <p:cNvCxnSpPr>
            <a:cxnSpLocks/>
          </p:cNvCxnSpPr>
          <p:nvPr/>
        </p:nvCxnSpPr>
        <p:spPr>
          <a:xfrm>
            <a:off x="2924094" y="1674055"/>
            <a:ext cx="5277371" cy="801859"/>
          </a:xfrm>
          <a:prstGeom prst="bentConnector3">
            <a:avLst>
              <a:gd name="adj1" fmla="val 10011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85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12EA7-1C73-4F4B-A531-7AAF168E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uma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92EC4B-8773-4AF3-888D-E441F4B76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5991180" cy="4638502"/>
          </a:xfrm>
        </p:spPr>
        <p:txBody>
          <a:bodyPr/>
          <a:lstStyle/>
          <a:p>
            <a:r>
              <a:rPr lang="pt-BR" dirty="0"/>
              <a:t>Tipo de resultado</a:t>
            </a:r>
          </a:p>
          <a:p>
            <a:r>
              <a:rPr lang="pt-BR" dirty="0"/>
              <a:t>Nome da Função</a:t>
            </a:r>
          </a:p>
          <a:p>
            <a:pPr lvl="1"/>
            <a:r>
              <a:rPr lang="pt-BR" dirty="0"/>
              <a:t>Obedece as mesma regras de nomenclatura de variáveis</a:t>
            </a:r>
          </a:p>
          <a:p>
            <a:r>
              <a:rPr lang="pt-BR" dirty="0"/>
              <a:t>Argumentos da Função</a:t>
            </a:r>
          </a:p>
          <a:p>
            <a:r>
              <a:rPr lang="pt-BR" dirty="0"/>
              <a:t>Corpo da função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5435FA-29A1-4A96-A866-F342BDCE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22B3DF-A615-4FFB-98F0-0B5FFD7D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31E1DF-B6E1-45E2-8882-93958B42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E423A34-2D9A-408F-8FCD-063237A67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88" y="1887203"/>
            <a:ext cx="4515261" cy="3286844"/>
          </a:xfrm>
          <a:prstGeom prst="rect">
            <a:avLst/>
          </a:prstGeom>
        </p:spPr>
      </p:pic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9C8BF94D-7777-4E23-B694-B4493D3F9FB6}"/>
              </a:ext>
            </a:extLst>
          </p:cNvPr>
          <p:cNvCxnSpPr>
            <a:cxnSpLocks/>
          </p:cNvCxnSpPr>
          <p:nvPr/>
        </p:nvCxnSpPr>
        <p:spPr>
          <a:xfrm>
            <a:off x="2924093" y="2227384"/>
            <a:ext cx="6343813" cy="271022"/>
          </a:xfrm>
          <a:prstGeom prst="bentConnector3">
            <a:avLst>
              <a:gd name="adj1" fmla="val 10011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50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12EA7-1C73-4F4B-A531-7AAF168E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uma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92EC4B-8773-4AF3-888D-E441F4B76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5991180" cy="4638502"/>
          </a:xfrm>
        </p:spPr>
        <p:txBody>
          <a:bodyPr/>
          <a:lstStyle/>
          <a:p>
            <a:r>
              <a:rPr lang="pt-BR" dirty="0"/>
              <a:t>Tipo de resultado</a:t>
            </a:r>
          </a:p>
          <a:p>
            <a:r>
              <a:rPr lang="pt-BR" dirty="0"/>
              <a:t>Nome da Função</a:t>
            </a:r>
          </a:p>
          <a:p>
            <a:r>
              <a:rPr lang="pt-BR" dirty="0"/>
              <a:t>Parâmetros da Função</a:t>
            </a:r>
          </a:p>
          <a:p>
            <a:pPr lvl="1"/>
            <a:r>
              <a:rPr lang="pt-BR" dirty="0"/>
              <a:t>Informações que devem ser inseridas para que a função funcione corretamente</a:t>
            </a:r>
          </a:p>
          <a:p>
            <a:r>
              <a:rPr lang="pt-BR" dirty="0"/>
              <a:t>Corpo da função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5435FA-29A1-4A96-A866-F342BDCE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22B3DF-A615-4FFB-98F0-0B5FFD7D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31E1DF-B6E1-45E2-8882-93958B42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E423A34-2D9A-408F-8FCD-063237A67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88" y="1887203"/>
            <a:ext cx="4515261" cy="3286844"/>
          </a:xfrm>
          <a:prstGeom prst="rect">
            <a:avLst/>
          </a:prstGeom>
        </p:spPr>
      </p:pic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34B32295-AF7E-44BA-8EDE-134440045635}"/>
              </a:ext>
            </a:extLst>
          </p:cNvPr>
          <p:cNvCxnSpPr>
            <a:cxnSpLocks/>
          </p:cNvCxnSpPr>
          <p:nvPr/>
        </p:nvCxnSpPr>
        <p:spPr>
          <a:xfrm flipV="1">
            <a:off x="3502855" y="1841857"/>
            <a:ext cx="6535636" cy="943546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42B84654-22E4-4725-8C14-1D0774425855}"/>
              </a:ext>
            </a:extLst>
          </p:cNvPr>
          <p:cNvCxnSpPr>
            <a:cxnSpLocks/>
          </p:cNvCxnSpPr>
          <p:nvPr/>
        </p:nvCxnSpPr>
        <p:spPr>
          <a:xfrm>
            <a:off x="10038491" y="1830931"/>
            <a:ext cx="0" cy="753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63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12EA7-1C73-4F4B-A531-7AAF168E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uma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92EC4B-8773-4AF3-888D-E441F4B76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5991180" cy="4638502"/>
          </a:xfrm>
        </p:spPr>
        <p:txBody>
          <a:bodyPr/>
          <a:lstStyle/>
          <a:p>
            <a:r>
              <a:rPr lang="pt-BR" dirty="0"/>
              <a:t>Tipo de resultado</a:t>
            </a:r>
          </a:p>
          <a:p>
            <a:r>
              <a:rPr lang="pt-BR" dirty="0"/>
              <a:t>Nome da Função</a:t>
            </a:r>
          </a:p>
          <a:p>
            <a:r>
              <a:rPr lang="pt-BR" dirty="0"/>
              <a:t>Argumentos da Função</a:t>
            </a:r>
          </a:p>
          <a:p>
            <a:r>
              <a:rPr lang="pt-BR" dirty="0"/>
              <a:t>Corpo da função</a:t>
            </a:r>
          </a:p>
          <a:p>
            <a:pPr lvl="1"/>
            <a:r>
              <a:rPr lang="pt-BR" dirty="0"/>
              <a:t>Pode apresentar declaração variáveis</a:t>
            </a:r>
          </a:p>
          <a:p>
            <a:pPr lvl="1"/>
            <a:r>
              <a:rPr lang="pt-BR" dirty="0"/>
              <a:t>Execução de processamento aritmético, condicional e/ou repetição</a:t>
            </a:r>
          </a:p>
          <a:p>
            <a:pPr lvl="1"/>
            <a:r>
              <a:rPr lang="pt-BR" dirty="0"/>
              <a:t>Pode chamar outras funções</a:t>
            </a:r>
          </a:p>
          <a:p>
            <a:pPr lvl="1"/>
            <a:r>
              <a:rPr lang="pt-BR" dirty="0"/>
              <a:t>Deve finalizar com </a:t>
            </a:r>
            <a:r>
              <a:rPr lang="pt-BR" dirty="0" err="1"/>
              <a:t>return</a:t>
            </a:r>
            <a:r>
              <a:rPr lang="pt-BR" dirty="0"/>
              <a:t> que possui um tipo de dado compatível com o ‘tipo de resultado’ inserido no cabeçalho da função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5435FA-29A1-4A96-A866-F342BDCE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22B3DF-A615-4FFB-98F0-0B5FFD7D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31E1DF-B6E1-45E2-8882-93958B42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E423A34-2D9A-408F-8FCD-063237A67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88" y="1887203"/>
            <a:ext cx="4515261" cy="3286844"/>
          </a:xfrm>
          <a:prstGeom prst="rect">
            <a:avLst/>
          </a:prstGeom>
        </p:spPr>
      </p:pic>
      <p:sp>
        <p:nvSpPr>
          <p:cNvPr id="16" name="Chave Esquerda 15">
            <a:extLst>
              <a:ext uri="{FF2B5EF4-FFF2-40B4-BE49-F238E27FC236}">
                <a16:creationId xmlns:a16="http://schemas.microsoft.com/office/drawing/2014/main" id="{22F42B89-7E89-4F2E-B946-C428C47BA434}"/>
              </a:ext>
            </a:extLst>
          </p:cNvPr>
          <p:cNvSpPr/>
          <p:nvPr/>
        </p:nvSpPr>
        <p:spPr>
          <a:xfrm>
            <a:off x="7779434" y="2912012"/>
            <a:ext cx="239151" cy="51698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B06FF463-FAB8-43FF-BA57-A57AC9B13E58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771693" y="3170506"/>
            <a:ext cx="5007741" cy="2131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16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750A0-3789-4C08-B9CB-6E8B5721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1441C3-0002-4357-AB72-B3DD0391F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5400338" cy="4638502"/>
          </a:xfrm>
        </p:spPr>
        <p:txBody>
          <a:bodyPr/>
          <a:lstStyle/>
          <a:p>
            <a:r>
              <a:rPr lang="pt-BR" dirty="0"/>
              <a:t>Função Soma 2 Números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5FFCDC-526F-451C-9FF5-1CB71A7A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9D6123-4B5B-4097-B643-A6243934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AAADAF-6831-4895-95BC-10D481AE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CAD13A2-B010-498A-9BDD-57516178ED05}"/>
              </a:ext>
            </a:extLst>
          </p:cNvPr>
          <p:cNvSpPr txBox="1">
            <a:spLocks/>
          </p:cNvSpPr>
          <p:nvPr/>
        </p:nvSpPr>
        <p:spPr>
          <a:xfrm>
            <a:off x="6096000" y="1463040"/>
            <a:ext cx="5400338" cy="46385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27635" marR="0" indent="-9144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5930" marR="0" indent="-254635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8810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anose="020F0502020204030204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8810" marR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935" marR="0" indent="0" algn="r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Função Par ou Impar</a:t>
            </a:r>
          </a:p>
          <a:p>
            <a:pPr marL="36195" indent="0">
              <a:buFont typeface="Calibri" panose="020F0502020204030204" pitchFamily="34" charset="0"/>
              <a:buNone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A4C1A24-9403-4BB0-8D7E-0C70E7D47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23" y="2136164"/>
            <a:ext cx="4476750" cy="28670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EFEE270-C3AD-42CE-8693-F3645ACE2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2985"/>
            <a:ext cx="34480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7956"/>
      </p:ext>
    </p:extLst>
  </p:cSld>
  <p:clrMapOvr>
    <a:masterClrMapping/>
  </p:clrMapOvr>
</p:sld>
</file>

<file path=ppt/theme/theme1.xml><?xml version="1.0" encoding="utf-8"?>
<a:theme xmlns:a="http://schemas.openxmlformats.org/drawingml/2006/main" name="Spra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Padrão UNEMAT v2</Template>
  <TotalTime>554</TotalTime>
  <Words>294</Words>
  <Application>Microsoft Office PowerPoint</Application>
  <PresentationFormat>Widescreen</PresentationFormat>
  <Paragraphs>65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Sprace</vt:lpstr>
      <vt:lpstr>Funções</vt:lpstr>
      <vt:lpstr>Funções</vt:lpstr>
      <vt:lpstr>Estrutura de uma Função</vt:lpstr>
      <vt:lpstr>Estrutura de uma Função</vt:lpstr>
      <vt:lpstr>Estrutura de uma Função</vt:lpstr>
      <vt:lpstr>Estrutura de uma Função</vt:lpstr>
      <vt:lpstr>Exemplos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</dc:title>
  <dc:creator>shinoda</dc:creator>
  <cp:lastModifiedBy>laramalho</cp:lastModifiedBy>
  <cp:revision>197</cp:revision>
  <cp:lastPrinted>2016-12-20T21:46:00Z</cp:lastPrinted>
  <dcterms:created xsi:type="dcterms:W3CDTF">2017-09-02T14:02:00Z</dcterms:created>
  <dcterms:modified xsi:type="dcterms:W3CDTF">2019-09-16T15:45:17Z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1046-11.2.0.8668</vt:lpwstr>
  </property>
</Properties>
</file>