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060326" cy="4638502"/>
          </a:xfrm>
        </p:spPr>
        <p:txBody>
          <a:bodyPr>
            <a:normAutofit/>
          </a:bodyPr>
          <a:lstStyle/>
          <a:p>
            <a:r>
              <a:rPr lang="pt-BR" dirty="0"/>
              <a:t>Toda variável possui um endereço de memória</a:t>
            </a:r>
          </a:p>
          <a:p>
            <a:pPr lvl="1"/>
            <a:r>
              <a:rPr lang="pt-BR" dirty="0"/>
              <a:t>É possível visualizar esse endereço através do operador de endereço ‘&amp;’ inserido antes do nome da variável</a:t>
            </a:r>
          </a:p>
          <a:p>
            <a:pPr lvl="1"/>
            <a:r>
              <a:rPr lang="pt-BR" dirty="0"/>
              <a:t>É possível utilizar outra variável como referência de endereço</a:t>
            </a:r>
          </a:p>
          <a:p>
            <a:pPr lvl="1"/>
            <a:endParaRPr lang="pt-BR" dirty="0"/>
          </a:p>
          <a:p>
            <a:r>
              <a:rPr lang="pt-BR" dirty="0"/>
              <a:t>O compilador reserva espaço de memória para armazenar o conteúdo das variáveis declaradas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Uma variável inteira ocupa 2 bytes</a:t>
            </a:r>
          </a:p>
          <a:p>
            <a:pPr lvl="1"/>
            <a:r>
              <a:rPr lang="pt-BR" dirty="0"/>
              <a:t>Esse fica em uma posição específica da memória</a:t>
            </a:r>
          </a:p>
          <a:p>
            <a:pPr lvl="1"/>
            <a:r>
              <a:rPr lang="pt-BR" dirty="0"/>
              <a:t>Pode-se ganhar eficácia no acesso à informação se uma referência direta ao endereço for utilizada</a:t>
            </a:r>
          </a:p>
          <a:p>
            <a:pPr lvl="2"/>
            <a:r>
              <a:rPr lang="pt-BR" dirty="0"/>
              <a:t>Ponteiro!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7416210" y="4389172"/>
            <a:ext cx="3946418" cy="1067648"/>
            <a:chOff x="7416210" y="3530526"/>
            <a:chExt cx="3946418" cy="1067648"/>
          </a:xfrm>
        </p:grpSpPr>
        <p:sp>
          <p:nvSpPr>
            <p:cNvPr id="8" name="Retângulo 7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974291" y="3530526"/>
              <a:ext cx="188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</a:t>
              </a:r>
              <a:r>
                <a:rPr lang="pt-BR" dirty="0" err="1"/>
                <a:t>xxxxxx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416210" y="389177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num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62" y="1684422"/>
            <a:ext cx="33051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060326" cy="4638502"/>
          </a:xfrm>
        </p:spPr>
        <p:txBody>
          <a:bodyPr>
            <a:normAutofit/>
          </a:bodyPr>
          <a:lstStyle/>
          <a:p>
            <a:r>
              <a:rPr lang="pt-BR" dirty="0"/>
              <a:t>Ponteiro – recurso/técnica de programação que pode tornar um código mais eficaz e flexível</a:t>
            </a:r>
          </a:p>
          <a:p>
            <a:pPr lvl="1"/>
            <a:r>
              <a:rPr lang="pt-BR" dirty="0"/>
              <a:t>Variável ponteiro – é uma variável que guarda o endereço de outras variáveis</a:t>
            </a:r>
          </a:p>
          <a:p>
            <a:pPr lvl="1"/>
            <a:endParaRPr lang="pt-BR" dirty="0"/>
          </a:p>
          <a:p>
            <a:r>
              <a:rPr lang="pt-BR" dirty="0"/>
              <a:t>Forma de declaração do ponteiro</a:t>
            </a:r>
          </a:p>
          <a:p>
            <a:pPr lvl="1"/>
            <a:r>
              <a:rPr lang="pt-BR" dirty="0"/>
              <a:t>&lt;tipo de dado&gt;* &lt;nome do ponteiro&gt;</a:t>
            </a:r>
          </a:p>
          <a:p>
            <a:pPr lvl="1"/>
            <a:r>
              <a:rPr lang="pt-BR" dirty="0" err="1"/>
              <a:t>float</a:t>
            </a:r>
            <a:r>
              <a:rPr lang="pt-BR" dirty="0"/>
              <a:t> * </a:t>
            </a:r>
            <a:r>
              <a:rPr lang="pt-BR" dirty="0" err="1"/>
              <a:t>p_real</a:t>
            </a:r>
            <a:endParaRPr lang="pt-BR" dirty="0"/>
          </a:p>
          <a:p>
            <a:pPr lvl="1"/>
            <a:r>
              <a:rPr lang="pt-BR" dirty="0"/>
              <a:t>Esse será um ponteiro para um dado tipo </a:t>
            </a:r>
            <a:r>
              <a:rPr lang="pt-BR" dirty="0" err="1"/>
              <a:t>float</a:t>
            </a:r>
            <a:endParaRPr lang="pt-BR" dirty="0"/>
          </a:p>
          <a:p>
            <a:pPr lvl="2"/>
            <a:r>
              <a:rPr lang="pt-BR" dirty="0"/>
              <a:t>O ponteiro deve ser do mesmo tipo de dado da variável de referência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7253360" y="4949602"/>
            <a:ext cx="3946418" cy="1067648"/>
            <a:chOff x="7416210" y="3530526"/>
            <a:chExt cx="3946418" cy="1067648"/>
          </a:xfrm>
        </p:grpSpPr>
        <p:sp>
          <p:nvSpPr>
            <p:cNvPr id="8" name="Retângulo 7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974291" y="3530526"/>
              <a:ext cx="175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1000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416210" y="389177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num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7052641" y="3912611"/>
            <a:ext cx="4147137" cy="1067648"/>
            <a:chOff x="7215491" y="3530526"/>
            <a:chExt cx="4147137" cy="1067648"/>
          </a:xfrm>
        </p:grpSpPr>
        <p:sp>
          <p:nvSpPr>
            <p:cNvPr id="16" name="Retângulo 15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1000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974291" y="3530526"/>
              <a:ext cx="175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2000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215491" y="3891776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P_num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68" y="1283944"/>
            <a:ext cx="3609975" cy="2543175"/>
          </a:xfrm>
          <a:prstGeom prst="rect">
            <a:avLst/>
          </a:prstGeom>
        </p:spPr>
      </p:pic>
      <p:cxnSp>
        <p:nvCxnSpPr>
          <p:cNvPr id="20" name="Conector: Angulado 19"/>
          <p:cNvCxnSpPr>
            <a:stCxn id="10" idx="3"/>
            <a:endCxn id="16" idx="3"/>
          </p:cNvCxnSpPr>
          <p:nvPr/>
        </p:nvCxnSpPr>
        <p:spPr>
          <a:xfrm flipV="1">
            <a:off x="9566922" y="4456424"/>
            <a:ext cx="1632856" cy="677844"/>
          </a:xfrm>
          <a:prstGeom prst="bentConnector3">
            <a:avLst>
              <a:gd name="adj1" fmla="val 114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ponteiro alfabeto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4" y="1463040"/>
            <a:ext cx="6562294" cy="4638502"/>
          </a:xfrm>
        </p:spPr>
        <p:txBody>
          <a:bodyPr/>
          <a:lstStyle/>
          <a:p>
            <a:r>
              <a:rPr lang="pt-BR" dirty="0"/>
              <a:t>* da linha 5 declara uma variável ‘</a:t>
            </a:r>
            <a:r>
              <a:rPr lang="pt-BR" dirty="0" err="1"/>
              <a:t>p_c</a:t>
            </a:r>
            <a:r>
              <a:rPr lang="pt-BR" dirty="0"/>
              <a:t>’ do tipo ponteiro</a:t>
            </a:r>
          </a:p>
          <a:p>
            <a:r>
              <a:rPr lang="pt-BR" dirty="0"/>
              <a:t>&amp; da linha 5 obtém o endereço da variável ‘c’ que se quer fazer referência</a:t>
            </a:r>
          </a:p>
          <a:p>
            <a:r>
              <a:rPr lang="pt-BR" dirty="0"/>
              <a:t>* da linha 8 obtém o conteúdo da variável de referência do ponteiro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4" y="1878632"/>
            <a:ext cx="46958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“Não há colher”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878138" cy="4638502"/>
          </a:xfrm>
        </p:spPr>
        <p:txBody>
          <a:bodyPr/>
          <a:lstStyle/>
          <a:p>
            <a:r>
              <a:rPr lang="pt-BR" dirty="0"/>
              <a:t>O uso de variáveis compostas, </a:t>
            </a:r>
            <a:r>
              <a:rPr lang="pt-BR" dirty="0" err="1"/>
              <a:t>arrays</a:t>
            </a:r>
            <a:r>
              <a:rPr lang="pt-BR" dirty="0"/>
              <a:t>, vetores e matrizes é nada mais que o uso de ponteiro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Imagem 7" descr="Uma imagem contendo no interior, pessoa, mulher, olhando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3" y="2377736"/>
            <a:ext cx="3411649" cy="3902927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>
            <a:off x="4063255" y="4193455"/>
            <a:ext cx="8154214" cy="1977521"/>
            <a:chOff x="4012363" y="2412794"/>
            <a:chExt cx="8154214" cy="1977521"/>
          </a:xfrm>
        </p:grpSpPr>
        <p:grpSp>
          <p:nvGrpSpPr>
            <p:cNvPr id="26" name="Agrupar 25"/>
            <p:cNvGrpSpPr/>
            <p:nvPr/>
          </p:nvGrpSpPr>
          <p:grpSpPr>
            <a:xfrm>
              <a:off x="4012363" y="2412794"/>
              <a:ext cx="5842119" cy="1973314"/>
              <a:chOff x="5230718" y="2017442"/>
              <a:chExt cx="5842119" cy="197331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7739087" y="2532931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230718" y="2532931"/>
                <a:ext cx="12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</a:t>
                </a:r>
                <a:r>
                  <a:rPr lang="pt-BR" dirty="0" err="1"/>
                  <a:t>p_vetor</a:t>
                </a:r>
                <a:endParaRPr lang="pt-BR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7214457" y="253293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[0]</a:t>
                </a:r>
              </a:p>
            </p:txBody>
          </p:sp>
          <p:cxnSp>
            <p:nvCxnSpPr>
              <p:cNvPr id="17" name="Conector de Seta Reta 16"/>
              <p:cNvCxnSpPr>
                <a:stCxn id="13" idx="3"/>
                <a:endCxn id="15" idx="1"/>
              </p:cNvCxnSpPr>
              <p:nvPr/>
            </p:nvCxnSpPr>
            <p:spPr>
              <a:xfrm>
                <a:off x="6447911" y="2717597"/>
                <a:ext cx="76654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tângulo 18"/>
              <p:cNvSpPr/>
              <p:nvPr/>
            </p:nvSpPr>
            <p:spPr>
              <a:xfrm>
                <a:off x="7739087" y="2898056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7214457" y="289805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[1]</a:t>
                </a: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7739087" y="3263181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25</a:t>
                </a: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7214457" y="326318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[2]</a:t>
                </a: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7739087" y="3621424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214457" y="362142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[3]</a:t>
                </a: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5943808" y="2017442"/>
                <a:ext cx="341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</a:t>
                </a:r>
                <a:r>
                  <a:rPr lang="pt-BR" dirty="0" err="1"/>
                  <a:t>vetor_num</a:t>
                </a:r>
                <a:r>
                  <a:rPr lang="pt-BR" dirty="0"/>
                  <a:t>[4] = {10, 20, 25, 40}</a:t>
                </a:r>
              </a:p>
            </p:txBody>
          </p:sp>
        </p:grpSp>
        <p:sp>
          <p:nvSpPr>
            <p:cNvPr id="27" name="CaixaDeTexto 26"/>
            <p:cNvSpPr txBox="1"/>
            <p:nvPr/>
          </p:nvSpPr>
          <p:spPr>
            <a:xfrm>
              <a:off x="10456750" y="2924076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vetor_num</a:t>
              </a:r>
              <a:endParaRPr lang="pt-BR" dirty="0"/>
            </a:p>
          </p:txBody>
        </p:sp>
        <p:cxnSp>
          <p:nvCxnSpPr>
            <p:cNvPr id="28" name="Conector de Seta Reta 27"/>
            <p:cNvCxnSpPr>
              <a:stCxn id="27" idx="1"/>
              <a:endCxn id="11" idx="3"/>
            </p:cNvCxnSpPr>
            <p:nvPr/>
          </p:nvCxnSpPr>
          <p:spPr>
            <a:xfrm flipH="1">
              <a:off x="9854482" y="3108742"/>
              <a:ext cx="602268" cy="21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10456750" y="3287864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*(p_vetor+1)</a:t>
              </a:r>
            </a:p>
          </p:txBody>
        </p:sp>
        <p:cxnSp>
          <p:nvCxnSpPr>
            <p:cNvPr id="33" name="Conector de Seta Reta 32"/>
            <p:cNvCxnSpPr>
              <a:stCxn id="32" idx="1"/>
              <a:endCxn id="19" idx="3"/>
            </p:cNvCxnSpPr>
            <p:nvPr/>
          </p:nvCxnSpPr>
          <p:spPr>
            <a:xfrm flipH="1">
              <a:off x="9854482" y="3472530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10456750" y="3651651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*(p_vetor+2)</a:t>
              </a:r>
            </a:p>
          </p:txBody>
        </p:sp>
        <p:cxnSp>
          <p:nvCxnSpPr>
            <p:cNvPr id="36" name="Conector de Seta Reta 35"/>
            <p:cNvCxnSpPr>
              <a:stCxn id="35" idx="1"/>
            </p:cNvCxnSpPr>
            <p:nvPr/>
          </p:nvCxnSpPr>
          <p:spPr>
            <a:xfrm flipH="1">
              <a:off x="9854482" y="3836317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10456750" y="4020983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*(p_vetor+3)</a:t>
              </a:r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9854482" y="4205649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80" y="2027091"/>
            <a:ext cx="4764837" cy="2132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uso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06177" cy="4638502"/>
          </a:xfrm>
        </p:spPr>
        <p:txBody>
          <a:bodyPr/>
          <a:lstStyle/>
          <a:p>
            <a:r>
              <a:rPr lang="pt-BR" dirty="0"/>
              <a:t>Flexibilização e Eficiência</a:t>
            </a:r>
          </a:p>
          <a:p>
            <a:pPr lvl="1"/>
            <a:r>
              <a:rPr lang="pt-BR" dirty="0"/>
              <a:t>Não se pode mudar o conteúdo de um vetor todo em um ciclo de </a:t>
            </a:r>
            <a:r>
              <a:rPr lang="pt-BR" dirty="0" err="1"/>
              <a:t>clock</a:t>
            </a:r>
            <a:endParaRPr lang="pt-BR" dirty="0"/>
          </a:p>
          <a:p>
            <a:pPr lvl="2"/>
            <a:r>
              <a:rPr lang="pt-BR" dirty="0"/>
              <a:t>Deve-se mudar posição por posição</a:t>
            </a:r>
          </a:p>
          <a:p>
            <a:pPr lvl="1"/>
            <a:r>
              <a:rPr lang="pt-BR" dirty="0"/>
              <a:t>Pode se mudar o endereço de um vetor todo em um ciclo de </a:t>
            </a:r>
            <a:r>
              <a:rPr lang="pt-BR" dirty="0" err="1"/>
              <a:t>clock</a:t>
            </a:r>
            <a:endParaRPr lang="pt-BR" dirty="0"/>
          </a:p>
          <a:p>
            <a:pPr lvl="2"/>
            <a:r>
              <a:rPr lang="pt-BR" dirty="0"/>
              <a:t>E com isso garantir que todo o seu conteúdo mude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04" y="1957827"/>
            <a:ext cx="4904337" cy="3539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caracteres ASCII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/>
          <a:lstStyle/>
          <a:p>
            <a:r>
              <a:rPr lang="pt-BR" dirty="0"/>
              <a:t>Algoritmo para converter um texto minúsculo em maiúsculo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00" y="1868153"/>
            <a:ext cx="53149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2380587" cy="4638502"/>
          </a:xfrm>
        </p:spPr>
        <p:txBody>
          <a:bodyPr/>
          <a:lstStyle/>
          <a:p>
            <a:r>
              <a:rPr lang="pt-BR" dirty="0"/>
              <a:t>Existem métodos diferentes entre C e C++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71" y="1777084"/>
            <a:ext cx="4257675" cy="39338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931309" y="146606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C++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46" y="1777084"/>
            <a:ext cx="4238625" cy="42862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449758" y="1463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com ponteiro (</a:t>
            </a:r>
            <a:r>
              <a:rPr lang="pt-BR" dirty="0" err="1"/>
              <a:t>qsort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179543" cy="4638502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qsort</a:t>
            </a:r>
            <a:r>
              <a:rPr lang="pt-BR" dirty="0"/>
              <a:t> deve receber como parâmetro</a:t>
            </a:r>
          </a:p>
          <a:p>
            <a:pPr lvl="1"/>
            <a:r>
              <a:rPr lang="pt-BR" dirty="0"/>
              <a:t>Ponteiro para um vetor de qualquer tipo</a:t>
            </a:r>
          </a:p>
          <a:p>
            <a:pPr lvl="1"/>
            <a:r>
              <a:rPr lang="pt-BR" dirty="0"/>
              <a:t>Tamanho do vetor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16 October 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25" y="1706228"/>
            <a:ext cx="5076825" cy="413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378</TotalTime>
  <Words>488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Sprace</vt:lpstr>
      <vt:lpstr>Ponteiros</vt:lpstr>
      <vt:lpstr>Introdução</vt:lpstr>
      <vt:lpstr>Ponteiro</vt:lpstr>
      <vt:lpstr>Exemplo ponteiro alfabeto</vt:lpstr>
      <vt:lpstr>“Não há colher”</vt:lpstr>
      <vt:lpstr>Vantagens do uso de ponteiros</vt:lpstr>
      <vt:lpstr>Converter caracteres ASCII</vt:lpstr>
      <vt:lpstr>Ponteiro em funções</vt:lpstr>
      <vt:lpstr>Ordenação com ponteiro (qsort)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221</cp:revision>
  <cp:lastPrinted>2016-12-20T21:46:00Z</cp:lastPrinted>
  <dcterms:created xsi:type="dcterms:W3CDTF">2017-09-02T14:02:00Z</dcterms:created>
  <dcterms:modified xsi:type="dcterms:W3CDTF">2020-10-16T19:25:12Z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1046-11.2.0.9031</vt:lpwstr>
  </property>
</Properties>
</file>