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4A"/>
    <a:srgbClr val="DED1AF"/>
    <a:srgbClr val="7D2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49" autoAdjust="0"/>
    <p:restoredTop sz="94637"/>
  </p:normalViewPr>
  <p:slideViewPr>
    <p:cSldViewPr snapToGrid="0" snapToObjects="1">
      <p:cViewPr varScale="1">
        <p:scale>
          <a:sx n="68" d="100"/>
          <a:sy n="68" d="100"/>
        </p:scale>
        <p:origin x="6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26AA4-C9BC-ED4C-873A-C0445133165A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A8411-F32D-7B49-8A7B-51B5421C104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SPRACE RGB Color: 104 30 23</a:t>
            </a:r>
          </a:p>
          <a:p>
            <a:r>
              <a:rPr lang="en-US"/>
              <a:t>	</a:t>
            </a:r>
            <a:r>
              <a:rPr lang="en-US" baseline="0"/>
              <a:t>                214 199 159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8411-F32D-7B49-8A7B-51B5421C1049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78933" y="4385733"/>
            <a:ext cx="106510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0214A"/>
          </a:solidFill>
          <a:ln>
            <a:solidFill>
              <a:srgbClr val="002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C27457-671B-B140-976D-C6995090EC24}" type="datetime3">
              <a:rPr lang="en-US" smtClean="0"/>
              <a:t>23 September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UNEMAT – Campus Barra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96" y="0"/>
            <a:ext cx="2391686" cy="828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1823" y="286603"/>
            <a:ext cx="11277027" cy="7568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C31A-A44F-B747-8FBE-3FA0EF0E6E96}" type="datetime3">
              <a:rPr lang="en-US" smtClean="0"/>
              <a:t>23 September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4290138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451823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8128454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38539" y="196035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1"/>
          </p:nvPr>
        </p:nvSpPr>
        <p:spPr>
          <a:xfrm>
            <a:off x="238539" y="3537138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6221895" y="196035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221895" y="3537138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50028" y="196035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250028" y="2872326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4"/>
          </p:nvPr>
        </p:nvSpPr>
        <p:spPr>
          <a:xfrm>
            <a:off x="6216751" y="196035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5"/>
          </p:nvPr>
        </p:nvSpPr>
        <p:spPr>
          <a:xfrm>
            <a:off x="6216751" y="2872326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6"/>
          </p:nvPr>
        </p:nvSpPr>
        <p:spPr>
          <a:xfrm>
            <a:off x="250028" y="3526587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7"/>
          </p:nvPr>
        </p:nvSpPr>
        <p:spPr>
          <a:xfrm>
            <a:off x="250028" y="6202878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8"/>
          </p:nvPr>
        </p:nvSpPr>
        <p:spPr>
          <a:xfrm>
            <a:off x="6216751" y="3526587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9"/>
          </p:nvPr>
        </p:nvSpPr>
        <p:spPr>
          <a:xfrm>
            <a:off x="6216751" y="6202878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Title Four 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64503" y="3080017"/>
            <a:ext cx="6639597" cy="718212"/>
          </a:xfrm>
          <a:solidFill>
            <a:srgbClr val="7D2C1E"/>
          </a:solidFill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137797" y="196036"/>
            <a:ext cx="0" cy="6494695"/>
          </a:xfrm>
          <a:prstGeom prst="line">
            <a:avLst/>
          </a:prstGeom>
          <a:ln>
            <a:solidFill>
              <a:srgbClr val="611D1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363821" y="196035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06371" y="196035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1363821" y="3537138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6806371" y="3537138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Four 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38539" y="196035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>
          <a:xfrm>
            <a:off x="238539" y="3537138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2"/>
          </p:nvPr>
        </p:nvSpPr>
        <p:spPr>
          <a:xfrm>
            <a:off x="6221895" y="196035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3"/>
          </p:nvPr>
        </p:nvSpPr>
        <p:spPr>
          <a:xfrm>
            <a:off x="6221895" y="3537138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5"/>
          </p:nvPr>
        </p:nvSpPr>
        <p:spPr>
          <a:xfrm>
            <a:off x="4239212" y="183177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6"/>
          </p:nvPr>
        </p:nvSpPr>
        <p:spPr>
          <a:xfrm>
            <a:off x="261393" y="187366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7"/>
          </p:nvPr>
        </p:nvSpPr>
        <p:spPr>
          <a:xfrm>
            <a:off x="8197777" y="187366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8"/>
          </p:nvPr>
        </p:nvSpPr>
        <p:spPr>
          <a:xfrm>
            <a:off x="4239212" y="3522099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9"/>
          </p:nvPr>
        </p:nvSpPr>
        <p:spPr>
          <a:xfrm>
            <a:off x="261393" y="3526288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0"/>
          </p:nvPr>
        </p:nvSpPr>
        <p:spPr>
          <a:xfrm>
            <a:off x="8197777" y="3526288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Six 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5"/>
          </p:nvPr>
        </p:nvSpPr>
        <p:spPr>
          <a:xfrm>
            <a:off x="4239212" y="183177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6"/>
          </p:nvPr>
        </p:nvSpPr>
        <p:spPr>
          <a:xfrm>
            <a:off x="261393" y="187366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7"/>
          </p:nvPr>
        </p:nvSpPr>
        <p:spPr>
          <a:xfrm>
            <a:off x="8197777" y="187366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8"/>
          </p:nvPr>
        </p:nvSpPr>
        <p:spPr>
          <a:xfrm>
            <a:off x="4239212" y="3522099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9"/>
          </p:nvPr>
        </p:nvSpPr>
        <p:spPr>
          <a:xfrm>
            <a:off x="261393" y="3526288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0"/>
          </p:nvPr>
        </p:nvSpPr>
        <p:spPr>
          <a:xfrm>
            <a:off x="8197777" y="3526288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prace Color Flat">
    <p:bg>
      <p:bgPr>
        <a:solidFill>
          <a:srgbClr val="7D2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0214A"/>
          </a:solidFill>
          <a:ln>
            <a:solidFill>
              <a:srgbClr val="002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2" y="286603"/>
            <a:ext cx="9499574" cy="799919"/>
          </a:xfrm>
        </p:spPr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23" y="1463040"/>
            <a:ext cx="11277028" cy="4638502"/>
          </a:xfrm>
        </p:spPr>
        <p:txBody>
          <a:bodyPr/>
          <a:lstStyle>
            <a:lvl1pPr marL="127635">
              <a:lnSpc>
                <a:spcPct val="100000"/>
              </a:lnSpc>
              <a:spcBef>
                <a:spcPts val="1200"/>
              </a:spcBef>
              <a:defRPr/>
            </a:lvl1pPr>
            <a:lvl2pPr marL="455930"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 marL="638810">
              <a:buClr>
                <a:schemeClr val="accent1"/>
              </a:buCl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23 September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UNEMAT – Campus </a:t>
            </a:r>
            <a:r>
              <a:rPr lang="en-US" dirty="0" err="1"/>
              <a:t>barra</a:t>
            </a:r>
            <a:r>
              <a:rPr lang="en-US" dirty="0"/>
              <a:t>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0" name="Conector Reto 9"/>
          <p:cNvCxnSpPr/>
          <p:nvPr userDrawn="1"/>
        </p:nvCxnSpPr>
        <p:spPr>
          <a:xfrm>
            <a:off x="301557" y="1205799"/>
            <a:ext cx="115551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96" y="0"/>
            <a:ext cx="2391686" cy="828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prace Color Gradient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eige">
    <p:bg>
      <p:bgPr>
        <a:solidFill>
          <a:srgbClr val="DED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518"/>
            <a:ext cx="3200400" cy="2323651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6550" y="376518"/>
            <a:ext cx="7325346" cy="59286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40019"/>
            <a:ext cx="3200400" cy="346518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86550" y="6400433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94124" y="6400432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57200" y="639903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FCC10D-EFAF-A441-BC06-CD57E60AC4C7}" type="datetime3">
              <a:rPr lang="en-US" smtClean="0"/>
              <a:t>23 September 2019</a:t>
            </a:fld>
            <a:endParaRPr lang="en-US" dirty="0"/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0569225" y="66121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Vertica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8696" y="414778"/>
            <a:ext cx="2660154" cy="5757421"/>
          </a:xfrm>
          <a:solidFill>
            <a:srgbClr val="7D2C1E"/>
          </a:solidFill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1823" y="414778"/>
            <a:ext cx="8390963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DB7DF7-2AD5-E849-A454-C75B8FCBFD21}" type="datetime3">
              <a:rPr lang="en-US" smtClean="0"/>
              <a:t>23 September 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75" y="4979084"/>
            <a:ext cx="12188825" cy="19050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3" y="5074920"/>
            <a:ext cx="11277027" cy="680421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-3145" y="16090"/>
            <a:ext cx="12191985" cy="4915076"/>
          </a:xfrm>
          <a:solidFill>
            <a:srgbClr val="7D2C1E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823" y="5907023"/>
            <a:ext cx="11277027" cy="49358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69D6-B82F-D64E-9062-F5066DD4BD65}" type="datetime3">
              <a:rPr lang="en-US" smtClean="0"/>
              <a:t>23 September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25BF-537E-9B49-9DB0-7D6F2557E25D}" type="datetime3">
              <a:rPr lang="en-US" smtClean="0"/>
              <a:t>23 September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Right 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8696" y="414778"/>
            <a:ext cx="2660154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1823" y="414778"/>
            <a:ext cx="8390963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F17E72-4D24-3049-9FFA-AE6CCA6D611A}" type="datetime3">
              <a:rPr lang="en-US" smtClean="0"/>
              <a:t>23 September 2019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767251-D10C-0445-A053-9686739D1637}" type="datetime3">
              <a:rPr lang="en-US" smtClean="0"/>
              <a:t>23 September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1823" y="414867"/>
            <a:ext cx="11277028" cy="56847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2" y="211667"/>
            <a:ext cx="11277027" cy="87485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91E2-879C-FA4E-9DAB-0D5D07BF8882}" type="datetime3">
              <a:rPr lang="en-US" smtClean="0"/>
              <a:t>23 September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26423" y="423333"/>
            <a:ext cx="11277028" cy="5977467"/>
          </a:xfrm>
        </p:spPr>
        <p:txBody>
          <a:bodyPr/>
          <a:lstStyle>
            <a:lvl1pPr algn="ctr">
              <a:defRPr sz="4400">
                <a:latin typeface="+mj-lt"/>
              </a:defRPr>
            </a:lvl1pPr>
            <a:lvl2pPr marL="201295" indent="0" algn="r">
              <a:buFontTx/>
              <a:buNone/>
              <a:defRPr sz="2800">
                <a:latin typeface="+mj-lt"/>
              </a:defRPr>
            </a:lvl2pPr>
            <a:lvl3pPr marL="384175" indent="0" algn="r">
              <a:buFontTx/>
              <a:buNone/>
              <a:defRPr sz="2000">
                <a:latin typeface="+mj-lt"/>
              </a:defRPr>
            </a:lvl3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rgbClr val="7D2C1E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2E6FC1-B509-F347-B54F-FFC6081CB0E3}" type="datetime3">
              <a:rPr lang="en-US" smtClean="0"/>
              <a:t>23 September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1823" y="286603"/>
            <a:ext cx="11277027" cy="7568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55464"/>
            <a:ext cx="5510930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EC48-BF3D-DC47-A8C0-47AD9B79DF34}" type="datetime3">
              <a:rPr lang="en-US" smtClean="0"/>
              <a:t>23 September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451823" y="1355464"/>
            <a:ext cx="5510930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Subtitle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1823" y="193638"/>
            <a:ext cx="11277027" cy="87137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822" y="1352283"/>
            <a:ext cx="5583217" cy="6195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00" b="1" cap="none" baseline="0">
                <a:solidFill>
                  <a:srgbClr val="7D2C1E"/>
                </a:solidFill>
                <a:latin typeface="Calibri Light" panose="020F030202020403020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823" y="2108499"/>
            <a:ext cx="5583217" cy="40663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54302"/>
            <a:ext cx="5510930" cy="6195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00" b="1" cap="none" baseline="0">
                <a:solidFill>
                  <a:srgbClr val="7D2C1E"/>
                </a:solidFill>
                <a:latin typeface="Calibri Light" panose="020F030202020403020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108500"/>
            <a:ext cx="5510930" cy="40663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BB46-4D35-CB46-9535-9FB027BFF448}" type="datetime3">
              <a:rPr lang="en-US" smtClean="0"/>
              <a:t>23 September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s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377571" y="374444"/>
            <a:ext cx="5590325" cy="6132373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Wingdings" panose="05000000000000000000" pitchFamily="2" charset="2"/>
              <a:buChar char="q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6210852" y="374444"/>
            <a:ext cx="5636024" cy="6132373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22" y="286603"/>
            <a:ext cx="11277027" cy="7999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823" y="1446415"/>
            <a:ext cx="11277028" cy="46531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  <a:p>
            <a:pPr marL="91440" marR="0" lvl="3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nível</a:t>
            </a:r>
          </a:p>
          <a:p>
            <a:pPr marL="91440" marR="0" lvl="4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nível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1F5E17-1C64-2548-A617-1B8ADC38E92F}" type="datetime3">
              <a:rPr lang="en-US" smtClean="0"/>
              <a:t>23 September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1214" y="1183341"/>
            <a:ext cx="11521440" cy="32273"/>
          </a:xfrm>
          <a:prstGeom prst="line">
            <a:avLst/>
          </a:prstGeom>
          <a:ln w="6350">
            <a:solidFill>
              <a:srgbClr val="7D2C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27635" marR="0" indent="-9144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E48312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4195" marR="0" indent="-254635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rgbClr val="7D2C1E"/>
        </a:buClr>
        <a:buSzPct val="65000"/>
        <a:buFont typeface="Wingdings" panose="05000000000000000000" pitchFamily="2" charset="2"/>
        <a:buChar char="q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marR="0" indent="-182880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38810" marR="0" indent="0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anose="020F0502020204030204" pitchFamily="34" charset="0"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49935" marR="0" indent="0" algn="r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anose="020F0502020204030204" pitchFamily="34" charset="0"/>
        <a:buNone/>
        <a:defRPr sz="16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Variáveis Locais e Globais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Lucas Arruda Ramalho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5DFD4-9684-4747-A733-06FCDDDA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Visibilidade de uma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F3E239-7C7E-4F82-AF36-33ED017D7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6638294" cy="4638502"/>
          </a:xfrm>
        </p:spPr>
        <p:txBody>
          <a:bodyPr>
            <a:normAutofit/>
          </a:bodyPr>
          <a:lstStyle/>
          <a:p>
            <a:r>
              <a:rPr lang="pt-BR" dirty="0"/>
              <a:t>Escopo de um objeto é sua visibilidade de outras partes do programa</a:t>
            </a:r>
          </a:p>
          <a:p>
            <a:pPr lvl="1"/>
            <a:r>
              <a:rPr lang="pt-BR" dirty="0"/>
              <a:t>Escopo global</a:t>
            </a:r>
          </a:p>
          <a:p>
            <a:pPr lvl="2"/>
            <a:r>
              <a:rPr lang="pt-BR" dirty="0"/>
              <a:t>Variável criada antes do </a:t>
            </a:r>
            <a:r>
              <a:rPr lang="pt-BR" dirty="0" err="1"/>
              <a:t>main</a:t>
            </a:r>
            <a:r>
              <a:rPr lang="pt-BR" dirty="0"/>
              <a:t> pode ser utilizada livremente</a:t>
            </a:r>
          </a:p>
          <a:p>
            <a:pPr lvl="1"/>
            <a:r>
              <a:rPr lang="pt-BR" dirty="0"/>
              <a:t>Escopo local</a:t>
            </a:r>
          </a:p>
          <a:p>
            <a:pPr lvl="2"/>
            <a:r>
              <a:rPr lang="pt-BR" dirty="0"/>
              <a:t>Variável criada na função só existe durante a execução da função</a:t>
            </a:r>
          </a:p>
          <a:p>
            <a:r>
              <a:rPr lang="pt-BR" dirty="0"/>
              <a:t>Duração de um objeto é o tempo de vida</a:t>
            </a:r>
          </a:p>
          <a:p>
            <a:pPr lvl="1"/>
            <a:r>
              <a:rPr lang="pt-BR" dirty="0"/>
              <a:t>Duração automática (auto) – duração temporária</a:t>
            </a:r>
          </a:p>
          <a:p>
            <a:pPr lvl="1"/>
            <a:r>
              <a:rPr lang="pt-BR" dirty="0"/>
              <a:t>Duração Estática (</a:t>
            </a:r>
            <a:r>
              <a:rPr lang="pt-BR" dirty="0" err="1"/>
              <a:t>static</a:t>
            </a:r>
            <a:r>
              <a:rPr lang="pt-BR" dirty="0"/>
              <a:t>) – duração fixa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406567-959C-40B9-A270-CD739521C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23 September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FC9C38-CD8E-4253-A9F5-1C054938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DF29D5-844E-451B-BE4C-2C6B4300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1C745-C15E-4BC1-B367-269BAA665E9D}"/>
              </a:ext>
            </a:extLst>
          </p:cNvPr>
          <p:cNvSpPr/>
          <p:nvPr/>
        </p:nvSpPr>
        <p:spPr>
          <a:xfrm>
            <a:off x="7638757" y="1463040"/>
            <a:ext cx="3882683" cy="4445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main.c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Variáveis globais fora do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tem acesso livre em todo arquivo</a:t>
            </a:r>
          </a:p>
          <a:p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Usa todas as funções do arquivo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Disponível em todo arquivo, a menos que se use variáveis estáticas</a:t>
            </a:r>
          </a:p>
          <a:p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0B9C5FA-4218-43C6-A555-693F9AACFCCF}"/>
              </a:ext>
            </a:extLst>
          </p:cNvPr>
          <p:cNvSpPr/>
          <p:nvPr/>
        </p:nvSpPr>
        <p:spPr>
          <a:xfrm>
            <a:off x="7791158" y="3671668"/>
            <a:ext cx="3322320" cy="2079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funcao_a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  <a:p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Variáveis Locais tem tempo de vida reduzido à execução da função e portanto só são vista aqui</a:t>
            </a:r>
          </a:p>
          <a:p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5D6D4B7-319B-4411-BEF7-2EF87FDE1F68}"/>
              </a:ext>
            </a:extLst>
          </p:cNvPr>
          <p:cNvCxnSpPr/>
          <p:nvPr/>
        </p:nvCxnSpPr>
        <p:spPr>
          <a:xfrm>
            <a:off x="7383196" y="1463040"/>
            <a:ext cx="0" cy="444539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3809DD4-ACD5-4DD4-8823-6F62775680C3}"/>
              </a:ext>
            </a:extLst>
          </p:cNvPr>
          <p:cNvCxnSpPr>
            <a:cxnSpLocks/>
          </p:cNvCxnSpPr>
          <p:nvPr/>
        </p:nvCxnSpPr>
        <p:spPr>
          <a:xfrm>
            <a:off x="11333873" y="3235569"/>
            <a:ext cx="0" cy="255445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85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11986-5D1F-4FDF-80B6-D44AB17E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Locais e Globais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D9B595-EE20-43CD-A948-CE5C90255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5977112" cy="4638502"/>
          </a:xfrm>
        </p:spPr>
        <p:txBody>
          <a:bodyPr/>
          <a:lstStyle/>
          <a:p>
            <a:r>
              <a:rPr lang="pt-BR" dirty="0"/>
              <a:t>Variáveis Locais</a:t>
            </a:r>
          </a:p>
          <a:p>
            <a:pPr lvl="1"/>
            <a:r>
              <a:rPr lang="pt-BR" dirty="0"/>
              <a:t>Default – São automáticas e localmente visíveis</a:t>
            </a:r>
          </a:p>
          <a:p>
            <a:pPr lvl="1"/>
            <a:r>
              <a:rPr lang="pt-BR" dirty="0"/>
              <a:t>Declarada dentro das funções e só podendo ser alterada no escopo local</a:t>
            </a:r>
          </a:p>
          <a:p>
            <a:pPr lvl="1"/>
            <a:r>
              <a:rPr lang="pt-BR" dirty="0"/>
              <a:t>Se a função chamar uma variável, então ela dará prioridade de uso para a local ao invés da global</a:t>
            </a:r>
          </a:p>
          <a:p>
            <a:r>
              <a:rPr lang="pt-BR" dirty="0"/>
              <a:t>Variáveis Globais</a:t>
            </a:r>
          </a:p>
          <a:p>
            <a:pPr lvl="1"/>
            <a:r>
              <a:rPr lang="pt-BR" dirty="0"/>
              <a:t>Default – São estáticas</a:t>
            </a:r>
          </a:p>
          <a:p>
            <a:pPr lvl="1"/>
            <a:r>
              <a:rPr lang="pt-BR" dirty="0"/>
              <a:t>Declarada fora das funções e pode ser alterada no escopo global</a:t>
            </a:r>
          </a:p>
          <a:p>
            <a:pPr lvl="1"/>
            <a:r>
              <a:rPr lang="pt-BR" dirty="0"/>
              <a:t>Só será utilizada caso não exista outra variável local no escopo local de mesmo nome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A0A62-343F-4E0A-88A7-F6D34B61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23 September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A314E7-C732-4993-90B2-DEC167C7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F7174C-FAAB-4094-9133-CBBD08AA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B4B88EE-E8A5-4423-85C4-FC27C5B9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543" y="1463040"/>
            <a:ext cx="4354610" cy="430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4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C96A5-5687-4EFE-8E0A-E12AD0C1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Estáticas e Automáticas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C0A242-0170-4566-810E-A224CBB0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5273728" cy="4638502"/>
          </a:xfrm>
        </p:spPr>
        <p:txBody>
          <a:bodyPr/>
          <a:lstStyle/>
          <a:p>
            <a:r>
              <a:rPr lang="pt-BR" dirty="0"/>
              <a:t>Variáveis Automáticas</a:t>
            </a:r>
          </a:p>
          <a:p>
            <a:pPr lvl="1"/>
            <a:r>
              <a:rPr lang="pt-BR" dirty="0"/>
              <a:t>Variáveis locais são denominadas automáticas (são retiradas das memória quando a função local termina)</a:t>
            </a:r>
          </a:p>
          <a:p>
            <a:pPr lvl="2"/>
            <a:r>
              <a:rPr lang="pt-BR" dirty="0"/>
              <a:t>auto </a:t>
            </a:r>
            <a:r>
              <a:rPr lang="pt-BR" dirty="0" err="1"/>
              <a:t>int</a:t>
            </a:r>
            <a:r>
              <a:rPr lang="pt-BR" dirty="0"/>
              <a:t> vendas;</a:t>
            </a:r>
          </a:p>
          <a:p>
            <a:r>
              <a:rPr lang="pt-BR" dirty="0"/>
              <a:t>Variáveis Estáticas</a:t>
            </a:r>
          </a:p>
          <a:p>
            <a:pPr lvl="1"/>
            <a:r>
              <a:rPr lang="pt-BR" dirty="0"/>
              <a:t>Variáveis globais são estáticas</a:t>
            </a:r>
          </a:p>
          <a:p>
            <a:pPr lvl="1"/>
            <a:r>
              <a:rPr lang="pt-BR" dirty="0"/>
              <a:t>Variáveis locais podem ser estáticas</a:t>
            </a:r>
          </a:p>
          <a:p>
            <a:pPr lvl="1"/>
            <a:r>
              <a:rPr lang="pt-BR" dirty="0"/>
              <a:t>Permanecem na memória estaticamente enquanto o arquivo é executado</a:t>
            </a:r>
          </a:p>
          <a:p>
            <a:pPr lvl="2"/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conta = 0;</a:t>
            </a:r>
          </a:p>
          <a:p>
            <a:pPr lvl="2"/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D578EC-E4ED-4BF7-9C8D-557D418A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23 September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EF0370-3BB9-440F-B3DB-841FFD11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6C8C01-E775-48D8-BCF6-4719DF2E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85F9188-F9CE-4F6C-947F-854FCFE6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451" y="1695450"/>
            <a:ext cx="48006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4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94EF5-2D56-4063-9669-7FD4D233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Compilação Separada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42FB23-639C-4C6F-AE0C-D2D17274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5963045" cy="4638502"/>
          </a:xfrm>
        </p:spPr>
        <p:txBody>
          <a:bodyPr/>
          <a:lstStyle/>
          <a:p>
            <a:r>
              <a:rPr lang="pt-BR" dirty="0"/>
              <a:t>Até este momento todos as funções de um programa estava sendo descrita no mesmo arquivo-fonte</a:t>
            </a:r>
          </a:p>
          <a:p>
            <a:pPr lvl="1"/>
            <a:r>
              <a:rPr lang="pt-BR" dirty="0"/>
              <a:t>Dificulta o gerenciamento de códigos complexos</a:t>
            </a:r>
          </a:p>
          <a:p>
            <a:pPr lvl="1"/>
            <a:r>
              <a:rPr lang="pt-BR" dirty="0"/>
              <a:t>Não modularização de funções</a:t>
            </a:r>
          </a:p>
          <a:p>
            <a:pPr lvl="1"/>
            <a:r>
              <a:rPr lang="pt-BR" dirty="0"/>
              <a:t>Quantidade elevada de linhas</a:t>
            </a:r>
          </a:p>
          <a:p>
            <a:pPr lvl="1"/>
            <a:r>
              <a:rPr lang="pt-BR" dirty="0"/>
              <a:t>Dificulta desenvolvimento colaborativo</a:t>
            </a:r>
          </a:p>
          <a:p>
            <a:pPr lvl="2"/>
            <a:r>
              <a:rPr lang="pt-BR" dirty="0"/>
              <a:t>Falar do </a:t>
            </a:r>
            <a:r>
              <a:rPr lang="pt-BR" dirty="0" err="1"/>
              <a:t>github</a:t>
            </a:r>
            <a:endParaRPr lang="pt-BR" dirty="0"/>
          </a:p>
          <a:p>
            <a:r>
              <a:rPr lang="pt-BR" dirty="0"/>
              <a:t>Criação de bibliotecas</a:t>
            </a:r>
          </a:p>
          <a:p>
            <a:pPr lvl="1"/>
            <a:r>
              <a:rPr lang="pt-BR" dirty="0"/>
              <a:t>Modularização de funções de um mesmo contexto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42AAD5-1D5D-4603-893A-DA677822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23 September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2AF5E4-061F-43F7-BF14-29364D2C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3B7C68-6A54-4099-9A2D-EE2B7F4A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24" name="Fluxograma: Documento 23">
            <a:extLst>
              <a:ext uri="{FF2B5EF4-FFF2-40B4-BE49-F238E27FC236}">
                <a16:creationId xmlns:a16="http://schemas.microsoft.com/office/drawing/2014/main" id="{1D5EC104-8DAC-46E7-96E0-68235AF09D44}"/>
              </a:ext>
            </a:extLst>
          </p:cNvPr>
          <p:cNvSpPr/>
          <p:nvPr/>
        </p:nvSpPr>
        <p:spPr>
          <a:xfrm>
            <a:off x="6499269" y="1444765"/>
            <a:ext cx="2003150" cy="107335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#include&lt;arq1.h&gt;</a:t>
            </a:r>
          </a:p>
          <a:p>
            <a:r>
              <a:rPr lang="pt-BR" dirty="0"/>
              <a:t>#include&lt;arq2.h&gt;</a:t>
            </a:r>
          </a:p>
          <a:p>
            <a:r>
              <a:rPr lang="pt-BR" dirty="0" err="1"/>
              <a:t>main.c</a:t>
            </a:r>
            <a:endParaRPr lang="pt-BR" dirty="0"/>
          </a:p>
        </p:txBody>
      </p:sp>
      <p:sp>
        <p:nvSpPr>
          <p:cNvPr id="25" name="Fluxograma: Documento 24">
            <a:extLst>
              <a:ext uri="{FF2B5EF4-FFF2-40B4-BE49-F238E27FC236}">
                <a16:creationId xmlns:a16="http://schemas.microsoft.com/office/drawing/2014/main" id="{04A6CE7B-2EE0-475E-BC89-35251B4B9A90}"/>
              </a:ext>
            </a:extLst>
          </p:cNvPr>
          <p:cNvSpPr/>
          <p:nvPr/>
        </p:nvSpPr>
        <p:spPr>
          <a:xfrm>
            <a:off x="6499269" y="3137259"/>
            <a:ext cx="2003150" cy="107335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arq1.h</a:t>
            </a:r>
          </a:p>
          <a:p>
            <a:r>
              <a:rPr lang="pt-BR" dirty="0"/>
              <a:t>func1()</a:t>
            </a:r>
          </a:p>
        </p:txBody>
      </p:sp>
      <p:sp>
        <p:nvSpPr>
          <p:cNvPr id="26" name="Fluxograma: Documento 25">
            <a:extLst>
              <a:ext uri="{FF2B5EF4-FFF2-40B4-BE49-F238E27FC236}">
                <a16:creationId xmlns:a16="http://schemas.microsoft.com/office/drawing/2014/main" id="{C673ED22-2948-45CF-AB40-29FF2D63E09A}"/>
              </a:ext>
            </a:extLst>
          </p:cNvPr>
          <p:cNvSpPr/>
          <p:nvPr/>
        </p:nvSpPr>
        <p:spPr>
          <a:xfrm>
            <a:off x="6499269" y="4829753"/>
            <a:ext cx="2003150" cy="107335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arq1.c</a:t>
            </a:r>
          </a:p>
          <a:p>
            <a:r>
              <a:rPr lang="pt-BR" dirty="0"/>
              <a:t>func1()</a:t>
            </a:r>
          </a:p>
          <a:p>
            <a:r>
              <a:rPr lang="pt-BR" dirty="0"/>
              <a:t>func2()</a:t>
            </a:r>
          </a:p>
        </p:txBody>
      </p:sp>
      <p:sp>
        <p:nvSpPr>
          <p:cNvPr id="27" name="Fluxograma: Documento 26">
            <a:extLst>
              <a:ext uri="{FF2B5EF4-FFF2-40B4-BE49-F238E27FC236}">
                <a16:creationId xmlns:a16="http://schemas.microsoft.com/office/drawing/2014/main" id="{77F0D003-8F6F-447F-B5E3-0798E7A9BAC3}"/>
              </a:ext>
            </a:extLst>
          </p:cNvPr>
          <p:cNvSpPr/>
          <p:nvPr/>
        </p:nvSpPr>
        <p:spPr>
          <a:xfrm>
            <a:off x="8966652" y="3137259"/>
            <a:ext cx="2003150" cy="107335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arq2.h</a:t>
            </a:r>
          </a:p>
          <a:p>
            <a:r>
              <a:rPr lang="pt-BR" dirty="0"/>
              <a:t>func4()</a:t>
            </a:r>
          </a:p>
        </p:txBody>
      </p:sp>
      <p:sp>
        <p:nvSpPr>
          <p:cNvPr id="28" name="Fluxograma: Documento 27">
            <a:extLst>
              <a:ext uri="{FF2B5EF4-FFF2-40B4-BE49-F238E27FC236}">
                <a16:creationId xmlns:a16="http://schemas.microsoft.com/office/drawing/2014/main" id="{6450F484-18C6-4DE3-96FD-7A58B49BDB1F}"/>
              </a:ext>
            </a:extLst>
          </p:cNvPr>
          <p:cNvSpPr/>
          <p:nvPr/>
        </p:nvSpPr>
        <p:spPr>
          <a:xfrm>
            <a:off x="8966652" y="4829752"/>
            <a:ext cx="2003150" cy="107335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arq2.c</a:t>
            </a:r>
          </a:p>
          <a:p>
            <a:r>
              <a:rPr lang="pt-BR" dirty="0"/>
              <a:t>func3()</a:t>
            </a:r>
          </a:p>
          <a:p>
            <a:r>
              <a:rPr lang="pt-BR" dirty="0"/>
              <a:t>func4()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DF1FDAF0-EA25-4269-9CF3-A85C3E15DD8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7500844" y="2447157"/>
            <a:ext cx="0" cy="690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6964BE9-B6BB-41F7-825F-FAD52E87F4B6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7500844" y="4139651"/>
            <a:ext cx="0" cy="690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F424B0E7-2E28-48B1-BD5C-184119EA76CD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rot="16200000" flipH="1">
            <a:off x="8389484" y="1558516"/>
            <a:ext cx="690102" cy="246738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161A11A-F265-4A8D-BD64-BD82D8FB1C6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9968227" y="4139651"/>
            <a:ext cx="0" cy="690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93697F3-00F5-43C6-9A51-1F6B53421806}"/>
              </a:ext>
            </a:extLst>
          </p:cNvPr>
          <p:cNvSpPr txBox="1"/>
          <p:nvPr/>
        </p:nvSpPr>
        <p:spPr>
          <a:xfrm>
            <a:off x="11063938" y="335255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 header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4893E74-0540-4C50-8FF9-1C65225B5FE7}"/>
              </a:ext>
            </a:extLst>
          </p:cNvPr>
          <p:cNvSpPr txBox="1"/>
          <p:nvPr/>
        </p:nvSpPr>
        <p:spPr>
          <a:xfrm>
            <a:off x="11063938" y="5045045"/>
            <a:ext cx="98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 </a:t>
            </a:r>
            <a:r>
              <a:rPr lang="pt-BR" dirty="0" err="1"/>
              <a:t>source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007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94EF5-2D56-4063-9669-7FD4D233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Compilação Separada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42FB23-639C-4C6F-AE0C-D2D17274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5963045" cy="4638502"/>
          </a:xfrm>
        </p:spPr>
        <p:txBody>
          <a:bodyPr/>
          <a:lstStyle/>
          <a:p>
            <a:r>
              <a:rPr lang="pt-BR" dirty="0"/>
              <a:t>Header – cabeçalho</a:t>
            </a:r>
          </a:p>
          <a:p>
            <a:pPr lvl="1"/>
            <a:r>
              <a:rPr lang="pt-BR" dirty="0"/>
              <a:t>Faz um link de certas funções e variáveis do arquivo fonte origem para o destino</a:t>
            </a:r>
          </a:p>
          <a:p>
            <a:r>
              <a:rPr lang="pt-BR" dirty="0" err="1"/>
              <a:t>Source</a:t>
            </a:r>
            <a:r>
              <a:rPr lang="pt-BR" dirty="0"/>
              <a:t> – arquivo-fonte</a:t>
            </a:r>
          </a:p>
          <a:p>
            <a:pPr lvl="1"/>
            <a:r>
              <a:rPr lang="pt-BR" dirty="0"/>
              <a:t>Possui a descrição da usabilidade das funções. Referências das funções que devem ser externalizadas do arquivo devem constar no header</a:t>
            </a:r>
          </a:p>
          <a:p>
            <a:pPr lvl="1"/>
            <a:endParaRPr lang="pt-BR" dirty="0"/>
          </a:p>
          <a:p>
            <a:r>
              <a:rPr lang="pt-BR" dirty="0"/>
              <a:t>No exemplo ao lado, o arquivo </a:t>
            </a:r>
            <a:r>
              <a:rPr lang="pt-BR" dirty="0" err="1"/>
              <a:t>main.c</a:t>
            </a:r>
            <a:r>
              <a:rPr lang="pt-BR" dirty="0"/>
              <a:t> do projeto pode utilizar as funções ‘estrangeiras’ func1 e func4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42AAD5-1D5D-4603-893A-DA677822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23 September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2AF5E4-061F-43F7-BF14-29364D2C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3B7C68-6A54-4099-9A2D-EE2B7F4A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luxograma: Documento 6">
            <a:extLst>
              <a:ext uri="{FF2B5EF4-FFF2-40B4-BE49-F238E27FC236}">
                <a16:creationId xmlns:a16="http://schemas.microsoft.com/office/drawing/2014/main" id="{8B28A3A7-A3D6-4DC3-B4E8-55C7786C621C}"/>
              </a:ext>
            </a:extLst>
          </p:cNvPr>
          <p:cNvSpPr/>
          <p:nvPr/>
        </p:nvSpPr>
        <p:spPr>
          <a:xfrm>
            <a:off x="6499269" y="1444765"/>
            <a:ext cx="2003150" cy="107335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#include&lt;arq1.h&gt;</a:t>
            </a:r>
          </a:p>
          <a:p>
            <a:r>
              <a:rPr lang="pt-BR" dirty="0"/>
              <a:t>#include&lt;arq2.h&gt;</a:t>
            </a:r>
          </a:p>
          <a:p>
            <a:r>
              <a:rPr lang="pt-BR" dirty="0" err="1"/>
              <a:t>main.c</a:t>
            </a:r>
            <a:endParaRPr lang="pt-BR" dirty="0"/>
          </a:p>
        </p:txBody>
      </p:sp>
      <p:sp>
        <p:nvSpPr>
          <p:cNvPr id="8" name="Fluxograma: Documento 7">
            <a:extLst>
              <a:ext uri="{FF2B5EF4-FFF2-40B4-BE49-F238E27FC236}">
                <a16:creationId xmlns:a16="http://schemas.microsoft.com/office/drawing/2014/main" id="{A752023E-1A9A-4988-8E03-F62C16789151}"/>
              </a:ext>
            </a:extLst>
          </p:cNvPr>
          <p:cNvSpPr/>
          <p:nvPr/>
        </p:nvSpPr>
        <p:spPr>
          <a:xfrm>
            <a:off x="6499269" y="3137259"/>
            <a:ext cx="2003150" cy="107335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arq1.h</a:t>
            </a:r>
          </a:p>
          <a:p>
            <a:r>
              <a:rPr lang="pt-BR" dirty="0"/>
              <a:t>func1()</a:t>
            </a:r>
          </a:p>
        </p:txBody>
      </p:sp>
      <p:sp>
        <p:nvSpPr>
          <p:cNvPr id="9" name="Fluxograma: Documento 8">
            <a:extLst>
              <a:ext uri="{FF2B5EF4-FFF2-40B4-BE49-F238E27FC236}">
                <a16:creationId xmlns:a16="http://schemas.microsoft.com/office/drawing/2014/main" id="{FBE20FDA-67B0-4228-96E5-FE989B357B50}"/>
              </a:ext>
            </a:extLst>
          </p:cNvPr>
          <p:cNvSpPr/>
          <p:nvPr/>
        </p:nvSpPr>
        <p:spPr>
          <a:xfrm>
            <a:off x="6499269" y="4829753"/>
            <a:ext cx="2003150" cy="107335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arq1.c</a:t>
            </a:r>
          </a:p>
          <a:p>
            <a:r>
              <a:rPr lang="pt-BR" dirty="0"/>
              <a:t>func1()</a:t>
            </a:r>
          </a:p>
          <a:p>
            <a:r>
              <a:rPr lang="pt-BR" dirty="0"/>
              <a:t>func2()</a:t>
            </a:r>
          </a:p>
        </p:txBody>
      </p:sp>
      <p:sp>
        <p:nvSpPr>
          <p:cNvPr id="10" name="Fluxograma: Documento 9">
            <a:extLst>
              <a:ext uri="{FF2B5EF4-FFF2-40B4-BE49-F238E27FC236}">
                <a16:creationId xmlns:a16="http://schemas.microsoft.com/office/drawing/2014/main" id="{ADF2EE0A-7F91-4CE7-B9F4-743514668545}"/>
              </a:ext>
            </a:extLst>
          </p:cNvPr>
          <p:cNvSpPr/>
          <p:nvPr/>
        </p:nvSpPr>
        <p:spPr>
          <a:xfrm>
            <a:off x="8966652" y="3137259"/>
            <a:ext cx="2003150" cy="107335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arq2.h</a:t>
            </a:r>
          </a:p>
          <a:p>
            <a:r>
              <a:rPr lang="pt-BR" dirty="0"/>
              <a:t>func4()</a:t>
            </a:r>
          </a:p>
        </p:txBody>
      </p:sp>
      <p:sp>
        <p:nvSpPr>
          <p:cNvPr id="11" name="Fluxograma: Documento 10">
            <a:extLst>
              <a:ext uri="{FF2B5EF4-FFF2-40B4-BE49-F238E27FC236}">
                <a16:creationId xmlns:a16="http://schemas.microsoft.com/office/drawing/2014/main" id="{51861726-A3B8-41ED-B206-0A096F210E24}"/>
              </a:ext>
            </a:extLst>
          </p:cNvPr>
          <p:cNvSpPr/>
          <p:nvPr/>
        </p:nvSpPr>
        <p:spPr>
          <a:xfrm>
            <a:off x="8966652" y="4829752"/>
            <a:ext cx="2003150" cy="107335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arq2.c</a:t>
            </a:r>
          </a:p>
          <a:p>
            <a:r>
              <a:rPr lang="pt-BR" dirty="0"/>
              <a:t>func3()</a:t>
            </a:r>
          </a:p>
          <a:p>
            <a:r>
              <a:rPr lang="pt-BR" dirty="0"/>
              <a:t>func4()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A8C1B59-9BA8-49E7-B127-7F069720B88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500844" y="2447157"/>
            <a:ext cx="0" cy="690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04F1A65-AFF6-44B0-A5E0-7E555282119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500844" y="4139651"/>
            <a:ext cx="0" cy="690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5A87DB4B-2008-4A44-8AC7-FAA28881B25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8389484" y="1558516"/>
            <a:ext cx="690102" cy="246738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990E437-C72B-47A7-BDAB-79B91D985F9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968227" y="4139651"/>
            <a:ext cx="0" cy="690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F8D7C99-2193-4C72-BB09-2743540AA65A}"/>
              </a:ext>
            </a:extLst>
          </p:cNvPr>
          <p:cNvSpPr txBox="1"/>
          <p:nvPr/>
        </p:nvSpPr>
        <p:spPr>
          <a:xfrm>
            <a:off x="11063938" y="335255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 header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8E713AC-8FF1-49DA-97D8-C0E5E0ED7BB8}"/>
              </a:ext>
            </a:extLst>
          </p:cNvPr>
          <p:cNvSpPr txBox="1"/>
          <p:nvPr/>
        </p:nvSpPr>
        <p:spPr>
          <a:xfrm>
            <a:off x="11063938" y="5045045"/>
            <a:ext cx="98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 </a:t>
            </a:r>
            <a:r>
              <a:rPr lang="pt-BR" dirty="0" err="1"/>
              <a:t>source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278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2413-E251-4E8D-8800-BFE08B8D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 Própria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328FF7-8342-431B-80BF-DFF666693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5255803" cy="463850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pt-BR" dirty="0"/>
              <a:t>1º Crie o projeto</a:t>
            </a:r>
          </a:p>
          <a:p>
            <a:r>
              <a:rPr lang="pt-BR" dirty="0"/>
              <a:t>2º Crie o arquivo </a:t>
            </a:r>
            <a:r>
              <a:rPr lang="pt-BR" dirty="0" err="1"/>
              <a:t>main</a:t>
            </a:r>
            <a:r>
              <a:rPr lang="pt-BR" dirty="0"/>
              <a:t> declarando o uso da biblioteca </a:t>
            </a:r>
            <a:r>
              <a:rPr lang="pt-BR" dirty="0" err="1"/>
              <a:t>bib.h</a:t>
            </a:r>
            <a:endParaRPr lang="pt-BR" dirty="0"/>
          </a:p>
          <a:p>
            <a:pPr lvl="1"/>
            <a:r>
              <a:rPr lang="pt-BR" dirty="0"/>
              <a:t>#include “</a:t>
            </a:r>
            <a:r>
              <a:rPr lang="pt-BR" dirty="0" err="1"/>
              <a:t>bib.h</a:t>
            </a:r>
            <a:r>
              <a:rPr lang="pt-BR" dirty="0"/>
              <a:t>”</a:t>
            </a:r>
          </a:p>
          <a:p>
            <a:r>
              <a:rPr lang="pt-BR" dirty="0"/>
              <a:t>3º Crie o arquivo do cabeçalho da </a:t>
            </a:r>
            <a:r>
              <a:rPr lang="pt-BR" dirty="0" err="1"/>
              <a:t>biblioteca.h</a:t>
            </a:r>
            <a:endParaRPr lang="pt-BR" dirty="0"/>
          </a:p>
          <a:p>
            <a:endParaRPr lang="pt-BR" dirty="0"/>
          </a:p>
          <a:p>
            <a:r>
              <a:rPr lang="pt-BR" dirty="0"/>
              <a:t>4º Crie o arquivo fonte da biblioteca </a:t>
            </a:r>
            <a:r>
              <a:rPr lang="pt-BR" dirty="0" err="1"/>
              <a:t>bib.c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3183F6-A6EE-4002-AE2A-62B4CA8A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23 September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BE5B45-C22F-4AA4-83BF-AB07433F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C56B56-C5AB-482D-ADC1-3315542B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0D6B61B-36A7-4795-81EF-EF0B691D3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576" y="1746486"/>
            <a:ext cx="3124200" cy="15335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B0DD3AF-87F6-4B0A-945F-411246E3D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442" y="3468270"/>
            <a:ext cx="4543425" cy="2390775"/>
          </a:xfrm>
          <a:prstGeom prst="rect">
            <a:avLst/>
          </a:prstGeom>
        </p:spPr>
      </p:pic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566D72C5-DB3E-4460-A3CF-9B06E333D8A8}"/>
              </a:ext>
            </a:extLst>
          </p:cNvPr>
          <p:cNvCxnSpPr>
            <a:endCxn id="7" idx="1"/>
          </p:cNvCxnSpPr>
          <p:nvPr/>
        </p:nvCxnSpPr>
        <p:spPr>
          <a:xfrm flipV="1">
            <a:off x="4807974" y="2513249"/>
            <a:ext cx="3419602" cy="1197518"/>
          </a:xfrm>
          <a:prstGeom prst="bentConnector3">
            <a:avLst>
              <a:gd name="adj1" fmla="val 364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E339B3F3-49FA-4361-8FC8-50DCB63D9114}"/>
              </a:ext>
            </a:extLst>
          </p:cNvPr>
          <p:cNvCxnSpPr>
            <a:endCxn id="8" idx="1"/>
          </p:cNvCxnSpPr>
          <p:nvPr/>
        </p:nvCxnSpPr>
        <p:spPr>
          <a:xfrm flipV="1">
            <a:off x="5707626" y="4663658"/>
            <a:ext cx="1272816" cy="3444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0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B175F-7F12-4CDF-94AA-6CD5224A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Bibliotecas default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0015A0-3180-4CE6-81DA-DF0A261D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Conio.h</a:t>
            </a:r>
            <a:r>
              <a:rPr lang="pt-BR" dirty="0"/>
              <a:t> – Entrada e Saída de dados</a:t>
            </a:r>
          </a:p>
          <a:p>
            <a:r>
              <a:rPr lang="pt-BR" dirty="0" err="1"/>
              <a:t>Ctype.h</a:t>
            </a:r>
            <a:r>
              <a:rPr lang="pt-BR" dirty="0"/>
              <a:t> – Classificar e Transformar caracteres</a:t>
            </a:r>
          </a:p>
          <a:p>
            <a:r>
              <a:rPr lang="pt-BR" dirty="0" err="1"/>
              <a:t>Math.h</a:t>
            </a:r>
            <a:r>
              <a:rPr lang="pt-BR" dirty="0"/>
              <a:t> – Efetuar funções matemáticas de cálculo e transformação</a:t>
            </a:r>
          </a:p>
          <a:p>
            <a:r>
              <a:rPr lang="pt-BR" dirty="0" err="1"/>
              <a:t>String.h</a:t>
            </a:r>
            <a:r>
              <a:rPr lang="pt-BR" dirty="0"/>
              <a:t> – Manipulação de </a:t>
            </a:r>
            <a:r>
              <a:rPr lang="pt-BR" dirty="0" err="1"/>
              <a:t>Strings</a:t>
            </a:r>
            <a:endParaRPr lang="pt-BR" dirty="0"/>
          </a:p>
          <a:p>
            <a:r>
              <a:rPr lang="pt-BR" dirty="0" err="1"/>
              <a:t>Stdlib.h</a:t>
            </a:r>
            <a:r>
              <a:rPr lang="pt-BR" dirty="0"/>
              <a:t> – Conversões, alocação de memória, geração de números aleatórios</a:t>
            </a:r>
          </a:p>
          <a:p>
            <a:r>
              <a:rPr lang="pt-BR" dirty="0" err="1"/>
              <a:t>Stdio.h</a:t>
            </a:r>
            <a:r>
              <a:rPr lang="pt-BR" dirty="0"/>
              <a:t> – Entrada e Saída de dados</a:t>
            </a:r>
          </a:p>
          <a:p>
            <a:r>
              <a:rPr lang="pt-BR" dirty="0" err="1"/>
              <a:t>Time.h</a:t>
            </a:r>
            <a:r>
              <a:rPr lang="pt-BR" dirty="0"/>
              <a:t> – Funções de Manipulação de data e tempo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A2B1A-2AAF-48E8-8933-DA1DC093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23 September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EB15E7-3FB1-4DB7-BB79-75175759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B04D8A-7C4E-496C-B397-1DF79967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0058"/>
      </p:ext>
    </p:extLst>
  </p:cSld>
  <p:clrMapOvr>
    <a:masterClrMapping/>
  </p:clrMapOvr>
</p:sld>
</file>

<file path=ppt/theme/theme1.xml><?xml version="1.0" encoding="utf-8"?>
<a:theme xmlns:a="http://schemas.openxmlformats.org/drawingml/2006/main" name="Spra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Padrão UNEMAT v2</Template>
  <TotalTime>999</TotalTime>
  <Words>642</Words>
  <Application>Microsoft Office PowerPoint</Application>
  <PresentationFormat>Widescreen</PresentationFormat>
  <Paragraphs>131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Sprace</vt:lpstr>
      <vt:lpstr>Variáveis Locais e Globais</vt:lpstr>
      <vt:lpstr>Visibilidade de uma função</vt:lpstr>
      <vt:lpstr>Variáveis Locais e Globais</vt:lpstr>
      <vt:lpstr>Variáveis Estáticas e Automáticas</vt:lpstr>
      <vt:lpstr>Compilação Separada</vt:lpstr>
      <vt:lpstr>Compilação Separada</vt:lpstr>
      <vt:lpstr>Biblioteca Própria</vt:lpstr>
      <vt:lpstr>Bibliotecas default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</dc:title>
  <dc:creator>shinoda</dc:creator>
  <cp:lastModifiedBy>laramalho</cp:lastModifiedBy>
  <cp:revision>218</cp:revision>
  <cp:lastPrinted>2016-12-20T21:46:00Z</cp:lastPrinted>
  <dcterms:created xsi:type="dcterms:W3CDTF">2017-09-02T14:02:00Z</dcterms:created>
  <dcterms:modified xsi:type="dcterms:W3CDTF">2019-09-24T02:49:37Z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1046-11.2.0.8668</vt:lpwstr>
  </property>
</Properties>
</file>