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5DFD4-9684-4747-A733-06FCDDDA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3E239-7C7E-4F82-AF36-33ED017D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644177" cy="463850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estrutura (</a:t>
            </a:r>
            <a:r>
              <a:rPr lang="pt-BR" dirty="0" err="1"/>
              <a:t>struct</a:t>
            </a:r>
            <a:r>
              <a:rPr lang="pt-BR" dirty="0"/>
              <a:t>) é uma coleção de um ou mais tipos de elementos denominados membros</a:t>
            </a:r>
          </a:p>
          <a:p>
            <a:pPr lvl="1"/>
            <a:r>
              <a:rPr lang="pt-BR" dirty="0"/>
              <a:t>Cada membro pode apresentar tipos internos diferentes</a:t>
            </a:r>
          </a:p>
          <a:p>
            <a:r>
              <a:rPr lang="pt-BR" dirty="0"/>
              <a:t>Cria-se de fato um novo tipo de variável</a:t>
            </a:r>
          </a:p>
          <a:p>
            <a:pPr lvl="1"/>
            <a:r>
              <a:rPr lang="pt-BR" dirty="0"/>
              <a:t>Se assemelha com banco de dados</a:t>
            </a:r>
          </a:p>
          <a:p>
            <a:r>
              <a:rPr lang="pt-BR" dirty="0"/>
              <a:t>O tamanho de um </a:t>
            </a:r>
            <a:r>
              <a:rPr lang="pt-BR" dirty="0" err="1"/>
              <a:t>struct</a:t>
            </a:r>
            <a:r>
              <a:rPr lang="pt-BR" dirty="0"/>
              <a:t> é variado</a:t>
            </a:r>
          </a:p>
          <a:p>
            <a:pPr lvl="1"/>
            <a:r>
              <a:rPr lang="pt-BR" dirty="0"/>
              <a:t>A função </a:t>
            </a:r>
            <a:r>
              <a:rPr lang="pt-BR" dirty="0" err="1"/>
              <a:t>size_of</a:t>
            </a:r>
            <a:r>
              <a:rPr lang="pt-BR" dirty="0"/>
              <a:t>() pode retornar o tamanho em bytes.</a:t>
            </a:r>
          </a:p>
          <a:p>
            <a:r>
              <a:rPr lang="pt-BR" dirty="0"/>
              <a:t>O acesso às variáveis internas é </a:t>
            </a:r>
            <a:r>
              <a:rPr lang="pt-BR" dirty="0" err="1"/>
              <a:t>struct</a:t>
            </a:r>
            <a:r>
              <a:rPr lang="pt-BR" dirty="0"/>
              <a:t> é feito através do ponto ‘.’</a:t>
            </a:r>
          </a:p>
          <a:p>
            <a:pPr lvl="1"/>
            <a:r>
              <a:rPr lang="pt-BR" dirty="0"/>
              <a:t>Tanto para escrita quanto para leitura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06567-959C-40B9-A270-CD739521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C9C38-CD8E-4253-A9F5-1C054938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F29D5-844E-451B-BE4C-2C6B4300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157B57-A308-4423-9FC6-BA7622F4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67" y="1639391"/>
            <a:ext cx="5333006" cy="42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9D8AC-4FED-42C3-BE61-93605224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aninhada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728AC-5BB7-4271-88CE-1CDC2C37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4077974" cy="4638502"/>
          </a:xfrm>
        </p:spPr>
        <p:txBody>
          <a:bodyPr/>
          <a:lstStyle/>
          <a:p>
            <a:r>
              <a:rPr lang="pt-BR" dirty="0"/>
              <a:t>Estruturas dentro de estruturas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55B5B-1D22-4AD7-8341-1F684CD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7ED3C-569E-4093-B0FD-4DF5400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9500A4-0821-4386-8EF2-8DEE4F4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D20F1B-40C7-46CD-AC69-0FD18EE6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09" y="1558435"/>
            <a:ext cx="3450029" cy="45431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4213FC-424C-4F52-A0EA-86807915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529" y="1558435"/>
            <a:ext cx="3270592" cy="4551383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E9001636-BD68-48C2-A826-19DE43D8FA4E}"/>
              </a:ext>
            </a:extLst>
          </p:cNvPr>
          <p:cNvCxnSpPr/>
          <p:nvPr/>
        </p:nvCxnSpPr>
        <p:spPr>
          <a:xfrm flipV="1">
            <a:off x="8229600" y="2053883"/>
            <a:ext cx="970671" cy="8299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2B6D3B1-79E0-41EA-A35A-02493C074A60}"/>
              </a:ext>
            </a:extLst>
          </p:cNvPr>
          <p:cNvCxnSpPr>
            <a:cxnSpLocks/>
          </p:cNvCxnSpPr>
          <p:nvPr/>
        </p:nvCxnSpPr>
        <p:spPr>
          <a:xfrm flipV="1">
            <a:off x="8246957" y="2883877"/>
            <a:ext cx="1083205" cy="629840"/>
          </a:xfrm>
          <a:prstGeom prst="bentConnector3">
            <a:avLst>
              <a:gd name="adj1" fmla="val 707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9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9D8AC-4FED-42C3-BE61-93605224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728AC-5BB7-4271-88CE-1CDC2C37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2" y="1463040"/>
            <a:ext cx="10633519" cy="4638502"/>
          </a:xfrm>
        </p:spPr>
        <p:txBody>
          <a:bodyPr/>
          <a:lstStyle/>
          <a:p>
            <a:r>
              <a:rPr lang="pt-BR" dirty="0"/>
              <a:t>Estruturas que contém variáveis membros e também FUNÇÕES membro.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55B5B-1D22-4AD7-8341-1F684CD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7ED3C-569E-4093-B0FD-4DF5400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9500A4-0821-4386-8EF2-8DEE4F4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4A150E-CF52-4C38-A917-EB09F340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92" y="2524112"/>
            <a:ext cx="3901717" cy="33139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0E431B-F800-458F-B1C9-4EFD62F5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2945930"/>
            <a:ext cx="5893044" cy="2583332"/>
          </a:xfrm>
          <a:prstGeom prst="rect">
            <a:avLst/>
          </a:prstGeom>
        </p:spPr>
      </p:pic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905C5387-7B54-4C57-9C52-7A05F492E874}"/>
              </a:ext>
            </a:extLst>
          </p:cNvPr>
          <p:cNvCxnSpPr>
            <a:cxnSpLocks/>
          </p:cNvCxnSpPr>
          <p:nvPr/>
        </p:nvCxnSpPr>
        <p:spPr>
          <a:xfrm flipV="1">
            <a:off x="4814520" y="3840480"/>
            <a:ext cx="1392702" cy="2250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C6862A17-09FF-4428-A194-676201C46771}"/>
              </a:ext>
            </a:extLst>
          </p:cNvPr>
          <p:cNvCxnSpPr>
            <a:cxnSpLocks/>
          </p:cNvCxnSpPr>
          <p:nvPr/>
        </p:nvCxnSpPr>
        <p:spPr>
          <a:xfrm flipV="1">
            <a:off x="4814520" y="4445715"/>
            <a:ext cx="1392702" cy="2250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6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18C2-BDBC-4B13-AE2D-5A446CA2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349CC-0BF8-4D37-AB9C-10FEA520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6" cy="4638502"/>
          </a:xfrm>
        </p:spPr>
        <p:txBody>
          <a:bodyPr/>
          <a:lstStyle/>
          <a:p>
            <a:r>
              <a:rPr lang="pt-BR" dirty="0"/>
              <a:t>As variáveis do tipo </a:t>
            </a:r>
            <a:r>
              <a:rPr lang="pt-BR" dirty="0" err="1"/>
              <a:t>enum</a:t>
            </a:r>
            <a:r>
              <a:rPr lang="pt-BR" dirty="0"/>
              <a:t> atribuem constantes numerais para elementos textuais</a:t>
            </a:r>
          </a:p>
          <a:p>
            <a:pPr lvl="1"/>
            <a:r>
              <a:rPr lang="pt-BR" dirty="0"/>
              <a:t>Podem estar em sequência</a:t>
            </a:r>
          </a:p>
          <a:p>
            <a:pPr lvl="1"/>
            <a:r>
              <a:rPr lang="pt-BR" dirty="0"/>
              <a:t>Podem atribuir os valores separadamente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33A7C-38A6-4A6D-9CB7-76DFFA6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30 September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69F80-C585-4EC1-90FB-14FEFAC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2361-0501-4EEE-8C12-89A16DDF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7F8DD2-1FAC-441E-8806-925CE440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64" y="1463040"/>
            <a:ext cx="2905125" cy="4210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09CEBB-D4EA-4DE6-BF2B-0B6F35CA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446020"/>
            <a:ext cx="3414477" cy="2244090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318EE2B0-A6EA-491A-9BFE-02D7405152FF}"/>
              </a:ext>
            </a:extLst>
          </p:cNvPr>
          <p:cNvCxnSpPr>
            <a:cxnSpLocks/>
          </p:cNvCxnSpPr>
          <p:nvPr/>
        </p:nvCxnSpPr>
        <p:spPr>
          <a:xfrm flipV="1">
            <a:off x="7557720" y="3568065"/>
            <a:ext cx="1515942" cy="8773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CFC1F68-0314-4451-AF68-BAAB867CB26C}"/>
              </a:ext>
            </a:extLst>
          </p:cNvPr>
          <p:cNvCxnSpPr>
            <a:cxnSpLocks/>
          </p:cNvCxnSpPr>
          <p:nvPr/>
        </p:nvCxnSpPr>
        <p:spPr>
          <a:xfrm flipV="1">
            <a:off x="7557720" y="3323346"/>
            <a:ext cx="1668342" cy="1419591"/>
          </a:xfrm>
          <a:prstGeom prst="bentConnector3">
            <a:avLst>
              <a:gd name="adj1" fmla="val 339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3D0B95B-B9A9-44BB-8CFE-85DB244A9DA2}"/>
              </a:ext>
            </a:extLst>
          </p:cNvPr>
          <p:cNvCxnSpPr>
            <a:cxnSpLocks/>
          </p:cNvCxnSpPr>
          <p:nvPr/>
        </p:nvCxnSpPr>
        <p:spPr>
          <a:xfrm flipV="1">
            <a:off x="7405320" y="4147356"/>
            <a:ext cx="1973142" cy="842353"/>
          </a:xfrm>
          <a:prstGeom prst="bentConnector3">
            <a:avLst>
              <a:gd name="adj1" fmla="val 792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B14224B-AF89-4AC9-81A8-B1D1D1E2259D}"/>
              </a:ext>
            </a:extLst>
          </p:cNvPr>
          <p:cNvCxnSpPr>
            <a:cxnSpLocks/>
          </p:cNvCxnSpPr>
          <p:nvPr/>
        </p:nvCxnSpPr>
        <p:spPr>
          <a:xfrm flipV="1">
            <a:off x="7405320" y="3882683"/>
            <a:ext cx="1820742" cy="1349404"/>
          </a:xfrm>
          <a:prstGeom prst="bentConnector3">
            <a:avLst>
              <a:gd name="adj1" fmla="val 6854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67072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631</TotalTime>
  <Words>163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Sprace</vt:lpstr>
      <vt:lpstr>Estruturas</vt:lpstr>
      <vt:lpstr>Estrutura Simples</vt:lpstr>
      <vt:lpstr>Estrutura aninhada</vt:lpstr>
      <vt:lpstr>Classes</vt:lpstr>
      <vt:lpstr>Enumerações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205</cp:revision>
  <cp:lastPrinted>2016-12-20T21:46:00Z</cp:lastPrinted>
  <dcterms:created xsi:type="dcterms:W3CDTF">2017-09-02T14:02:00Z</dcterms:created>
  <dcterms:modified xsi:type="dcterms:W3CDTF">2019-09-30T14:47:20Z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