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96" r:id="rId3"/>
    <p:sldId id="285" r:id="rId4"/>
    <p:sldId id="287" r:id="rId5"/>
    <p:sldId id="290" r:id="rId6"/>
    <p:sldId id="291" r:id="rId7"/>
    <p:sldId id="292" r:id="rId8"/>
    <p:sldId id="286" r:id="rId9"/>
    <p:sldId id="289" r:id="rId10"/>
    <p:sldId id="288" r:id="rId11"/>
    <p:sldId id="297" r:id="rId12"/>
    <p:sldId id="298" r:id="rId13"/>
    <p:sldId id="299" r:id="rId14"/>
    <p:sldId id="302" r:id="rId15"/>
    <p:sldId id="300" r:id="rId16"/>
    <p:sldId id="301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A"/>
    <a:srgbClr val="DED1AF"/>
    <a:srgbClr val="7D2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9" autoAdjust="0"/>
    <p:restoredTop sz="94637"/>
  </p:normalViewPr>
  <p:slideViewPr>
    <p:cSldViewPr snapToGrid="0" snapToObjects="1">
      <p:cViewPr varScale="1">
        <p:scale>
          <a:sx n="68" d="100"/>
          <a:sy n="68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6AA4-C9BC-ED4C-873A-C0445133165A}" type="datetimeFigureOut">
              <a:rPr lang="pt-BR" smtClean="0"/>
              <a:t>23/08/2019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A8411-F32D-7B49-8A7B-51B5421C10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SPRACE RGB Color: 104 30 23</a:t>
            </a:r>
          </a:p>
          <a:p>
            <a:r>
              <a:rPr lang="en-US"/>
              <a:t>	</a:t>
            </a:r>
            <a:r>
              <a:rPr lang="en-US" baseline="0"/>
              <a:t>                214 199 159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8411-F32D-7B49-8A7B-51B5421C104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8933" y="4385733"/>
            <a:ext cx="106510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C27457-671B-B140-976D-C6995090EC24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UNEMAT – Campus Barra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C31A-A44F-B747-8FBE-3FA0EF0E6E96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4290138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1823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8128454" y="1357250"/>
            <a:ext cx="3600396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50028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250028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4"/>
          </p:nvPr>
        </p:nvSpPr>
        <p:spPr>
          <a:xfrm>
            <a:off x="6216751" y="196035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6216751" y="2872326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6"/>
          </p:nvPr>
        </p:nvSpPr>
        <p:spPr>
          <a:xfrm>
            <a:off x="250028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250028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8"/>
          </p:nvPr>
        </p:nvSpPr>
        <p:spPr>
          <a:xfrm>
            <a:off x="6216751" y="3526587"/>
            <a:ext cx="5750781" cy="2591060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9"/>
          </p:nvPr>
        </p:nvSpPr>
        <p:spPr>
          <a:xfrm>
            <a:off x="6216751" y="6202878"/>
            <a:ext cx="5750781" cy="477302"/>
          </a:xfrm>
        </p:spPr>
        <p:txBody>
          <a:bodyPr anchor="ctr" anchorCtr="0"/>
          <a:lstStyle>
            <a:lvl1pPr marL="0" indent="0" algn="ctr">
              <a:buNone/>
              <a:defRPr sz="2400" b="0">
                <a:solidFill>
                  <a:srgbClr val="611D19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itle Four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64503" y="3080017"/>
            <a:ext cx="6639597" cy="718212"/>
          </a:xfrm>
          <a:solidFill>
            <a:srgbClr val="7D2C1E"/>
          </a:solidFill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137797" y="196036"/>
            <a:ext cx="0" cy="6494695"/>
          </a:xfrm>
          <a:prstGeom prst="line">
            <a:avLst/>
          </a:prstGeom>
          <a:ln>
            <a:solidFill>
              <a:srgbClr val="611D1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36382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06371" y="196035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36382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806371" y="3537138"/>
            <a:ext cx="5205255" cy="3153592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Four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238539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>
          <a:xfrm>
            <a:off x="238539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6221895" y="196035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6221895" y="3537138"/>
            <a:ext cx="5711687" cy="3153592"/>
          </a:xfrm>
        </p:spPr>
        <p:txBody>
          <a:bodyPr/>
          <a:lstStyle>
            <a:lvl1pPr>
              <a:defRPr sz="2400"/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18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Six Conten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5"/>
          </p:nvPr>
        </p:nvSpPr>
        <p:spPr>
          <a:xfrm>
            <a:off x="4239212" y="183177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>
          <a:xfrm>
            <a:off x="261393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7"/>
          </p:nvPr>
        </p:nvSpPr>
        <p:spPr>
          <a:xfrm>
            <a:off x="8197777" y="187366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8"/>
          </p:nvPr>
        </p:nvSpPr>
        <p:spPr>
          <a:xfrm>
            <a:off x="4239212" y="3522099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9"/>
          </p:nvPr>
        </p:nvSpPr>
        <p:spPr>
          <a:xfrm>
            <a:off x="261393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20"/>
          </p:nvPr>
        </p:nvSpPr>
        <p:spPr>
          <a:xfrm>
            <a:off x="8197777" y="3526288"/>
            <a:ext cx="3744000" cy="3153592"/>
          </a:xfrm>
          <a:solidFill>
            <a:schemeClr val="bg1"/>
          </a:solidFill>
        </p:spPr>
        <p:txBody>
          <a:bodyPr/>
          <a:lstStyle>
            <a:lvl1pPr>
              <a:defRPr sz="1800"/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 marL="1143000" indent="-266700">
              <a:buSzPct val="80000"/>
              <a:buFont typeface="Wingdings" panose="05000000000000000000" pitchFamily="2" charset="2"/>
              <a:buChar char="q"/>
              <a:defRPr sz="1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Flat">
    <p:bg>
      <p:bgPr>
        <a:solidFill>
          <a:srgbClr val="7D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00214A"/>
          </a:solidFill>
          <a:ln>
            <a:solidFill>
              <a:srgbClr val="002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23" y="1463040"/>
            <a:ext cx="11277028" cy="4638502"/>
          </a:xfrm>
        </p:spPr>
        <p:txBody>
          <a:bodyPr/>
          <a:lstStyle>
            <a:lvl1pPr marL="127635">
              <a:lnSpc>
                <a:spcPct val="100000"/>
              </a:lnSpc>
              <a:spcBef>
                <a:spcPts val="1200"/>
              </a:spcBef>
              <a:defRPr/>
            </a:lvl1pPr>
            <a:lvl2pPr marL="455930"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 marL="638810"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01557" y="1205799"/>
            <a:ext cx="11555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396" y="0"/>
            <a:ext cx="2391686" cy="828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prace Color Gradient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eige">
    <p:bg>
      <p:bgPr>
        <a:solidFill>
          <a:srgbClr val="DED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18"/>
            <a:ext cx="3200400" cy="2323651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6550" y="376518"/>
            <a:ext cx="7325346" cy="59286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40019"/>
            <a:ext cx="3200400" cy="346518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86550" y="6400433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94124" y="6400432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57200" y="639903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CC10D-EFAF-A441-BC06-CD57E60AC4C7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0569225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Vertica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  <a:solidFill>
            <a:srgbClr val="7D2C1E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DB7DF7-2AD5-E849-A454-C75B8FCBFD21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79084"/>
            <a:ext cx="12188825" cy="19050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3" y="5074920"/>
            <a:ext cx="11277027" cy="680421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45" y="16090"/>
            <a:ext cx="12191985" cy="4915076"/>
          </a:xfrm>
          <a:solidFill>
            <a:srgbClr val="7D2C1E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823" y="5907023"/>
            <a:ext cx="11277027" cy="4935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69D6-B82F-D64E-9062-F5066DD4BD65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25BF-537E-9B49-9DB0-7D6F2557E25D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Righ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8696" y="414778"/>
            <a:ext cx="2660154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1823" y="414778"/>
            <a:ext cx="8390963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17E72-4D24-3049-9FFA-AE6CCA6D611A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67251-D10C-0445-A053-9686739D1637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1823" y="414867"/>
            <a:ext cx="11277028" cy="56847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22" y="211667"/>
            <a:ext cx="11277027" cy="8748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91E2-879C-FA4E-9DAB-0D5D07BF888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26423" y="423333"/>
            <a:ext cx="11277028" cy="5977467"/>
          </a:xfrm>
        </p:spPr>
        <p:txBody>
          <a:bodyPr/>
          <a:lstStyle>
            <a:lvl1pPr algn="ctr">
              <a:defRPr sz="4400">
                <a:latin typeface="+mj-lt"/>
              </a:defRPr>
            </a:lvl1pPr>
            <a:lvl2pPr marL="201295" indent="0" algn="r">
              <a:buFontTx/>
              <a:buNone/>
              <a:defRPr sz="2800">
                <a:latin typeface="+mj-lt"/>
              </a:defRPr>
            </a:lvl2pPr>
            <a:lvl3pPr marL="384175" indent="0" algn="r">
              <a:buFontTx/>
              <a:buNone/>
              <a:defRPr sz="2000">
                <a:latin typeface="+mj-lt"/>
              </a:defRPr>
            </a:lvl3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7D2C1E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6FC1-B509-F347-B54F-FFC6081CB0E3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1823" y="286603"/>
            <a:ext cx="11277027" cy="75688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EC48-BF3D-DC47-A8C0-47AD9B79DF34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51823" y="1355464"/>
            <a:ext cx="5510930" cy="48301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Subtitle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1823" y="193638"/>
            <a:ext cx="11277027" cy="8713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2" y="1352283"/>
            <a:ext cx="5583217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23" y="2108499"/>
            <a:ext cx="5583217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54302"/>
            <a:ext cx="5510930" cy="61954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00" b="1" cap="none" baseline="0">
                <a:solidFill>
                  <a:srgbClr val="7D2C1E"/>
                </a:solidFill>
                <a:latin typeface="Calibri Light" panose="020F0302020204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08500"/>
            <a:ext cx="5510930" cy="406639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BB46-4D35-CB46-9535-9FB027BFF448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s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377571" y="374444"/>
            <a:ext cx="5590325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Wingdings" panose="05000000000000000000" pitchFamily="2" charset="2"/>
              <a:buChar char="q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6210852" y="374444"/>
            <a:ext cx="5636024" cy="6132373"/>
          </a:xfrm>
        </p:spPr>
        <p:txBody>
          <a:bodyPr/>
          <a:lstStyle>
            <a:lvl1pPr marL="91440" marR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 sz="2400"/>
            </a:lvl1pPr>
            <a:lvl2pPr marL="38417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marL="567055" marR="0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7D2C1E"/>
              </a:buClr>
              <a:buSzTx/>
              <a:buFont typeface="Calibri" panose="020F0502020204030204" pitchFamily="34" charset="0"/>
              <a:buChar char="◦"/>
              <a:defRPr sz="18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D2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ED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286603"/>
            <a:ext cx="11277027" cy="79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823" y="1446415"/>
            <a:ext cx="11277028" cy="46531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 estilos de texto Mestre</a:t>
            </a:r>
          </a:p>
          <a:p>
            <a:pPr marL="91440" marR="0" lvl="1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Segundo nível</a:t>
            </a:r>
          </a:p>
          <a:p>
            <a:pPr marL="91440" marR="0" lvl="2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Terceiro nível</a:t>
            </a:r>
          </a:p>
          <a:p>
            <a:pPr marL="91440" marR="0" lvl="3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Quarto nível</a:t>
            </a:r>
          </a:p>
          <a:p>
            <a:pPr marL="91440" marR="0" lvl="4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Quinto nível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1823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1F5E17-1C64-2548-A617-1B8ADC38E92F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São Paulo Research and Analysis Center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82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14" y="1183341"/>
            <a:ext cx="11521440" cy="32273"/>
          </a:xfrm>
          <a:prstGeom prst="line">
            <a:avLst/>
          </a:prstGeom>
          <a:ln w="6350">
            <a:solidFill>
              <a:srgbClr val="7D2C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27635" marR="0" indent="-9144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E48312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195" marR="0" indent="-254635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rgbClr val="7D2C1E"/>
        </a:buClr>
        <a:buSzPct val="65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marR="0" indent="-18288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38810" marR="0" indent="0" algn="l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935" marR="0" indent="0" algn="r" defTabSz="914400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7D2C1E"/>
        </a:buClr>
        <a:buSzTx/>
        <a:buFont typeface="Calibri" panose="020F0502020204030204" pitchFamily="34" charset="0"/>
        <a:buNone/>
        <a:defRPr sz="16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Lucas Arruda Ramalho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programa que efetue a leitura de dez elementos de um vetor A. Construir um vetor B, observando a seguinte lei de formação: se o índice de A for par, atribuir para B o valor do elemento de A multiplicado por 5, sendo o índice de A ímpar, atribuir para B o Valor do elemento de A somado com 5. Imprimir o valor do vetor B.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DA6B-C5C4-4791-8F6A-1FAE290E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multidimensionais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FA033-EB2D-46D8-9A99-0A5AAFE7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de uso de vetores, que são matrizes unidimensionais, o programador poderá fazer uso de matrizes com mais dimensões de acordo com a aplicação.</a:t>
            </a:r>
          </a:p>
          <a:p>
            <a:pPr lvl="1"/>
            <a:r>
              <a:rPr lang="pt-BR" dirty="0"/>
              <a:t>Recomendação de uso: Representação de tabelas (do estilo </a:t>
            </a:r>
            <a:r>
              <a:rPr lang="pt-BR" dirty="0" err="1"/>
              <a:t>excel</a:t>
            </a:r>
            <a:r>
              <a:rPr lang="pt-BR" dirty="0"/>
              <a:t>) poderá um apenas uma variáveis receber vários atributos diferentes sobre um mesmo tópico</a:t>
            </a:r>
          </a:p>
          <a:p>
            <a:pPr lvl="2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9C905-7900-4F87-8040-E78BA1A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38C41-89F1-4CA5-A305-43315105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F73BE-7F62-47CB-9BC0-6BF3801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56BECF3-A908-4DA0-93EF-044EB36A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5555"/>
              </p:ext>
            </p:extLst>
          </p:nvPr>
        </p:nvGraphicFramePr>
        <p:xfrm>
          <a:off x="1823396" y="30055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205251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2926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777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5548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Janeiro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8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Fevereiro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9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Março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0427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ACDCA917-637B-4502-A84C-D413940DC969}"/>
              </a:ext>
            </a:extLst>
          </p:cNvPr>
          <p:cNvSpPr txBox="1"/>
          <p:nvPr/>
        </p:nvSpPr>
        <p:spPr>
          <a:xfrm>
            <a:off x="4962566" y="4833561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12000		8000		4000</a:t>
            </a:r>
          </a:p>
          <a:p>
            <a:r>
              <a:rPr lang="pt-BR" dirty="0"/>
              <a:t>13000		10000		3000</a:t>
            </a:r>
          </a:p>
          <a:p>
            <a:r>
              <a:rPr lang="pt-BR" dirty="0"/>
              <a:t>9000		10000		1000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865C9E-67BE-4987-8145-3ECA1DA9A6F8}"/>
              </a:ext>
            </a:extLst>
          </p:cNvPr>
          <p:cNvSpPr txBox="1"/>
          <p:nvPr/>
        </p:nvSpPr>
        <p:spPr>
          <a:xfrm>
            <a:off x="1746079" y="5085556"/>
            <a:ext cx="256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‘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balanco</a:t>
            </a:r>
            <a:r>
              <a:rPr lang="pt-BR" dirty="0"/>
              <a:t> [3][3]’</a:t>
            </a:r>
          </a:p>
          <a:p>
            <a:r>
              <a:rPr lang="pt-BR" dirty="0"/>
              <a:t>		                   L  C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6958E7-F55A-4373-BA1E-9E331BBE0F27}"/>
              </a:ext>
            </a:extLst>
          </p:cNvPr>
          <p:cNvSpPr/>
          <p:nvPr/>
        </p:nvSpPr>
        <p:spPr>
          <a:xfrm>
            <a:off x="4962566" y="4847154"/>
            <a:ext cx="841334" cy="33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CDA696-B87F-4D47-9C78-6DC40C367F85}"/>
              </a:ext>
            </a:extLst>
          </p:cNvPr>
          <p:cNvSpPr/>
          <p:nvPr/>
        </p:nvSpPr>
        <p:spPr>
          <a:xfrm>
            <a:off x="5803900" y="4508337"/>
            <a:ext cx="148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balanco</a:t>
            </a:r>
            <a:r>
              <a:rPr lang="pt-BR" dirty="0"/>
              <a:t> [0][0]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A11AE8BE-49DA-4B0C-8D81-F3D042DA05BA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5516491" y="4559746"/>
            <a:ext cx="154151" cy="420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1BD3C63-5B75-45DF-83F0-8F12A7353522}"/>
              </a:ext>
            </a:extLst>
          </p:cNvPr>
          <p:cNvSpPr/>
          <p:nvPr/>
        </p:nvSpPr>
        <p:spPr>
          <a:xfrm>
            <a:off x="6253265" y="5394960"/>
            <a:ext cx="841334" cy="33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FF69FC-3FC0-4623-8B3E-119608114776}"/>
              </a:ext>
            </a:extLst>
          </p:cNvPr>
          <p:cNvSpPr/>
          <p:nvPr/>
        </p:nvSpPr>
        <p:spPr>
          <a:xfrm>
            <a:off x="6896108" y="5686647"/>
            <a:ext cx="1489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balanco</a:t>
            </a:r>
            <a:r>
              <a:rPr lang="pt-BR" dirty="0"/>
              <a:t> [2][1]</a:t>
            </a:r>
          </a:p>
        </p:txBody>
      </p:sp>
    </p:spTree>
    <p:extLst>
      <p:ext uri="{BB962C8B-B14F-4D97-AF65-F5344CB8AC3E}">
        <p14:creationId xmlns:p14="http://schemas.microsoft.com/office/powerpoint/2010/main" val="24095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2B9ED-6C01-44BF-B1D1-4926620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Caracteres -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212C1-B3A5-4C76-9726-9B6C3C21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31525" cy="4638502"/>
          </a:xfrm>
        </p:spPr>
        <p:txBody>
          <a:bodyPr/>
          <a:lstStyle/>
          <a:p>
            <a:r>
              <a:rPr lang="pt-BR" dirty="0"/>
              <a:t>Criar um vetor de caracteres a partir do seu nome.</a:t>
            </a:r>
          </a:p>
          <a:p>
            <a:pPr lvl="1"/>
            <a:r>
              <a:rPr lang="pt-BR" dirty="0"/>
              <a:t>Não é necessário o dimensionamento do vetor, quando este é declarado e atribuído na sequência.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F5E8F-A575-4EEB-8CC6-550D7F4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725D4-C1AB-4D54-A3A1-2E073F9A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C7F59-5E12-4C9D-B34B-04D8C6C0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5DE18B-8545-4824-8400-1331E1A8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25" y="2123001"/>
            <a:ext cx="5267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7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2B9ED-6C01-44BF-B1D1-4926620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Caracteres -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212C1-B3A5-4C76-9726-9B6C3C21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231525" cy="4638502"/>
          </a:xfrm>
        </p:spPr>
        <p:txBody>
          <a:bodyPr/>
          <a:lstStyle/>
          <a:p>
            <a:r>
              <a:rPr lang="pt-BR" dirty="0"/>
              <a:t>Criar uma matriz de caracteres a partir do seu nome.</a:t>
            </a:r>
          </a:p>
          <a:p>
            <a:pPr lvl="1"/>
            <a:r>
              <a:rPr lang="pt-BR" dirty="0"/>
              <a:t>É necessário o dimensionamento da matriz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F5E8F-A575-4EEB-8CC6-550D7F4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725D4-C1AB-4D54-A3A1-2E073F9A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C7F59-5E12-4C9D-B34B-04D8C6C0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0BDE7B-423E-458A-918F-75503189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00" y="1705841"/>
            <a:ext cx="5772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BF27C-8AD4-4009-8EDA-7378969D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2" y="286603"/>
            <a:ext cx="9499574" cy="799919"/>
          </a:xfrm>
        </p:spPr>
        <p:txBody>
          <a:bodyPr/>
          <a:lstStyle/>
          <a:p>
            <a:r>
              <a:rPr lang="pt-BR"/>
              <a:t>Cadeias de Caracteres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870DC-1A7B-41CB-B5FD-FD5D55A7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5517177" cy="4638502"/>
          </a:xfrm>
        </p:spPr>
        <p:txBody>
          <a:bodyPr/>
          <a:lstStyle/>
          <a:p>
            <a:r>
              <a:rPr lang="pt-BR" dirty="0"/>
              <a:t>Como efetuar uma escrita de usuário</a:t>
            </a:r>
          </a:p>
          <a:p>
            <a:pPr lvl="1"/>
            <a:r>
              <a:rPr lang="pt-BR" dirty="0"/>
              <a:t>Vetor de char  = </a:t>
            </a:r>
            <a:r>
              <a:rPr lang="pt-BR" dirty="0" err="1"/>
              <a:t>string</a:t>
            </a:r>
            <a:endParaRPr lang="pt-BR" dirty="0"/>
          </a:p>
          <a:p>
            <a:pPr lvl="1"/>
            <a:r>
              <a:rPr lang="pt-BR" dirty="0"/>
              <a:t>Matriz de char = </a:t>
            </a:r>
            <a:r>
              <a:rPr lang="pt-BR" dirty="0" err="1"/>
              <a:t>strings</a:t>
            </a:r>
            <a:r>
              <a:rPr lang="pt-BR" dirty="0"/>
              <a:t> separadas por linhas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Como imprimir o valor hexadecimal ASCII de um </a:t>
            </a:r>
            <a:r>
              <a:rPr lang="pt-BR" dirty="0" err="1"/>
              <a:t>caracter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F776C-83E9-428C-A4EF-C4CC156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1823" y="6459785"/>
            <a:ext cx="2472271" cy="365125"/>
          </a:xfrm>
        </p:spPr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88D05-58AC-4590-9B6C-76B00340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D92D6-D3E1-40CB-974D-13232E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6825" y="6459785"/>
            <a:ext cx="1312025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347EFB-859B-4B5A-AB67-38AE5188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1381125"/>
            <a:ext cx="4660900" cy="4693646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C2870218-6C90-4DB1-B517-F59D2049865E}"/>
              </a:ext>
            </a:extLst>
          </p:cNvPr>
          <p:cNvCxnSpPr/>
          <p:nvPr/>
        </p:nvCxnSpPr>
        <p:spPr>
          <a:xfrm>
            <a:off x="5588000" y="2171700"/>
            <a:ext cx="1498600" cy="1257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3CC16E5-B7A9-4822-A7A6-65CF49224C9C}"/>
              </a:ext>
            </a:extLst>
          </p:cNvPr>
          <p:cNvCxnSpPr/>
          <p:nvPr/>
        </p:nvCxnSpPr>
        <p:spPr>
          <a:xfrm rot="10800000">
            <a:off x="5778500" y="3924300"/>
            <a:ext cx="1689100" cy="698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8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C58D-7D72-48F8-8AA9-C1985D2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comandos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E2A4-DCF2-4DB6-8BE5-158EEDF2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2741543" cy="4638502"/>
          </a:xfrm>
        </p:spPr>
        <p:txBody>
          <a:bodyPr/>
          <a:lstStyle/>
          <a:p>
            <a:r>
              <a:rPr lang="pt-BR" dirty="0"/>
              <a:t>Utilizar biblioteca adicionais para manipulação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stdlib.h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1F9D6A-4100-48DD-B738-21CD1EA4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060DD-9A71-4EEA-A101-58F9792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6492B-382C-4B27-A9D7-E88E9F58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D6BC0F1-31A9-471B-B7FB-FF1F4370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47202"/>
              </p:ext>
            </p:extLst>
          </p:nvPr>
        </p:nvGraphicFramePr>
        <p:xfrm>
          <a:off x="3193366" y="1247140"/>
          <a:ext cx="833823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812">
                  <a:extLst>
                    <a:ext uri="{9D8B030D-6E8A-4147-A177-3AD203B41FA5}">
                      <a16:colId xmlns:a16="http://schemas.microsoft.com/office/drawing/2014/main" val="1094288027"/>
                    </a:ext>
                  </a:extLst>
                </a:gridCol>
                <a:gridCol w="5680422">
                  <a:extLst>
                    <a:ext uri="{9D8B030D-6E8A-4147-A177-3AD203B41FA5}">
                      <a16:colId xmlns:a16="http://schemas.microsoft.com/office/drawing/2014/main" val="51779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6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atol(</a:t>
                      </a:r>
                      <a:r>
                        <a:rPr lang="pt-BR" dirty="0" err="1"/>
                        <a:t>nome_vetor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caracteres ASCII alfanuméricos para inteiro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9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strlen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nome_vetor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Informa o tamanho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armazenada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strcpy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destino,origem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Copia conteúdo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origem para a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strncpy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destino,origem,x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Copia os x primeiros caracteres da origem para o destino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strcat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destino,origem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ao final do destino o conteúdo da origem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1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strcmp</a:t>
                      </a:r>
                      <a:r>
                        <a:rPr lang="pt-BR" dirty="0"/>
                        <a:t>(str1, str2)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Compara as </a:t>
                      </a:r>
                      <a:r>
                        <a:rPr lang="pt-BR" dirty="0" err="1"/>
                        <a:t>strings</a:t>
                      </a:r>
                      <a:r>
                        <a:rPr lang="pt-BR" dirty="0"/>
                        <a:t> str1 e str2. Igualdade retorna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5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strncat</a:t>
                      </a:r>
                      <a:r>
                        <a:rPr lang="pt-BR" dirty="0"/>
                        <a:t>(destino, origem,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ao final do vetor destino os x primeiros caracteres do vetor origem.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4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strupr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os caracteres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para letras maiúsculas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strlwr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Converte os caracteres da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para letras minúsculas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strset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Substitui todos os caracteres de uma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pelo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do parâmetro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tolower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um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em minúsculo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4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1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C58D-7D72-48F8-8AA9-C1985D2C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comandos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6E2A4-DCF2-4DB6-8BE5-158EEDF2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2741543" cy="4638502"/>
          </a:xfrm>
        </p:spPr>
        <p:txBody>
          <a:bodyPr/>
          <a:lstStyle/>
          <a:p>
            <a:r>
              <a:rPr lang="pt-BR" dirty="0"/>
              <a:t>Utilizar biblioteca adicionais para manipulação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stdlib.h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#include&lt;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1F9D6A-4100-48DD-B738-21CD1EA4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060DD-9A71-4EEA-A101-58F9792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6492B-382C-4B27-A9D7-E88E9F58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D6BC0F1-31A9-471B-B7FB-FF1F4370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21816"/>
              </p:ext>
            </p:extLst>
          </p:nvPr>
        </p:nvGraphicFramePr>
        <p:xfrm>
          <a:off x="3193366" y="1463040"/>
          <a:ext cx="83382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812">
                  <a:extLst>
                    <a:ext uri="{9D8B030D-6E8A-4147-A177-3AD203B41FA5}">
                      <a16:colId xmlns:a16="http://schemas.microsoft.com/office/drawing/2014/main" val="1094288027"/>
                    </a:ext>
                  </a:extLst>
                </a:gridCol>
                <a:gridCol w="5680422">
                  <a:extLst>
                    <a:ext uri="{9D8B030D-6E8A-4147-A177-3AD203B41FA5}">
                      <a16:colId xmlns:a16="http://schemas.microsoft.com/office/drawing/2014/main" val="51779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6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toupper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um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em maiúsculo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isalnum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alfanumérico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0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isalpha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uma letra do alfabeto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iscntrl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de controle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71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isdigit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Verificar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digito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Isgraph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tem representação gráfica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5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islower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minúsculo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4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isprint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imprimível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16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ispunct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7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isspace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</a:t>
                      </a:r>
                      <a:r>
                        <a:rPr lang="pt-BR" dirty="0" err="1"/>
                        <a:t>backspace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isupper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maiúsculo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3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isxdigit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</a:t>
                      </a:r>
                      <a:r>
                        <a:rPr lang="pt-BR" dirty="0" err="1"/>
                        <a:t>caracter</a:t>
                      </a:r>
                      <a:r>
                        <a:rPr lang="pt-BR" dirty="0"/>
                        <a:t> é um algarismo 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2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5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9048F-D07E-427D-B408-BCC79445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96BCE-39B1-4DF8-8D7E-B2847FA5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23" y="1463040"/>
            <a:ext cx="4822804" cy="4638502"/>
          </a:xfrm>
        </p:spPr>
        <p:txBody>
          <a:bodyPr/>
          <a:lstStyle/>
          <a:p>
            <a:r>
              <a:rPr lang="pt-BR" dirty="0"/>
              <a:t>Ver código do exercícios 12 da Lista 2.</a:t>
            </a:r>
          </a:p>
          <a:p>
            <a:pPr lvl="1"/>
            <a:r>
              <a:rPr lang="pt-BR" dirty="0"/>
              <a:t>Uso de </a:t>
            </a:r>
            <a:r>
              <a:rPr lang="pt-BR" dirty="0" err="1"/>
              <a:t>strlen</a:t>
            </a:r>
            <a:r>
              <a:rPr lang="pt-BR" dirty="0"/>
              <a:t> para verificar o tamanho real de uma escrita</a:t>
            </a:r>
          </a:p>
          <a:p>
            <a:pPr lvl="1"/>
            <a:r>
              <a:rPr lang="pt-BR" dirty="0"/>
              <a:t>EX:</a:t>
            </a:r>
          </a:p>
          <a:p>
            <a:pPr lvl="2"/>
            <a:r>
              <a:rPr lang="pt-BR" dirty="0"/>
              <a:t>char nome[10] – possui 10 posições</a:t>
            </a:r>
          </a:p>
          <a:p>
            <a:pPr lvl="2"/>
            <a:r>
              <a:rPr lang="pt-BR" dirty="0"/>
              <a:t>Usuário insere “Lucas” através de um </a:t>
            </a:r>
            <a:r>
              <a:rPr lang="pt-BR" dirty="0" err="1"/>
              <a:t>scanf</a:t>
            </a:r>
            <a:r>
              <a:rPr lang="pt-BR" dirty="0"/>
              <a:t>(“%s”, nome)</a:t>
            </a:r>
          </a:p>
          <a:p>
            <a:pPr lvl="2"/>
            <a:r>
              <a:rPr lang="pt-BR" dirty="0" err="1"/>
              <a:t>strlen</a:t>
            </a:r>
            <a:r>
              <a:rPr lang="pt-BR" dirty="0"/>
              <a:t>(nome) – retornará 5</a:t>
            </a:r>
          </a:p>
          <a:p>
            <a:pPr lvl="1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E274E-D99D-4BEF-9856-0703A57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ADE69-CF3C-49CB-A1EF-C8FC53D6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29001B-A09A-47FF-A0F0-94CCC6F9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D3DE64-DFCF-4BB4-A535-E541AFFC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49" y="2610716"/>
            <a:ext cx="6559705" cy="2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/>
              <a:t>Matriz ou Array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/>
              <a:t>Nomenclatura depende da linguagem de programação ou bibliografia utilizada</a:t>
            </a:r>
          </a:p>
          <a:p>
            <a:pPr lvl="1"/>
            <a:r>
              <a:rPr lang="pt-BR" altLang="en-US"/>
              <a:t>Significado: Sequência de objetos (variáveis) do mesmo tipo.</a:t>
            </a:r>
          </a:p>
          <a:p>
            <a:pPr lvl="1"/>
            <a:r>
              <a:rPr lang="pt-BR" altLang="en-US"/>
              <a:t>Podem ser</a:t>
            </a:r>
          </a:p>
          <a:p>
            <a:pPr lvl="2"/>
            <a:r>
              <a:rPr lang="pt-BR" altLang="en-US"/>
              <a:t>Unidimensionais - Vetores</a:t>
            </a:r>
          </a:p>
          <a:p>
            <a:pPr lvl="2"/>
            <a:r>
              <a:rPr lang="pt-BR" altLang="en-US"/>
              <a:t>Bidimensionais - Matrizes</a:t>
            </a:r>
          </a:p>
          <a:p>
            <a:pPr lvl="2"/>
            <a:r>
              <a:rPr lang="pt-BR" altLang="en-US"/>
              <a:t>Tridimensionais - Cubos</a:t>
            </a:r>
          </a:p>
          <a:p>
            <a:pPr lvl="1"/>
            <a:r>
              <a:rPr lang="pt-BR" altLang="en-US"/>
              <a:t>Normalmente utilizado para tipos como int, float, char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UNEMAT – Campus </a:t>
            </a:r>
            <a:r>
              <a:rPr lang="en-US" dirty="0" err="1"/>
              <a:t>barra</a:t>
            </a:r>
            <a:r>
              <a:rPr lang="en-US" dirty="0"/>
              <a:t> do </a:t>
            </a:r>
            <a:r>
              <a:rPr lang="en-US" dirty="0" err="1"/>
              <a:t>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unidirecionais (Vetores)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6455414" cy="4638502"/>
          </a:xfrm>
        </p:spPr>
        <p:txBody>
          <a:bodyPr/>
          <a:lstStyle/>
          <a:p>
            <a:r>
              <a:rPr lang="pt-BR" dirty="0"/>
              <a:t>A aplicação de matrizes tem objetivo de agrupar valores e atributos correlatos e uma estrutura apenas</a:t>
            </a:r>
          </a:p>
          <a:p>
            <a:pPr lvl="1"/>
            <a:r>
              <a:rPr lang="pt-BR" dirty="0"/>
              <a:t>Essa ferramenta auxilia os algoritmos a resolver problemas mais complexos</a:t>
            </a:r>
          </a:p>
          <a:p>
            <a:pPr lvl="2"/>
            <a:r>
              <a:rPr lang="pt-BR" dirty="0"/>
              <a:t>Ordenação</a:t>
            </a:r>
          </a:p>
          <a:p>
            <a:pPr lvl="2"/>
            <a:r>
              <a:rPr lang="pt-BR" dirty="0"/>
              <a:t>Contagem</a:t>
            </a:r>
          </a:p>
          <a:p>
            <a:pPr lvl="2"/>
            <a:r>
              <a:rPr lang="pt-BR" dirty="0"/>
              <a:t>Escalabilidade</a:t>
            </a:r>
          </a:p>
          <a:p>
            <a:pPr lvl="2"/>
            <a:r>
              <a:rPr lang="pt-BR" dirty="0"/>
              <a:t>Busca</a:t>
            </a:r>
          </a:p>
          <a:p>
            <a:pPr lvl="2"/>
            <a:r>
              <a:rPr lang="pt-BR" dirty="0"/>
              <a:t>Somatório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7358602" y="1620389"/>
            <a:ext cx="4002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 comuns</a:t>
            </a:r>
          </a:p>
          <a:p>
            <a:r>
              <a:rPr lang="pt-BR" dirty="0"/>
              <a:t>nota_1 : inteiro;</a:t>
            </a:r>
          </a:p>
          <a:p>
            <a:r>
              <a:rPr lang="pt-BR" dirty="0"/>
              <a:t>nota_2 : inteiro;</a:t>
            </a:r>
          </a:p>
          <a:p>
            <a:r>
              <a:rPr lang="pt-BR" dirty="0"/>
              <a:t>nota_3 : inteiro;</a:t>
            </a:r>
          </a:p>
          <a:p>
            <a:r>
              <a:rPr lang="pt-BR" dirty="0" err="1"/>
              <a:t>nota_n</a:t>
            </a:r>
            <a:r>
              <a:rPr lang="pt-BR" dirty="0"/>
              <a:t> : inteiro;</a:t>
            </a:r>
          </a:p>
          <a:p>
            <a:endParaRPr lang="pt-BR" dirty="0"/>
          </a:p>
          <a:p>
            <a:r>
              <a:rPr lang="pt-BR" dirty="0"/>
              <a:t>Variável em vetor</a:t>
            </a:r>
          </a:p>
          <a:p>
            <a:r>
              <a:rPr lang="pt-BR" dirty="0"/>
              <a:t>notas[n] : inteiro;</a:t>
            </a:r>
          </a:p>
          <a:p>
            <a:r>
              <a:rPr lang="pt-BR" dirty="0"/>
              <a:t>Onde n é o número de posições do vetor</a:t>
            </a:r>
          </a:p>
          <a:p>
            <a:endParaRPr lang="pt-BR" dirty="0"/>
          </a:p>
          <a:p>
            <a:r>
              <a:rPr lang="pt-BR" dirty="0"/>
              <a:t>Variável em matriz</a:t>
            </a:r>
          </a:p>
          <a:p>
            <a:r>
              <a:rPr lang="pt-BR" dirty="0"/>
              <a:t>notas[n][m] : inteiro;</a:t>
            </a:r>
          </a:p>
          <a:p>
            <a:r>
              <a:rPr lang="pt-BR" dirty="0"/>
              <a:t>Onde n é o número de colunas</a:t>
            </a:r>
          </a:p>
          <a:p>
            <a:r>
              <a:rPr lang="pt-BR" dirty="0"/>
              <a:t>Onde m é o número de linhas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unidirecionais (Vetores)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6455414" cy="4638502"/>
          </a:xfrm>
        </p:spPr>
        <p:txBody>
          <a:bodyPr/>
          <a:lstStyle/>
          <a:p>
            <a:r>
              <a:rPr lang="pt-BR" dirty="0"/>
              <a:t>A aplicação de matrizes tem objetivo de agrupar valores e atributos correlatos e uma estrutura apenas</a:t>
            </a:r>
          </a:p>
          <a:p>
            <a:pPr lvl="1"/>
            <a:r>
              <a:rPr lang="pt-BR" dirty="0"/>
              <a:t>Essa ferramenta auxilia os algoritmos a resolver problemas mais complexos</a:t>
            </a:r>
          </a:p>
          <a:p>
            <a:pPr lvl="2"/>
            <a:r>
              <a:rPr lang="pt-BR" dirty="0"/>
              <a:t>Ordenação</a:t>
            </a:r>
          </a:p>
          <a:p>
            <a:pPr lvl="2"/>
            <a:r>
              <a:rPr lang="pt-BR" dirty="0"/>
              <a:t>Contagem</a:t>
            </a:r>
          </a:p>
          <a:p>
            <a:pPr lvl="2"/>
            <a:r>
              <a:rPr lang="pt-BR" dirty="0"/>
              <a:t>Escalabilidade</a:t>
            </a:r>
          </a:p>
          <a:p>
            <a:pPr lvl="2"/>
            <a:r>
              <a:rPr lang="pt-BR" dirty="0"/>
              <a:t>Busca</a:t>
            </a:r>
          </a:p>
          <a:p>
            <a:pPr lvl="2"/>
            <a:r>
              <a:rPr lang="pt-BR" dirty="0"/>
              <a:t>Somatório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109242" y="2312457"/>
          <a:ext cx="20194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 do Vetor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Índice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Elemento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358602" y="1620389"/>
            <a:ext cx="4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vetor[6]={10, 20, 30, 40, 50, 60}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Escrita em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constante</a:t>
            </a:r>
          </a:p>
          <a:p>
            <a:r>
              <a:rPr lang="pt-BR" dirty="0" err="1"/>
              <a:t>int</a:t>
            </a:r>
            <a:r>
              <a:rPr lang="pt-BR" dirty="0"/>
              <a:t> vetor[8]={17, 15, 14, 18, 6, 1, 75, 2};</a:t>
            </a:r>
          </a:p>
          <a:p>
            <a:endParaRPr lang="pt-BR" dirty="0"/>
          </a:p>
          <a:p>
            <a:r>
              <a:rPr lang="pt-BR" dirty="0"/>
              <a:t>Como variável</a:t>
            </a:r>
          </a:p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r>
              <a:rPr lang="pt-BR" dirty="0"/>
              <a:t>for (i=0;i&lt;8;i++){</a:t>
            </a:r>
          </a:p>
          <a:p>
            <a:pPr marL="0" indent="-127635">
              <a:buNone/>
            </a:pPr>
            <a:r>
              <a:rPr lang="pt-BR" dirty="0"/>
              <a:t>     </a:t>
            </a:r>
            <a:r>
              <a:rPr lang="pt-BR" dirty="0" err="1"/>
              <a:t>printf</a:t>
            </a:r>
            <a:r>
              <a:rPr lang="pt-BR" dirty="0"/>
              <a:t>(“Digite o valor %d”, i);</a:t>
            </a:r>
          </a:p>
          <a:p>
            <a:pPr marL="0" indent="-127635">
              <a:buNone/>
            </a:pPr>
            <a:r>
              <a:rPr lang="pt-BR" dirty="0"/>
              <a:t>     </a:t>
            </a:r>
            <a:r>
              <a:rPr lang="pt-BR" dirty="0" err="1"/>
              <a:t>scanf</a:t>
            </a:r>
            <a:r>
              <a:rPr lang="pt-BR" dirty="0"/>
              <a:t>(“%d”, &amp;vetor[i]); 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em 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r>
              <a:rPr lang="pt-BR" dirty="0"/>
              <a:t>for (i=0;i&lt;8;i++){</a:t>
            </a:r>
          </a:p>
          <a:p>
            <a:pPr marL="0" indent="-127635">
              <a:buNone/>
            </a:pPr>
            <a:r>
              <a:rPr lang="pt-BR" dirty="0"/>
              <a:t>     </a:t>
            </a:r>
            <a:r>
              <a:rPr lang="pt-BR" dirty="0" err="1"/>
              <a:t>printf</a:t>
            </a:r>
            <a:r>
              <a:rPr lang="pt-BR" dirty="0"/>
              <a:t>(“</a:t>
            </a:r>
            <a:r>
              <a:rPr lang="pt-BR" dirty="0" err="1"/>
              <a:t>Indice</a:t>
            </a:r>
            <a:r>
              <a:rPr lang="pt-BR" dirty="0"/>
              <a:t> %d – Elemento %d \n”, i, vetor[i]);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em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</a:t>
            </a:r>
            <a:r>
              <a:rPr lang="pt-BR" dirty="0"/>
              <a:t> vetor[8], i;</a:t>
            </a:r>
          </a:p>
          <a:p>
            <a:endParaRPr lang="pt-BR" dirty="0"/>
          </a:p>
          <a:p>
            <a:r>
              <a:rPr lang="pt-BR" dirty="0"/>
              <a:t>vetor[2]=45;</a:t>
            </a:r>
          </a:p>
          <a:p>
            <a:r>
              <a:rPr lang="pt-BR" dirty="0"/>
              <a:t>vetor[3]=15;</a:t>
            </a:r>
          </a:p>
          <a:p>
            <a:endParaRPr lang="pt-BR" dirty="0"/>
          </a:p>
          <a:p>
            <a:r>
              <a:rPr lang="pt-BR" dirty="0"/>
              <a:t>for (i=0;i&lt;8;i++){</a:t>
            </a:r>
          </a:p>
          <a:p>
            <a:pPr marL="0" indent="-127635">
              <a:buNone/>
            </a:pPr>
            <a:r>
              <a:rPr lang="pt-BR" dirty="0"/>
              <a:t>     vetor[i]=0;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5977112" cy="4638502"/>
          </a:xfrm>
        </p:spPr>
        <p:txBody>
          <a:bodyPr/>
          <a:lstStyle/>
          <a:p>
            <a:r>
              <a:rPr lang="pt-BR" dirty="0"/>
              <a:t>Faça um algoritmo que faça a média de altura de 8 alunos</a:t>
            </a:r>
          </a:p>
          <a:p>
            <a:pPr lvl="1"/>
            <a:r>
              <a:rPr lang="pt-BR" dirty="0"/>
              <a:t>1º - Utilizando variáveis simples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luxograma: Terminação 6"/>
          <p:cNvSpPr/>
          <p:nvPr/>
        </p:nvSpPr>
        <p:spPr>
          <a:xfrm>
            <a:off x="725052" y="464181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8" name="Fluxograma: Terminação 7"/>
          <p:cNvSpPr/>
          <p:nvPr/>
        </p:nvSpPr>
        <p:spPr>
          <a:xfrm>
            <a:off x="8719999" y="541646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9" name="Fluxograma: Dados 8"/>
          <p:cNvSpPr/>
          <p:nvPr/>
        </p:nvSpPr>
        <p:spPr>
          <a:xfrm>
            <a:off x="2924094" y="4484764"/>
            <a:ext cx="3530990" cy="7999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alt1, alt2, alt3, alt4, alt5, alt6, alt7, alt8</a:t>
            </a:r>
          </a:p>
        </p:txBody>
      </p:sp>
      <p:sp>
        <p:nvSpPr>
          <p:cNvPr id="10" name="Fluxograma: Processo Predefinido 9"/>
          <p:cNvSpPr/>
          <p:nvPr/>
        </p:nvSpPr>
        <p:spPr>
          <a:xfrm>
            <a:off x="7991655" y="1669046"/>
            <a:ext cx="2961936" cy="93952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alt1+alt2+alt3+alt4+alt5+alt6+alt7+alt8 </a:t>
            </a:r>
          </a:p>
        </p:txBody>
      </p:sp>
      <p:sp>
        <p:nvSpPr>
          <p:cNvPr id="11" name="Fluxograma: Processo Predefinido 10"/>
          <p:cNvSpPr/>
          <p:nvPr/>
        </p:nvSpPr>
        <p:spPr>
          <a:xfrm>
            <a:off x="8289156" y="3288552"/>
            <a:ext cx="236693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 = soma/8</a:t>
            </a:r>
          </a:p>
        </p:txBody>
      </p:sp>
      <p:sp>
        <p:nvSpPr>
          <p:cNvPr id="12" name="Fluxograma: Documento 11"/>
          <p:cNvSpPr/>
          <p:nvPr/>
        </p:nvSpPr>
        <p:spPr>
          <a:xfrm>
            <a:off x="8458765" y="4410735"/>
            <a:ext cx="2027713" cy="5720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</a:t>
            </a:r>
          </a:p>
        </p:txBody>
      </p:sp>
      <p:cxnSp>
        <p:nvCxnSpPr>
          <p:cNvPr id="14" name="Conector: Angulado 13"/>
          <p:cNvCxnSpPr>
            <a:stCxn id="9" idx="5"/>
            <a:endCxn id="10" idx="1"/>
          </p:cNvCxnSpPr>
          <p:nvPr/>
        </p:nvCxnSpPr>
        <p:spPr>
          <a:xfrm flipV="1">
            <a:off x="6101985" y="2138808"/>
            <a:ext cx="1889670" cy="2745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0" idx="2"/>
            <a:endCxn id="11" idx="0"/>
          </p:cNvCxnSpPr>
          <p:nvPr/>
        </p:nvCxnSpPr>
        <p:spPr>
          <a:xfrm>
            <a:off x="9472623" y="2608570"/>
            <a:ext cx="0" cy="67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2"/>
            <a:endCxn id="12" idx="0"/>
          </p:cNvCxnSpPr>
          <p:nvPr/>
        </p:nvCxnSpPr>
        <p:spPr>
          <a:xfrm flipH="1">
            <a:off x="9472622" y="3807638"/>
            <a:ext cx="1" cy="60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2" idx="2"/>
            <a:endCxn id="8" idx="0"/>
          </p:cNvCxnSpPr>
          <p:nvPr/>
        </p:nvCxnSpPr>
        <p:spPr>
          <a:xfrm flipH="1">
            <a:off x="9472621" y="4944924"/>
            <a:ext cx="1" cy="4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" idx="3"/>
            <a:endCxn id="9" idx="2"/>
          </p:cNvCxnSpPr>
          <p:nvPr/>
        </p:nvCxnSpPr>
        <p:spPr>
          <a:xfrm flipV="1">
            <a:off x="2230295" y="4884724"/>
            <a:ext cx="1046898" cy="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1823" y="1463040"/>
            <a:ext cx="5977112" cy="4638502"/>
          </a:xfrm>
        </p:spPr>
        <p:txBody>
          <a:bodyPr/>
          <a:lstStyle/>
          <a:p>
            <a:r>
              <a:rPr lang="pt-BR" dirty="0"/>
              <a:t>Faça um algoritmo que faça a média de altura de 8 alunos</a:t>
            </a:r>
          </a:p>
          <a:p>
            <a:pPr lvl="1"/>
            <a:r>
              <a:rPr lang="pt-BR" dirty="0"/>
              <a:t>2º - Utilizando vetor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D9B-E043-1B47-9011-911298E65A12}" type="datetime3">
              <a:rPr lang="en-US" smtClean="0"/>
              <a:t>23 August 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UNEMAT – Campus barra do bugres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luxograma: Terminação 6"/>
          <p:cNvSpPr/>
          <p:nvPr/>
        </p:nvSpPr>
        <p:spPr>
          <a:xfrm>
            <a:off x="725052" y="4641813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8" name="Fluxograma: Terminação 7"/>
          <p:cNvSpPr/>
          <p:nvPr/>
        </p:nvSpPr>
        <p:spPr>
          <a:xfrm>
            <a:off x="9944698" y="4154319"/>
            <a:ext cx="1505243" cy="49236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0" name="Fluxograma: Processo Predefinido 9"/>
          <p:cNvSpPr/>
          <p:nvPr/>
        </p:nvSpPr>
        <p:spPr>
          <a:xfrm>
            <a:off x="4413301" y="2248504"/>
            <a:ext cx="2826400" cy="4870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soma + </a:t>
            </a:r>
            <a:r>
              <a:rPr lang="pt-BR" dirty="0" err="1"/>
              <a:t>alt</a:t>
            </a:r>
            <a:r>
              <a:rPr lang="pt-BR" dirty="0"/>
              <a:t>[i]</a:t>
            </a:r>
          </a:p>
        </p:txBody>
      </p:sp>
      <p:sp>
        <p:nvSpPr>
          <p:cNvPr id="11" name="Fluxograma: Processo Predefinido 10"/>
          <p:cNvSpPr/>
          <p:nvPr/>
        </p:nvSpPr>
        <p:spPr>
          <a:xfrm>
            <a:off x="6563958" y="5582024"/>
            <a:ext cx="236693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 = soma/8</a:t>
            </a:r>
          </a:p>
        </p:txBody>
      </p:sp>
      <p:sp>
        <p:nvSpPr>
          <p:cNvPr id="12" name="Fluxograma: Documento 11"/>
          <p:cNvSpPr/>
          <p:nvPr/>
        </p:nvSpPr>
        <p:spPr>
          <a:xfrm>
            <a:off x="9683464" y="5554391"/>
            <a:ext cx="2027713" cy="5720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</a:t>
            </a:r>
          </a:p>
        </p:txBody>
      </p:sp>
      <p:sp>
        <p:nvSpPr>
          <p:cNvPr id="18" name="Fluxograma: Processo Predefinido 17"/>
          <p:cNvSpPr/>
          <p:nvPr/>
        </p:nvSpPr>
        <p:spPr>
          <a:xfrm>
            <a:off x="2907048" y="4627839"/>
            <a:ext cx="1505243" cy="51908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= 0</a:t>
            </a:r>
          </a:p>
          <a:p>
            <a:pPr algn="ctr"/>
            <a:r>
              <a:rPr lang="pt-BR" dirty="0"/>
              <a:t>i=0</a:t>
            </a:r>
          </a:p>
        </p:txBody>
      </p:sp>
      <p:sp>
        <p:nvSpPr>
          <p:cNvPr id="13" name="Losango 12"/>
          <p:cNvSpPr/>
          <p:nvPr/>
        </p:nvSpPr>
        <p:spPr>
          <a:xfrm>
            <a:off x="5089044" y="4384518"/>
            <a:ext cx="1474914" cy="10057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i&lt;8?</a:t>
            </a:r>
          </a:p>
        </p:txBody>
      </p:sp>
      <p:sp>
        <p:nvSpPr>
          <p:cNvPr id="15" name="Paralelogramo 14"/>
          <p:cNvSpPr/>
          <p:nvPr/>
        </p:nvSpPr>
        <p:spPr>
          <a:xfrm>
            <a:off x="5194696" y="3429000"/>
            <a:ext cx="1263610" cy="4951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alt</a:t>
            </a:r>
            <a:r>
              <a:rPr lang="pt-BR" dirty="0"/>
              <a:t>[i]</a:t>
            </a:r>
          </a:p>
        </p:txBody>
      </p:sp>
      <p:sp>
        <p:nvSpPr>
          <p:cNvPr id="22" name="Fluxograma: Processo Predefinido 21"/>
          <p:cNvSpPr/>
          <p:nvPr/>
        </p:nvSpPr>
        <p:spPr>
          <a:xfrm>
            <a:off x="8458765" y="2248504"/>
            <a:ext cx="1263610" cy="4870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= i +1</a:t>
            </a:r>
          </a:p>
        </p:txBody>
      </p:sp>
      <p:cxnSp>
        <p:nvCxnSpPr>
          <p:cNvPr id="20" name="Conector de Seta Reta 19"/>
          <p:cNvCxnSpPr>
            <a:stCxn id="7" idx="3"/>
            <a:endCxn id="18" idx="1"/>
          </p:cNvCxnSpPr>
          <p:nvPr/>
        </p:nvCxnSpPr>
        <p:spPr>
          <a:xfrm flipV="1">
            <a:off x="2230295" y="4887382"/>
            <a:ext cx="676753" cy="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8" idx="3"/>
            <a:endCxn id="13" idx="1"/>
          </p:cNvCxnSpPr>
          <p:nvPr/>
        </p:nvCxnSpPr>
        <p:spPr>
          <a:xfrm>
            <a:off x="4412291" y="4887382"/>
            <a:ext cx="67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3" idx="0"/>
            <a:endCxn id="15" idx="4"/>
          </p:cNvCxnSpPr>
          <p:nvPr/>
        </p:nvCxnSpPr>
        <p:spPr>
          <a:xfrm flipV="1">
            <a:off x="5826501" y="3924120"/>
            <a:ext cx="0" cy="46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5" idx="0"/>
            <a:endCxn id="10" idx="2"/>
          </p:cNvCxnSpPr>
          <p:nvPr/>
        </p:nvCxnSpPr>
        <p:spPr>
          <a:xfrm flipV="1">
            <a:off x="5826501" y="2735519"/>
            <a:ext cx="0" cy="69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0" idx="3"/>
            <a:endCxn id="22" idx="1"/>
          </p:cNvCxnSpPr>
          <p:nvPr/>
        </p:nvCxnSpPr>
        <p:spPr>
          <a:xfrm>
            <a:off x="7239701" y="2492012"/>
            <a:ext cx="1219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22" idx="2"/>
            <a:endCxn id="13" idx="3"/>
          </p:cNvCxnSpPr>
          <p:nvPr/>
        </p:nvCxnSpPr>
        <p:spPr>
          <a:xfrm rot="5400000">
            <a:off x="6751333" y="2548144"/>
            <a:ext cx="2151863" cy="2526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/>
          <p:cNvCxnSpPr>
            <a:stCxn id="13" idx="2"/>
            <a:endCxn id="11" idx="1"/>
          </p:cNvCxnSpPr>
          <p:nvPr/>
        </p:nvCxnSpPr>
        <p:spPr>
          <a:xfrm rot="16200000" flipH="1">
            <a:off x="5969569" y="5247177"/>
            <a:ext cx="451321" cy="737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1" idx="3"/>
            <a:endCxn id="12" idx="1"/>
          </p:cNvCxnSpPr>
          <p:nvPr/>
        </p:nvCxnSpPr>
        <p:spPr>
          <a:xfrm flipV="1">
            <a:off x="8930891" y="5840394"/>
            <a:ext cx="752573" cy="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2" idx="0"/>
            <a:endCxn id="8" idx="2"/>
          </p:cNvCxnSpPr>
          <p:nvPr/>
        </p:nvCxnSpPr>
        <p:spPr>
          <a:xfrm flipH="1" flipV="1">
            <a:off x="10697320" y="4646688"/>
            <a:ext cx="1" cy="9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pra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Padrão UNEMAT v2</Template>
  <TotalTime>499</TotalTime>
  <Words>1242</Words>
  <Application>Microsoft Office PowerPoint</Application>
  <PresentationFormat>Widescreen</PresentationFormat>
  <Paragraphs>259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Sprace</vt:lpstr>
      <vt:lpstr>Matrizes</vt:lpstr>
      <vt:lpstr>Matriz ou Array</vt:lpstr>
      <vt:lpstr>Matrizes unidirecionais (Vetores)</vt:lpstr>
      <vt:lpstr>Matrizes unidirecionais (Vetores)</vt:lpstr>
      <vt:lpstr>Escrita em vetor</vt:lpstr>
      <vt:lpstr>Leitura em vetor</vt:lpstr>
      <vt:lpstr>Atribuição em vetores</vt:lpstr>
      <vt:lpstr>Exemplo</vt:lpstr>
      <vt:lpstr>Exemplo</vt:lpstr>
      <vt:lpstr>Exercício</vt:lpstr>
      <vt:lpstr>Matrizes multidimensionais</vt:lpstr>
      <vt:lpstr>Cadeias de Caracteres - Vetor</vt:lpstr>
      <vt:lpstr>Cadeias de Caracteres - Matriz</vt:lpstr>
      <vt:lpstr>Cadeias de Caracteres</vt:lpstr>
      <vt:lpstr>Lista de comandos úteis</vt:lpstr>
      <vt:lpstr>Lista de comandos úteis</vt:lpstr>
      <vt:lpstr>Exemplo de Busca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</dc:title>
  <dc:creator>shinoda</dc:creator>
  <cp:lastModifiedBy>laramalho</cp:lastModifiedBy>
  <cp:revision>190</cp:revision>
  <cp:lastPrinted>2016-12-20T21:46:00Z</cp:lastPrinted>
  <dcterms:created xsi:type="dcterms:W3CDTF">2017-09-02T14:02:00Z</dcterms:created>
  <dcterms:modified xsi:type="dcterms:W3CDTF">2019-08-23T17:57:23Z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1046-11.2.0.8668</vt:lpwstr>
  </property>
</Properties>
</file>