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2" r:id="rId2"/>
    <p:sldId id="271" r:id="rId3"/>
    <p:sldId id="270" r:id="rId4"/>
    <p:sldId id="272" r:id="rId5"/>
    <p:sldId id="273" r:id="rId6"/>
    <p:sldId id="285" r:id="rId7"/>
    <p:sldId id="287" r:id="rId8"/>
    <p:sldId id="288" r:id="rId9"/>
    <p:sldId id="295" r:id="rId10"/>
    <p:sldId id="260" r:id="rId11"/>
    <p:sldId id="293" r:id="rId12"/>
    <p:sldId id="266" r:id="rId13"/>
    <p:sldId id="294" r:id="rId14"/>
    <p:sldId id="268" r:id="rId15"/>
    <p:sldId id="283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D852"/>
    <a:srgbClr val="00C6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974" autoAdjust="0"/>
  </p:normalViewPr>
  <p:slideViewPr>
    <p:cSldViewPr snapToGrid="0">
      <p:cViewPr>
        <p:scale>
          <a:sx n="100" d="100"/>
          <a:sy n="100" d="100"/>
        </p:scale>
        <p:origin x="83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3451B-97CC-4A67-A64D-40BB402C6FD6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7E29A-7379-45B9-9961-83C9BD5FAE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407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1ECFF-2B27-4AB0-8411-08D0F668BFF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696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可以分析出你最感興趣的類別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1ECFF-2B27-4AB0-8411-08D0F668BFF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281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1ECFF-2B27-4AB0-8411-08D0F668BFF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51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1ECFF-2B27-4AB0-8411-08D0F668BFF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835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哪裡有抽獎活動  就會跟著一起抽獎</a:t>
            </a:r>
          </a:p>
          <a:p>
            <a:r>
              <a:rPr lang="zh-TW" altLang="en-US" dirty="0" smtClean="0"/>
              <a:t>不放過任何的資訊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7E29A-7379-45B9-9961-83C9BD5FAE0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881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不想錯過任一個熱門話題</a:t>
            </a:r>
          </a:p>
          <a:p>
            <a:r>
              <a:rPr lang="zh-TW" altLang="en-US" dirty="0" smtClean="0"/>
              <a:t>成為最新的潮流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7E29A-7379-45B9-9961-83C9BD5FAE0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916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如果你有以上的經驗，必須更理解到頁遊的內容</a:t>
            </a:r>
            <a:endParaRPr lang="en-US" altLang="zh-TW" dirty="0" smtClean="0"/>
          </a:p>
          <a:p>
            <a:r>
              <a:rPr lang="zh-TW" altLang="en-US" dirty="0" smtClean="0"/>
              <a:t>那接下來為大家帶來頁遊的影片介紹吧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1ECFF-2B27-4AB0-8411-08D0F668BFF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056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1ECFF-2B27-4AB0-8411-08D0F668BFF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541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1ECFF-2B27-4AB0-8411-08D0F668BFF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562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7E29A-7379-45B9-9961-83C9BD5FAE0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957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再者我們利用圖形和使用者作互動，點選我們的圖形可以進一步了解到粉專和粉專之間的關聯，更可以直接連結到粉專頁面進行瀏覽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7E29A-7379-45B9-9961-83C9BD5FAE0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06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4BA6-0D6B-40B6-B2F0-DAF7BCAD0A01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18F3-43CE-4B80-BCB8-D16471940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17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4BA6-0D6B-40B6-B2F0-DAF7BCAD0A01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18F3-43CE-4B80-BCB8-D16471940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72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4BA6-0D6B-40B6-B2F0-DAF7BCAD0A01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18F3-43CE-4B80-BCB8-D16471940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51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4BA6-0D6B-40B6-B2F0-DAF7BCAD0A01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18F3-43CE-4B80-BCB8-D16471940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31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4BA6-0D6B-40B6-B2F0-DAF7BCAD0A01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18F3-43CE-4B80-BCB8-D16471940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50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4BA6-0D6B-40B6-B2F0-DAF7BCAD0A01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18F3-43CE-4B80-BCB8-D16471940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91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4BA6-0D6B-40B6-B2F0-DAF7BCAD0A01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18F3-43CE-4B80-BCB8-D16471940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56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4BA6-0D6B-40B6-B2F0-DAF7BCAD0A01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18F3-43CE-4B80-BCB8-D16471940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49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4BA6-0D6B-40B6-B2F0-DAF7BCAD0A01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18F3-43CE-4B80-BCB8-D16471940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69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4BA6-0D6B-40B6-B2F0-DAF7BCAD0A01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18F3-43CE-4B80-BCB8-D16471940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41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4BA6-0D6B-40B6-B2F0-DAF7BCAD0A01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18F3-43CE-4B80-BCB8-D16471940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90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F4BA6-0D6B-40B6-B2F0-DAF7BCAD0A01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B18F3-43CE-4B80-BCB8-D16471940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5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11487277" y="5887876"/>
            <a:ext cx="704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Adobe Gothic Std B" panose="020B0800000000000000" pitchFamily="34" charset="-128"/>
              </a:rPr>
              <a:t>5</a:t>
            </a:r>
            <a:endParaRPr lang="zh-TW" altLang="en-US" sz="3200" dirty="0">
              <a:latin typeface="Adobe Gothic Std B" panose="020B0800000000000000" pitchFamily="34" charset="-128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" y="488141"/>
            <a:ext cx="12192000" cy="545455"/>
          </a:xfrm>
          <a:prstGeom prst="rect">
            <a:avLst/>
          </a:prstGeom>
          <a:solidFill>
            <a:srgbClr val="00C6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0" y="5853688"/>
            <a:ext cx="12192000" cy="545455"/>
          </a:xfrm>
          <a:prstGeom prst="rect">
            <a:avLst/>
          </a:prstGeom>
          <a:solidFill>
            <a:srgbClr val="00C6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0" y="1033597"/>
            <a:ext cx="12192000" cy="48200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TW" altLang="en-US"/>
          </a:p>
        </p:txBody>
      </p:sp>
      <p:sp>
        <p:nvSpPr>
          <p:cNvPr id="3" name="圓角矩形 2"/>
          <p:cNvSpPr/>
          <p:nvPr/>
        </p:nvSpPr>
        <p:spPr>
          <a:xfrm>
            <a:off x="2905123" y="2442172"/>
            <a:ext cx="6381750" cy="1793390"/>
          </a:xfrm>
          <a:prstGeom prst="roundRect">
            <a:avLst/>
          </a:prstGeom>
          <a:gradFill>
            <a:gsLst>
              <a:gs pos="0">
                <a:schemeClr val="bg1"/>
              </a:gs>
              <a:gs pos="0">
                <a:schemeClr val="bg1"/>
              </a:gs>
              <a:gs pos="100000">
                <a:srgbClr val="F8F8F8"/>
              </a:gs>
              <a:gs pos="100000">
                <a:srgbClr val="F8F8F8"/>
              </a:gs>
            </a:gsLst>
            <a:lin ang="12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3374182" y="2207817"/>
            <a:ext cx="5443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ONE2FLY</a:t>
            </a:r>
            <a:endParaRPr lang="zh-TW" altLang="en-US" sz="11500" b="1" dirty="0">
              <a:solidFill>
                <a:schemeClr val="tx1">
                  <a:lumMod val="65000"/>
                  <a:lumOff val="35000"/>
                </a:schemeClr>
              </a:solidFill>
              <a:latin typeface="Microsoft Yi Baiti" panose="03000500000000000000" pitchFamily="66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13778" y="4623930"/>
            <a:ext cx="10364440" cy="90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4000" b="1" spc="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52</a:t>
            </a:r>
            <a:r>
              <a:rPr lang="zh-TW" altLang="en-US" sz="4000" b="1" spc="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r>
              <a:rPr lang="en-US" altLang="zh-TW" sz="4000" b="1" spc="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000" b="1" spc="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藍腳叔叔</a:t>
            </a:r>
            <a:endParaRPr lang="en-US" altLang="zh-TW" sz="4000" b="1" spc="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113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6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1551" t="8959" r="2983" b="26758"/>
          <a:stretch/>
        </p:blipFill>
        <p:spPr>
          <a:xfrm>
            <a:off x="232014" y="27293"/>
            <a:ext cx="11895132" cy="84616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-14067" y="811766"/>
            <a:ext cx="4724612" cy="769441"/>
          </a:xfrm>
          <a:prstGeom prst="rect">
            <a:avLst/>
          </a:prstGeom>
          <a:solidFill>
            <a:srgbClr val="FFD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可搜尋航班資訊</a:t>
            </a:r>
            <a:endParaRPr lang="zh-TW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296" y="27293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7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6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551" t="8959" r="2983" b="26758"/>
          <a:stretch/>
        </p:blipFill>
        <p:spPr>
          <a:xfrm>
            <a:off x="232014" y="27293"/>
            <a:ext cx="11895132" cy="84616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" y="873455"/>
            <a:ext cx="1828800" cy="777358"/>
          </a:xfrm>
          <a:prstGeom prst="rect">
            <a:avLst/>
          </a:prstGeom>
          <a:solidFill>
            <a:srgbClr val="FFD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特色</a:t>
            </a:r>
            <a:endParaRPr lang="zh-TW" altLang="en-US" sz="44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橢圓 2"/>
          <p:cNvSpPr/>
          <p:nvPr/>
        </p:nvSpPr>
        <p:spPr>
          <a:xfrm>
            <a:off x="2454189" y="893073"/>
            <a:ext cx="1704232" cy="1704232"/>
          </a:xfrm>
          <a:prstGeom prst="ellipse">
            <a:avLst/>
          </a:prstGeom>
          <a:solidFill>
            <a:srgbClr val="FFFFFF"/>
          </a:solidFill>
          <a:ln w="127000">
            <a:solidFill>
              <a:srgbClr val="FFD8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航班搜尋</a:t>
            </a:r>
            <a:endParaRPr lang="zh-TW" altLang="en-US" sz="3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2376825" y="2841698"/>
            <a:ext cx="1886857" cy="1704232"/>
            <a:chOff x="2040428" y="3931564"/>
            <a:chExt cx="1886857" cy="1704232"/>
          </a:xfrm>
        </p:grpSpPr>
        <p:sp>
          <p:nvSpPr>
            <p:cNvPr id="15" name="橢圓 14"/>
            <p:cNvSpPr/>
            <p:nvPr/>
          </p:nvSpPr>
          <p:spPr>
            <a:xfrm>
              <a:off x="2131741" y="3931564"/>
              <a:ext cx="1704232" cy="1704232"/>
            </a:xfrm>
            <a:prstGeom prst="ellipse">
              <a:avLst/>
            </a:prstGeom>
            <a:solidFill>
              <a:srgbClr val="FFFFFF"/>
            </a:solidFill>
            <a:ln w="127000">
              <a:solidFill>
                <a:srgbClr val="FFD8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2040428" y="4245071"/>
              <a:ext cx="188685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資訊</a:t>
              </a:r>
              <a:endPara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圖像</a:t>
              </a:r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化</a:t>
              </a: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2497166" y="4815895"/>
            <a:ext cx="1704232" cy="1704232"/>
            <a:chOff x="5122841" y="4783679"/>
            <a:chExt cx="1704232" cy="1704232"/>
          </a:xfrm>
        </p:grpSpPr>
        <p:sp>
          <p:nvSpPr>
            <p:cNvPr id="14" name="橢圓 13"/>
            <p:cNvSpPr/>
            <p:nvPr/>
          </p:nvSpPr>
          <p:spPr>
            <a:xfrm>
              <a:off x="5122841" y="4783679"/>
              <a:ext cx="1704232" cy="1704232"/>
            </a:xfrm>
            <a:prstGeom prst="ellipse">
              <a:avLst/>
            </a:prstGeom>
            <a:solidFill>
              <a:srgbClr val="FFFFFF"/>
            </a:solidFill>
            <a:ln w="127000">
              <a:solidFill>
                <a:srgbClr val="FFD8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335229" y="5097186"/>
              <a:ext cx="12794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操作簡易</a:t>
              </a:r>
              <a:endParaRPr lang="zh-TW" altLang="en-US" sz="3200" dirty="0"/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4745749" y="1391246"/>
            <a:ext cx="6799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可透過航班代碼搜尋目前位置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45750" y="3071355"/>
            <a:ext cx="61251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將全球的空氣質量監測站以互動式標籤視覺化呈現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745749" y="5277124"/>
            <a:ext cx="6590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直覺式操作，學習門檻低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2404692" y="4723421"/>
            <a:ext cx="1889180" cy="1889180"/>
          </a:xfrm>
          <a:prstGeom prst="ellipse">
            <a:avLst/>
          </a:prstGeom>
          <a:solidFill>
            <a:srgbClr val="00C6C3">
              <a:alpha val="80000"/>
            </a:srgb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2374502" y="795765"/>
            <a:ext cx="1889180" cy="1889180"/>
          </a:xfrm>
          <a:prstGeom prst="ellipse">
            <a:avLst/>
          </a:prstGeom>
          <a:solidFill>
            <a:srgbClr val="00C6C3">
              <a:alpha val="80000"/>
            </a:srgb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393123" y="4530098"/>
            <a:ext cx="7569337" cy="1990029"/>
          </a:xfrm>
          <a:prstGeom prst="rect">
            <a:avLst/>
          </a:prstGeom>
          <a:solidFill>
            <a:srgbClr val="00C6C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525351" y="745340"/>
            <a:ext cx="7278721" cy="1990029"/>
          </a:xfrm>
          <a:prstGeom prst="rect">
            <a:avLst/>
          </a:prstGeom>
          <a:solidFill>
            <a:srgbClr val="00C6C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7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6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1551" t="8959" r="2983" b="26758"/>
          <a:stretch/>
        </p:blipFill>
        <p:spPr>
          <a:xfrm>
            <a:off x="232014" y="27293"/>
            <a:ext cx="11895132" cy="84616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" y="821707"/>
            <a:ext cx="4411896" cy="769441"/>
          </a:xfrm>
          <a:prstGeom prst="rect">
            <a:avLst/>
          </a:prstGeom>
          <a:solidFill>
            <a:srgbClr val="FFD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AQI</a:t>
            </a:r>
            <a:r>
              <a:rPr lang="zh-TW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視覺</a:t>
            </a:r>
            <a:r>
              <a:rPr lang="zh-TW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化</a:t>
            </a:r>
            <a:endParaRPr lang="en-US" altLang="zh-TW" sz="4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0"/>
            <a:ext cx="3857625" cy="6858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2309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1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6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551" t="8959" r="2983" b="26758"/>
          <a:stretch/>
        </p:blipFill>
        <p:spPr>
          <a:xfrm>
            <a:off x="232014" y="27293"/>
            <a:ext cx="11895132" cy="84616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" y="873455"/>
            <a:ext cx="1828800" cy="777358"/>
          </a:xfrm>
          <a:prstGeom prst="rect">
            <a:avLst/>
          </a:prstGeom>
          <a:solidFill>
            <a:srgbClr val="FFD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特色</a:t>
            </a:r>
            <a:endParaRPr lang="zh-TW" altLang="en-US" sz="44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橢圓 2"/>
          <p:cNvSpPr/>
          <p:nvPr/>
        </p:nvSpPr>
        <p:spPr>
          <a:xfrm>
            <a:off x="2454189" y="893073"/>
            <a:ext cx="1704232" cy="1704232"/>
          </a:xfrm>
          <a:prstGeom prst="ellipse">
            <a:avLst/>
          </a:prstGeom>
          <a:solidFill>
            <a:srgbClr val="FFFFFF"/>
          </a:solidFill>
          <a:ln w="127000">
            <a:solidFill>
              <a:srgbClr val="FFD8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航班搜尋</a:t>
            </a:r>
            <a:endParaRPr lang="zh-TW" altLang="en-US" sz="3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2376825" y="2841698"/>
            <a:ext cx="1886857" cy="1704232"/>
            <a:chOff x="2040428" y="3931564"/>
            <a:chExt cx="1886857" cy="1704232"/>
          </a:xfrm>
        </p:grpSpPr>
        <p:sp>
          <p:nvSpPr>
            <p:cNvPr id="15" name="橢圓 14"/>
            <p:cNvSpPr/>
            <p:nvPr/>
          </p:nvSpPr>
          <p:spPr>
            <a:xfrm>
              <a:off x="2131741" y="3931564"/>
              <a:ext cx="1704232" cy="1704232"/>
            </a:xfrm>
            <a:prstGeom prst="ellipse">
              <a:avLst/>
            </a:prstGeom>
            <a:solidFill>
              <a:srgbClr val="FFFFFF"/>
            </a:solidFill>
            <a:ln w="127000">
              <a:solidFill>
                <a:srgbClr val="FFD8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2040428" y="4245071"/>
              <a:ext cx="188685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資訊</a:t>
              </a:r>
              <a:endPara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圖像</a:t>
              </a:r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化</a:t>
              </a: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2497166" y="4815895"/>
            <a:ext cx="1704232" cy="1704232"/>
            <a:chOff x="5122841" y="4783679"/>
            <a:chExt cx="1704232" cy="1704232"/>
          </a:xfrm>
        </p:grpSpPr>
        <p:sp>
          <p:nvSpPr>
            <p:cNvPr id="14" name="橢圓 13"/>
            <p:cNvSpPr/>
            <p:nvPr/>
          </p:nvSpPr>
          <p:spPr>
            <a:xfrm>
              <a:off x="5122841" y="4783679"/>
              <a:ext cx="1704232" cy="1704232"/>
            </a:xfrm>
            <a:prstGeom prst="ellipse">
              <a:avLst/>
            </a:prstGeom>
            <a:solidFill>
              <a:srgbClr val="FFFFFF"/>
            </a:solidFill>
            <a:ln w="127000">
              <a:solidFill>
                <a:srgbClr val="FFD8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335229" y="5097186"/>
              <a:ext cx="12794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操作簡易</a:t>
              </a:r>
              <a:endParaRPr lang="zh-TW" altLang="en-US" sz="3200" dirty="0"/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4745749" y="1391246"/>
            <a:ext cx="6799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可透過航班代碼搜尋目前位置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45750" y="3071355"/>
            <a:ext cx="61251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將全球的空氣質量監測站以互動式標籤視覺化呈現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745749" y="5277124"/>
            <a:ext cx="6590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直覺式操作，學習門檻低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2374502" y="2774795"/>
            <a:ext cx="1889180" cy="1889180"/>
          </a:xfrm>
          <a:prstGeom prst="ellipse">
            <a:avLst/>
          </a:prstGeom>
          <a:solidFill>
            <a:srgbClr val="00C6C3">
              <a:alpha val="80000"/>
            </a:srgb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2374502" y="795765"/>
            <a:ext cx="1889180" cy="1889180"/>
          </a:xfrm>
          <a:prstGeom prst="ellipse">
            <a:avLst/>
          </a:prstGeom>
          <a:solidFill>
            <a:srgbClr val="00C6C3">
              <a:alpha val="80000"/>
            </a:srgb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354995" y="2773945"/>
            <a:ext cx="7569337" cy="1990029"/>
          </a:xfrm>
          <a:prstGeom prst="rect">
            <a:avLst/>
          </a:prstGeom>
          <a:solidFill>
            <a:srgbClr val="00C6C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525351" y="745340"/>
            <a:ext cx="7278721" cy="1990029"/>
          </a:xfrm>
          <a:prstGeom prst="rect">
            <a:avLst/>
          </a:prstGeom>
          <a:solidFill>
            <a:srgbClr val="00C6C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89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6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1551" t="8959" r="2983" b="26758"/>
          <a:stretch/>
        </p:blipFill>
        <p:spPr>
          <a:xfrm>
            <a:off x="232014" y="27293"/>
            <a:ext cx="11895132" cy="84616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-14067" y="811766"/>
            <a:ext cx="4513270" cy="769441"/>
          </a:xfrm>
          <a:prstGeom prst="rect">
            <a:avLst/>
          </a:prstGeom>
          <a:solidFill>
            <a:srgbClr val="FFD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操作簡易</a:t>
            </a:r>
            <a:endParaRPr lang="zh-TW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284" y="-2222192"/>
            <a:ext cx="5094041" cy="9056073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 flipV="1">
            <a:off x="9191625" y="2884838"/>
            <a:ext cx="893781" cy="10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10085406" y="2642247"/>
            <a:ext cx="2202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當前位置附近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8" name="直線接點 27"/>
          <p:cNvCxnSpPr/>
          <p:nvPr/>
        </p:nvCxnSpPr>
        <p:spPr>
          <a:xfrm flipV="1">
            <a:off x="9190054" y="3889292"/>
            <a:ext cx="893781" cy="10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endCxn id="32" idx="1"/>
          </p:cNvCxnSpPr>
          <p:nvPr/>
        </p:nvCxnSpPr>
        <p:spPr>
          <a:xfrm flipV="1">
            <a:off x="9190055" y="4916269"/>
            <a:ext cx="893780" cy="97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V="1">
            <a:off x="9191624" y="5894738"/>
            <a:ext cx="893781" cy="10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10199706" y="3660557"/>
            <a:ext cx="2202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全球資訊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0083835" y="4685436"/>
            <a:ext cx="2202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搜尋航班位置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10045735" y="5663905"/>
            <a:ext cx="2202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展開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收合按鈕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218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11487277" y="5887876"/>
            <a:ext cx="704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Adobe Gothic Std B" panose="020B0800000000000000" pitchFamily="34" charset="-128"/>
              </a:rPr>
              <a:t>5</a:t>
            </a:r>
            <a:endParaRPr lang="zh-TW" altLang="en-US" sz="3200" dirty="0">
              <a:latin typeface="Adobe Gothic Std B" panose="020B0800000000000000" pitchFamily="34" charset="-128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" y="488141"/>
            <a:ext cx="12192000" cy="545455"/>
          </a:xfrm>
          <a:prstGeom prst="rect">
            <a:avLst/>
          </a:prstGeom>
          <a:solidFill>
            <a:srgbClr val="00C6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0" y="5853688"/>
            <a:ext cx="12192000" cy="545455"/>
          </a:xfrm>
          <a:prstGeom prst="rect">
            <a:avLst/>
          </a:prstGeom>
          <a:solidFill>
            <a:srgbClr val="00C6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0" y="1033597"/>
            <a:ext cx="12192000" cy="48200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288901" y="3028143"/>
            <a:ext cx="1614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04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圖片 42"/>
          <p:cNvPicPr>
            <a:picLocks noChangeAspect="1"/>
          </p:cNvPicPr>
          <p:nvPr/>
        </p:nvPicPr>
        <p:blipFill rotWithShape="1">
          <a:blip r:embed="rId3"/>
          <a:srcRect l="1359" t="9835" r="1433" b="28589"/>
          <a:stretch/>
        </p:blipFill>
        <p:spPr>
          <a:xfrm>
            <a:off x="0" y="-21350"/>
            <a:ext cx="12192000" cy="867539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0" y="2239410"/>
            <a:ext cx="12192000" cy="2679032"/>
          </a:xfrm>
          <a:prstGeom prst="rect">
            <a:avLst/>
          </a:prstGeom>
          <a:solidFill>
            <a:srgbClr val="00C6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1254905" y="2840262"/>
            <a:ext cx="10364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6000" b="1" spc="6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你有沒有想過在下飛機時</a:t>
            </a:r>
            <a:r>
              <a:rPr lang="en-US" altLang="zh-TW" sz="6000" b="1" spc="6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en-US" altLang="zh-TW" sz="6000" b="1" spc="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126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圖片 42"/>
          <p:cNvPicPr>
            <a:picLocks noChangeAspect="1"/>
          </p:cNvPicPr>
          <p:nvPr/>
        </p:nvPicPr>
        <p:blipFill rotWithShape="1">
          <a:blip r:embed="rId3"/>
          <a:srcRect l="1359" t="9835" r="1433" b="28589"/>
          <a:stretch/>
        </p:blipFill>
        <p:spPr>
          <a:xfrm>
            <a:off x="0" y="-21350"/>
            <a:ext cx="12192000" cy="867539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-1" y="821707"/>
            <a:ext cx="4923693" cy="769441"/>
          </a:xfrm>
          <a:prstGeom prst="rect">
            <a:avLst/>
          </a:prstGeom>
          <a:solidFill>
            <a:srgbClr val="00C6C3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巧遇颱風</a:t>
            </a:r>
            <a:endParaRPr lang="zh-TW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554" y="1969798"/>
            <a:ext cx="6365010" cy="466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0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圖片 42"/>
          <p:cNvPicPr>
            <a:picLocks noChangeAspect="1"/>
          </p:cNvPicPr>
          <p:nvPr/>
        </p:nvPicPr>
        <p:blipFill rotWithShape="1">
          <a:blip r:embed="rId2"/>
          <a:srcRect l="1359" t="9835" r="1433" b="28589"/>
          <a:stretch/>
        </p:blipFill>
        <p:spPr>
          <a:xfrm>
            <a:off x="0" y="-21350"/>
            <a:ext cx="12192000" cy="867539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-1" y="821707"/>
            <a:ext cx="4726746" cy="769441"/>
          </a:xfrm>
          <a:prstGeom prst="rect">
            <a:avLst/>
          </a:prstGeom>
          <a:solidFill>
            <a:srgbClr val="00C6C3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遇到霧</a:t>
            </a:r>
            <a:r>
              <a:rPr lang="zh-TW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霾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345" y="1759633"/>
            <a:ext cx="7499927" cy="490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圖片 42"/>
          <p:cNvPicPr>
            <a:picLocks noChangeAspect="1"/>
          </p:cNvPicPr>
          <p:nvPr/>
        </p:nvPicPr>
        <p:blipFill rotWithShape="1">
          <a:blip r:embed="rId3"/>
          <a:srcRect l="1359" t="9835" r="1433" b="28589"/>
          <a:stretch/>
        </p:blipFill>
        <p:spPr>
          <a:xfrm>
            <a:off x="0" y="-21350"/>
            <a:ext cx="12192000" cy="867539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-1" y="821707"/>
            <a:ext cx="4152367" cy="769441"/>
          </a:xfrm>
          <a:prstGeom prst="rect">
            <a:avLst/>
          </a:prstGeom>
          <a:solidFill>
            <a:srgbClr val="00C6C3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紫外線過曝</a:t>
            </a:r>
            <a:endParaRPr lang="zh-TW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710" y="1689246"/>
            <a:ext cx="6573982" cy="493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4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圖片 42"/>
          <p:cNvPicPr>
            <a:picLocks noChangeAspect="1"/>
          </p:cNvPicPr>
          <p:nvPr/>
        </p:nvPicPr>
        <p:blipFill rotWithShape="1">
          <a:blip r:embed="rId3"/>
          <a:srcRect l="1359" t="9835" r="1433" b="28589"/>
          <a:stretch/>
        </p:blipFill>
        <p:spPr>
          <a:xfrm>
            <a:off x="0" y="-21350"/>
            <a:ext cx="12192000" cy="867539"/>
          </a:xfrm>
          <a:prstGeom prst="rect">
            <a:avLst/>
          </a:prstGeom>
        </p:spPr>
      </p:pic>
      <p:grpSp>
        <p:nvGrpSpPr>
          <p:cNvPr id="66" name="群組 65"/>
          <p:cNvGrpSpPr/>
          <p:nvPr/>
        </p:nvGrpSpPr>
        <p:grpSpPr>
          <a:xfrm>
            <a:off x="1107971" y="2578953"/>
            <a:ext cx="9925789" cy="2237657"/>
            <a:chOff x="3712807" y="4019026"/>
            <a:chExt cx="8096569" cy="1825279"/>
          </a:xfrm>
        </p:grpSpPr>
        <p:grpSp>
          <p:nvGrpSpPr>
            <p:cNvPr id="17" name="群組 16"/>
            <p:cNvGrpSpPr/>
            <p:nvPr/>
          </p:nvGrpSpPr>
          <p:grpSpPr>
            <a:xfrm>
              <a:off x="3852778" y="4019026"/>
              <a:ext cx="7956598" cy="1825279"/>
              <a:chOff x="3315286" y="1434905"/>
              <a:chExt cx="8499910" cy="4783191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3315286" y="5924842"/>
                <a:ext cx="8499910" cy="293254"/>
              </a:xfrm>
              <a:prstGeom prst="rect">
                <a:avLst/>
              </a:prstGeom>
              <a:solidFill>
                <a:srgbClr val="00C6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TW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315286" y="1434905"/>
                <a:ext cx="8499910" cy="45297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TW" altLang="en-US"/>
              </a:p>
            </p:txBody>
          </p:sp>
        </p:grpSp>
        <p:sp>
          <p:nvSpPr>
            <p:cNvPr id="21" name="文字方塊 20"/>
            <p:cNvSpPr txBox="1"/>
            <p:nvPr/>
          </p:nvSpPr>
          <p:spPr>
            <a:xfrm>
              <a:off x="3712807" y="4115722"/>
              <a:ext cx="7915915" cy="14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4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4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What  is  </a:t>
              </a:r>
              <a:r>
                <a:rPr lang="en-US" altLang="zh-TW" sz="6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ONE2FLY</a:t>
              </a:r>
              <a:r>
                <a:rPr lang="zh-TW" altLang="en-US" sz="7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7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?</a:t>
              </a:r>
              <a:endPara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692096" y="990267"/>
            <a:ext cx="2638264" cy="2638915"/>
            <a:chOff x="649854" y="3756062"/>
            <a:chExt cx="2638264" cy="2638915"/>
          </a:xfrm>
        </p:grpSpPr>
        <p:grpSp>
          <p:nvGrpSpPr>
            <p:cNvPr id="57" name="群組 56"/>
            <p:cNvGrpSpPr/>
            <p:nvPr/>
          </p:nvGrpSpPr>
          <p:grpSpPr>
            <a:xfrm>
              <a:off x="649854" y="3756062"/>
              <a:ext cx="2638264" cy="2638915"/>
              <a:chOff x="770911" y="3204484"/>
              <a:chExt cx="3113272" cy="3114042"/>
            </a:xfrm>
            <a:solidFill>
              <a:srgbClr val="8EC26A"/>
            </a:solidFill>
          </p:grpSpPr>
          <p:sp>
            <p:nvSpPr>
              <p:cNvPr id="53" name="橢圓 52"/>
              <p:cNvSpPr/>
              <p:nvPr/>
            </p:nvSpPr>
            <p:spPr>
              <a:xfrm>
                <a:off x="770911" y="3204484"/>
                <a:ext cx="3111771" cy="31117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橢圓 55"/>
              <p:cNvSpPr/>
              <p:nvPr/>
            </p:nvSpPr>
            <p:spPr>
              <a:xfrm>
                <a:off x="772412" y="3206755"/>
                <a:ext cx="3111771" cy="31117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5" name="群組 64"/>
            <p:cNvGrpSpPr/>
            <p:nvPr/>
          </p:nvGrpSpPr>
          <p:grpSpPr>
            <a:xfrm>
              <a:off x="1410601" y="4296904"/>
              <a:ext cx="1115497" cy="1555305"/>
              <a:chOff x="1888889" y="4169655"/>
              <a:chExt cx="1653609" cy="2305583"/>
            </a:xfrm>
          </p:grpSpPr>
          <p:sp>
            <p:nvSpPr>
              <p:cNvPr id="60" name="橢圓 59"/>
              <p:cNvSpPr/>
              <p:nvPr/>
            </p:nvSpPr>
            <p:spPr>
              <a:xfrm>
                <a:off x="2224552" y="4297857"/>
                <a:ext cx="1317946" cy="131794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61" name="圖片 6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06963">
                <a:off x="1888889" y="4169655"/>
                <a:ext cx="1499529" cy="230558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6233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圖片 42"/>
          <p:cNvPicPr>
            <a:picLocks noChangeAspect="1"/>
          </p:cNvPicPr>
          <p:nvPr/>
        </p:nvPicPr>
        <p:blipFill rotWithShape="1">
          <a:blip r:embed="rId3"/>
          <a:srcRect l="1359" t="9835" r="1433" b="28589"/>
          <a:stretch/>
        </p:blipFill>
        <p:spPr>
          <a:xfrm>
            <a:off x="0" y="-21350"/>
            <a:ext cx="12192000" cy="867539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0" y="2239410"/>
            <a:ext cx="12192000" cy="2679032"/>
          </a:xfrm>
          <a:prstGeom prst="rect">
            <a:avLst/>
          </a:prstGeom>
          <a:solidFill>
            <a:srgbClr val="00C6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1948837" y="2470915"/>
            <a:ext cx="8294326" cy="2013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4400" b="1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提供了航線上各地天氣、溫度、懸浮粒子濃度的</a:t>
            </a:r>
            <a:r>
              <a:rPr lang="en-US" altLang="zh-TW" sz="4400" b="1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 Light" panose="020B0403030403020204" pitchFamily="34" charset="0"/>
                <a:ea typeface="微軟正黑體" panose="020B0604030504040204" pitchFamily="34" charset="-120"/>
              </a:rPr>
              <a:t>APP</a:t>
            </a:r>
            <a:endParaRPr lang="en-US" altLang="zh-TW" sz="44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 Light" panose="020B0403030403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81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圖片 42"/>
          <p:cNvPicPr>
            <a:picLocks noChangeAspect="1"/>
          </p:cNvPicPr>
          <p:nvPr/>
        </p:nvPicPr>
        <p:blipFill rotWithShape="1">
          <a:blip r:embed="rId3"/>
          <a:srcRect l="1359" t="9835" r="1433" b="28589"/>
          <a:stretch/>
        </p:blipFill>
        <p:spPr>
          <a:xfrm>
            <a:off x="0" y="-21350"/>
            <a:ext cx="12192000" cy="867539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0" y="2239410"/>
            <a:ext cx="12192000" cy="2679032"/>
          </a:xfrm>
          <a:prstGeom prst="rect">
            <a:avLst/>
          </a:prstGeom>
          <a:solidFill>
            <a:srgbClr val="00C6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761963" y="2517097"/>
            <a:ext cx="106680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4400" b="1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讓使用者在飛機降落前，根據當地的天氣狀況，做出更加合適的行程規劃</a:t>
            </a:r>
            <a:endParaRPr lang="en-US" altLang="zh-TW" sz="44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45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6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551" t="8959" r="2983" b="26758"/>
          <a:stretch/>
        </p:blipFill>
        <p:spPr>
          <a:xfrm>
            <a:off x="232014" y="27293"/>
            <a:ext cx="11895132" cy="84616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" y="873455"/>
            <a:ext cx="1828800" cy="777358"/>
          </a:xfrm>
          <a:prstGeom prst="rect">
            <a:avLst/>
          </a:prstGeom>
          <a:solidFill>
            <a:srgbClr val="FFD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特色</a:t>
            </a:r>
            <a:endParaRPr lang="zh-TW" altLang="en-US" sz="44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橢圓 2"/>
          <p:cNvSpPr/>
          <p:nvPr/>
        </p:nvSpPr>
        <p:spPr>
          <a:xfrm>
            <a:off x="2454189" y="893073"/>
            <a:ext cx="1704232" cy="1704232"/>
          </a:xfrm>
          <a:prstGeom prst="ellipse">
            <a:avLst/>
          </a:prstGeom>
          <a:solidFill>
            <a:srgbClr val="FFFFFF"/>
          </a:solidFill>
          <a:ln w="127000">
            <a:solidFill>
              <a:srgbClr val="FFD8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航班搜尋</a:t>
            </a:r>
            <a:endParaRPr lang="zh-TW" altLang="en-US" sz="3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2376825" y="2841698"/>
            <a:ext cx="1886857" cy="1704232"/>
            <a:chOff x="2040428" y="3931564"/>
            <a:chExt cx="1886857" cy="1704232"/>
          </a:xfrm>
        </p:grpSpPr>
        <p:sp>
          <p:nvSpPr>
            <p:cNvPr id="15" name="橢圓 14"/>
            <p:cNvSpPr/>
            <p:nvPr/>
          </p:nvSpPr>
          <p:spPr>
            <a:xfrm>
              <a:off x="2131741" y="3931564"/>
              <a:ext cx="1704232" cy="1704232"/>
            </a:xfrm>
            <a:prstGeom prst="ellipse">
              <a:avLst/>
            </a:prstGeom>
            <a:solidFill>
              <a:srgbClr val="FFFFFF"/>
            </a:solidFill>
            <a:ln w="127000">
              <a:solidFill>
                <a:srgbClr val="FFD8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2040428" y="4245071"/>
              <a:ext cx="188685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資訊</a:t>
              </a:r>
              <a:endPara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圖像</a:t>
              </a:r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化</a:t>
              </a: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2497166" y="4815895"/>
            <a:ext cx="1704232" cy="1704232"/>
            <a:chOff x="5122841" y="4783679"/>
            <a:chExt cx="1704232" cy="1704232"/>
          </a:xfrm>
        </p:grpSpPr>
        <p:sp>
          <p:nvSpPr>
            <p:cNvPr id="14" name="橢圓 13"/>
            <p:cNvSpPr/>
            <p:nvPr/>
          </p:nvSpPr>
          <p:spPr>
            <a:xfrm>
              <a:off x="5122841" y="4783679"/>
              <a:ext cx="1704232" cy="1704232"/>
            </a:xfrm>
            <a:prstGeom prst="ellipse">
              <a:avLst/>
            </a:prstGeom>
            <a:solidFill>
              <a:srgbClr val="FFFFFF"/>
            </a:solidFill>
            <a:ln w="127000">
              <a:solidFill>
                <a:srgbClr val="FFD8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335229" y="5097186"/>
              <a:ext cx="12794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操作簡易</a:t>
              </a:r>
              <a:endParaRPr lang="zh-TW" altLang="en-US" sz="3200" dirty="0"/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4745749" y="1391246"/>
            <a:ext cx="6799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可透過航班代碼搜尋目前位置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45750" y="3071355"/>
            <a:ext cx="61251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將全球的空氣質量監測站以互動式標籤視覺化呈現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745749" y="5277124"/>
            <a:ext cx="6590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直覺式操作，學習門檻低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2374502" y="2774795"/>
            <a:ext cx="1889180" cy="1889180"/>
          </a:xfrm>
          <a:prstGeom prst="ellipse">
            <a:avLst/>
          </a:prstGeom>
          <a:solidFill>
            <a:srgbClr val="00C6C3">
              <a:alpha val="80000"/>
            </a:srgb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2404692" y="4730878"/>
            <a:ext cx="1889180" cy="1889180"/>
          </a:xfrm>
          <a:prstGeom prst="ellipse">
            <a:avLst/>
          </a:prstGeom>
          <a:solidFill>
            <a:srgbClr val="00C6C3">
              <a:alpha val="80000"/>
            </a:srgb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354995" y="2773945"/>
            <a:ext cx="7569337" cy="1990029"/>
          </a:xfrm>
          <a:prstGeom prst="rect">
            <a:avLst/>
          </a:prstGeom>
          <a:solidFill>
            <a:srgbClr val="00C6C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462804" y="4443772"/>
            <a:ext cx="7278721" cy="1990029"/>
          </a:xfrm>
          <a:prstGeom prst="rect">
            <a:avLst/>
          </a:prstGeom>
          <a:solidFill>
            <a:srgbClr val="00C6C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47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303</Words>
  <Application>Microsoft Office PowerPoint</Application>
  <PresentationFormat>寬螢幕</PresentationFormat>
  <Paragraphs>62</Paragraphs>
  <Slides>15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Adobe Gothic Std B</vt:lpstr>
      <vt:lpstr>微軟正黑體</vt:lpstr>
      <vt:lpstr>新細明體</vt:lpstr>
      <vt:lpstr>Arial</vt:lpstr>
      <vt:lpstr>Calibri</vt:lpstr>
      <vt:lpstr>Calibri Light</vt:lpstr>
      <vt:lpstr>Microsoft Yi Baiti</vt:lpstr>
      <vt:lpstr>Source Sans Pro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林琬若</dc:creator>
  <cp:lastModifiedBy>Hsiang-En Cherng</cp:lastModifiedBy>
  <cp:revision>83</cp:revision>
  <dcterms:created xsi:type="dcterms:W3CDTF">2016-09-22T05:09:03Z</dcterms:created>
  <dcterms:modified xsi:type="dcterms:W3CDTF">2017-04-30T01:52:22Z</dcterms:modified>
</cp:coreProperties>
</file>