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FB7A3-D3F6-BD43-9D8D-F228226847D9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FD048-B5E1-D14B-995A-4EE00C5F7DB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8963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461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642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872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95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294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18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121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559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03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841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727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7A747"/>
          </a:solidFill>
        </p:spPr>
        <p:txBody>
          <a:bodyPr vert="horz" lIns="360000" tIns="360000" rIns="360000" bIns="3600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49137"/>
            <a:ext cx="10515600" cy="4127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rker Felt Thin" charset="0"/>
                <a:ea typeface="Marker Felt Thin" charset="0"/>
                <a:cs typeface="Marker Felt Thin" charset="0"/>
              </a:defRPr>
            </a:lvl1pPr>
          </a:lstStyle>
          <a:p>
            <a:fld id="{9DB3CB91-4650-4E7E-8330-F432546D6CA1}" type="datetimeFigureOut">
              <a:rPr lang="de-CH" smtClean="0"/>
              <a:pPr/>
              <a:t>18.12.2018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rker Felt Thin" charset="0"/>
                <a:ea typeface="Marker Felt Thin" charset="0"/>
                <a:cs typeface="Marker Felt Thin" charset="0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rker Felt Thin" charset="0"/>
                <a:ea typeface="Marker Felt Thin" charset="0"/>
                <a:cs typeface="Marker Felt Thin" charset="0"/>
              </a:defRPr>
            </a:lvl1pPr>
          </a:lstStyle>
          <a:p>
            <a:fld id="{1C34969C-F2FF-4877-8080-50A3B0756916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34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Marker Felt Thin" charset="0"/>
          <a:ea typeface="Marker Felt Thin" charset="0"/>
          <a:cs typeface="Marker Felt Thi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rker Felt Thin" charset="0"/>
          <a:ea typeface="Marker Felt Thin" charset="0"/>
          <a:cs typeface="Marker Felt Thi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rker Felt Thin" charset="0"/>
          <a:ea typeface="Marker Felt Thin" charset="0"/>
          <a:cs typeface="Marker Felt Thi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rker Felt Thin" charset="0"/>
          <a:ea typeface="Marker Felt Thin" charset="0"/>
          <a:cs typeface="Marker Felt Thi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rker Felt Thin" charset="0"/>
          <a:ea typeface="Marker Felt Thin" charset="0"/>
          <a:cs typeface="Marker Felt Thi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rker Felt Thin" charset="0"/>
          <a:ea typeface="Marker Felt Thin" charset="0"/>
          <a:cs typeface="Marker Felt Thi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cratch.mit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902028"/>
            <a:ext cx="9144000" cy="1655762"/>
          </a:xfrm>
        </p:spPr>
        <p:txBody>
          <a:bodyPr/>
          <a:lstStyle/>
          <a:p>
            <a:r>
              <a:rPr lang="de-CH" dirty="0" smtClean="0">
                <a:latin typeface="Helvetica Neue" charset="0"/>
                <a:ea typeface="Helvetica Neue" charset="0"/>
                <a:cs typeface="Helvetica Neue" charset="0"/>
              </a:rPr>
              <a:t>Lucas </a:t>
            </a:r>
            <a:r>
              <a:rPr lang="de-CH" dirty="0" err="1" smtClean="0">
                <a:latin typeface="Helvetica Neue" charset="0"/>
                <a:ea typeface="Helvetica Neue" charset="0"/>
                <a:cs typeface="Helvetica Neue" charset="0"/>
              </a:rPr>
              <a:t>Schnüriger</a:t>
            </a:r>
            <a:r>
              <a:rPr lang="de-CH" dirty="0" smtClean="0">
                <a:latin typeface="Helvetica Neue" charset="0"/>
                <a:ea typeface="Helvetica Neue" charset="0"/>
                <a:cs typeface="Helvetica Neue" charset="0"/>
              </a:rPr>
              <a:t> &amp; Valentin Bürgler</a:t>
            </a:r>
            <a:endParaRPr lang="de-CH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085" y="1049703"/>
            <a:ext cx="9039828" cy="2753854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6" y="4169714"/>
            <a:ext cx="2159306" cy="2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9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Erste Version 2007, </a:t>
            </a:r>
            <a:r>
              <a:rPr lang="de-CH" dirty="0"/>
              <a:t>Version 3.0 ab Januar </a:t>
            </a:r>
            <a:r>
              <a:rPr lang="de-CH" dirty="0" smtClean="0"/>
              <a:t>2019</a:t>
            </a:r>
          </a:p>
          <a:p>
            <a:r>
              <a:rPr lang="de-CH" dirty="0"/>
              <a:t>v</a:t>
            </a:r>
            <a:r>
              <a:rPr lang="de-CH" dirty="0" smtClean="0"/>
              <a:t>on MIT Professor Mitchel </a:t>
            </a:r>
            <a:r>
              <a:rPr lang="de-CH" dirty="0" err="1" smtClean="0"/>
              <a:t>Resnick</a:t>
            </a:r>
            <a:endParaRPr lang="de-CH" dirty="0" smtClean="0"/>
          </a:p>
          <a:p>
            <a:r>
              <a:rPr lang="de-CH" dirty="0" smtClean="0"/>
              <a:t>Webbasierte IDE</a:t>
            </a:r>
          </a:p>
          <a:p>
            <a:r>
              <a:rPr lang="de-CH" dirty="0" smtClean="0"/>
              <a:t>Paradigmen:</a:t>
            </a:r>
          </a:p>
          <a:p>
            <a:pPr lvl="1"/>
            <a:r>
              <a:rPr lang="de-CH" dirty="0" smtClean="0"/>
              <a:t>Visuell</a:t>
            </a:r>
          </a:p>
          <a:p>
            <a:pPr lvl="1"/>
            <a:r>
              <a:rPr lang="de-CH" dirty="0" smtClean="0"/>
              <a:t>Imperativ</a:t>
            </a:r>
          </a:p>
          <a:p>
            <a:pPr lvl="1"/>
            <a:r>
              <a:rPr lang="de-CH" dirty="0" smtClean="0"/>
              <a:t>Objektorientiert</a:t>
            </a:r>
          </a:p>
          <a:p>
            <a:pPr lvl="1"/>
            <a:r>
              <a:rPr lang="de-CH" dirty="0" smtClean="0"/>
              <a:t>Ereignisorientiert</a:t>
            </a:r>
          </a:p>
        </p:txBody>
      </p:sp>
      <p:sp>
        <p:nvSpPr>
          <p:cNvPr id="5" name="Rechteck 4"/>
          <p:cNvSpPr/>
          <p:nvPr/>
        </p:nvSpPr>
        <p:spPr>
          <a:xfrm rot="20807413">
            <a:off x="7912257" y="5261644"/>
            <a:ext cx="31611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500" dirty="0">
                <a:latin typeface="Marker Felt Thin" charset="0"/>
                <a:ea typeface="Marker Felt Thin" charset="0"/>
                <a:cs typeface="Marker Felt Thin" charset="0"/>
                <a:hlinkClick r:id="rId2"/>
              </a:rPr>
              <a:t>https://scratch.mit.edu</a:t>
            </a:r>
            <a:endParaRPr lang="de-DE" sz="2500" dirty="0">
              <a:latin typeface="Marker Felt Thin" charset="0"/>
              <a:ea typeface="Marker Felt Thin" charset="0"/>
              <a:cs typeface="Marker Felt Thin" charset="0"/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974" y="2636545"/>
            <a:ext cx="2159306" cy="2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2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Allgemeines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„Figuren“ agieren auf einer „Bühne“</a:t>
            </a:r>
          </a:p>
          <a:p>
            <a:r>
              <a:rPr lang="de-CH" dirty="0" smtClean="0"/>
              <a:t>Sie können verschiedene „Kostüme“ (Grafiken) haben</a:t>
            </a:r>
          </a:p>
          <a:p>
            <a:r>
              <a:rPr lang="de-CH" dirty="0" smtClean="0"/>
              <a:t>Haben Skripte</a:t>
            </a:r>
          </a:p>
          <a:p>
            <a:pPr lvl="1"/>
            <a:r>
              <a:rPr lang="de-CH" dirty="0" smtClean="0"/>
              <a:t>Beliebig viele</a:t>
            </a:r>
          </a:p>
          <a:p>
            <a:pPr lvl="1"/>
            <a:r>
              <a:rPr lang="de-CH" dirty="0" smtClean="0"/>
              <a:t>Bestehen aus Blöcken</a:t>
            </a:r>
            <a:endParaRPr lang="de-CH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838" y="3346029"/>
            <a:ext cx="4255962" cy="318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Blöcke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Form = Syntax / Typ</a:t>
            </a:r>
          </a:p>
          <a:p>
            <a:r>
              <a:rPr lang="de-CH" dirty="0"/>
              <a:t>Farbe = </a:t>
            </a:r>
            <a:r>
              <a:rPr lang="de-CH" dirty="0" smtClean="0"/>
              <a:t>Kategorie</a:t>
            </a:r>
            <a:endParaRPr lang="de-CH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638" y="1825587"/>
            <a:ext cx="4341162" cy="4351376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728" y="3203614"/>
            <a:ext cx="3661272" cy="2973350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477" y="471554"/>
            <a:ext cx="1006111" cy="111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4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Nachrichten &amp; </a:t>
            </a:r>
            <a:r>
              <a:rPr lang="de-CH" dirty="0" smtClean="0"/>
              <a:t>Nebenläufigkeit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Broadcast einer Nachricht</a:t>
            </a:r>
          </a:p>
          <a:p>
            <a:r>
              <a:rPr lang="de-CH" dirty="0" smtClean="0"/>
              <a:t>Nachrichten empfangen und darauf reagieren</a:t>
            </a:r>
          </a:p>
          <a:p>
            <a:r>
              <a:rPr lang="de-CH" dirty="0" smtClean="0"/>
              <a:t>Mehrere Figuren können Nachrichten empfangen </a:t>
            </a:r>
            <a:r>
              <a:rPr lang="de-CH" dirty="0" smtClean="0">
                <a:sym typeface="Wingdings"/>
              </a:rPr>
              <a:t> Nebenläufigkeit</a:t>
            </a:r>
            <a:endParaRPr lang="de-CH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81" y="4506789"/>
            <a:ext cx="1217394" cy="1346371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5798" y="4565981"/>
            <a:ext cx="1217394" cy="1346371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2203534" y="3844924"/>
            <a:ext cx="1924282" cy="449521"/>
          </a:xfrm>
          <a:prstGeom prst="wedgeRoundRectCallout">
            <a:avLst>
              <a:gd name="adj1" fmla="val -49677"/>
              <a:gd name="adj2" fmla="val 13602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mtClean="0"/>
              <a:t>Hallo zusammen!</a:t>
            </a:r>
            <a:endParaRPr lang="de-CH" dirty="0" smtClean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6246947" y="4341221"/>
            <a:ext cx="564706" cy="449521"/>
          </a:xfrm>
          <a:prstGeom prst="wedgeRoundRectCallout">
            <a:avLst>
              <a:gd name="adj1" fmla="val 50323"/>
              <a:gd name="adj2" fmla="val 8455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👍🏼</a:t>
            </a: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115" y="5239166"/>
            <a:ext cx="1800000" cy="605172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363" y="5403160"/>
            <a:ext cx="1844365" cy="900000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54120" y="4114809"/>
            <a:ext cx="1217394" cy="1346371"/>
          </a:xfrm>
          <a:prstGeom prst="rect">
            <a:avLst/>
          </a:prstGeom>
        </p:spPr>
      </p:pic>
      <p:sp>
        <p:nvSpPr>
          <p:cNvPr id="11" name="Abgerundete rechteckige Legende 10"/>
          <p:cNvSpPr/>
          <p:nvPr/>
        </p:nvSpPr>
        <p:spPr>
          <a:xfrm>
            <a:off x="9435269" y="3890049"/>
            <a:ext cx="564706" cy="449521"/>
          </a:xfrm>
          <a:prstGeom prst="wedgeRoundRectCallout">
            <a:avLst>
              <a:gd name="adj1" fmla="val 50323"/>
              <a:gd name="adj2" fmla="val 8455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👋🏼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8935" y="5508445"/>
            <a:ext cx="1914179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0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Klone (erlauben OOP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Keine Klassen oder Vererbung</a:t>
            </a:r>
          </a:p>
          <a:p>
            <a:r>
              <a:rPr lang="de-CH" dirty="0" smtClean="0"/>
              <a:t>Figuren sind quasi fertige Instanzen</a:t>
            </a:r>
          </a:p>
          <a:p>
            <a:r>
              <a:rPr lang="de-CH" dirty="0" smtClean="0"/>
              <a:t>Zur Laufzeit kann Figur geklont werden</a:t>
            </a:r>
            <a:endParaRPr lang="de-CH" dirty="0"/>
          </a:p>
        </p:txBody>
      </p:sp>
      <p:grpSp>
        <p:nvGrpSpPr>
          <p:cNvPr id="15" name="Gruppierung 14"/>
          <p:cNvGrpSpPr/>
          <p:nvPr/>
        </p:nvGrpSpPr>
        <p:grpSpPr>
          <a:xfrm>
            <a:off x="8703325" y="2243936"/>
            <a:ext cx="2650475" cy="2786767"/>
            <a:chOff x="9280889" y="2564760"/>
            <a:chExt cx="2072911" cy="2179504"/>
          </a:xfrm>
        </p:grpSpPr>
        <p:pic>
          <p:nvPicPr>
            <p:cNvPr id="5" name="Bild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0889" y="2564760"/>
              <a:ext cx="1006111" cy="1112704"/>
            </a:xfrm>
            <a:prstGeom prst="rect">
              <a:avLst/>
            </a:prstGeom>
          </p:spPr>
        </p:pic>
        <p:pic>
          <p:nvPicPr>
            <p:cNvPr id="8" name="Bild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3289" y="2717160"/>
              <a:ext cx="1006111" cy="1112704"/>
            </a:xfrm>
            <a:prstGeom prst="rect">
              <a:avLst/>
            </a:prstGeom>
          </p:spPr>
        </p:pic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5689" y="2869560"/>
              <a:ext cx="1006111" cy="1112704"/>
            </a:xfrm>
            <a:prstGeom prst="rect">
              <a:avLst/>
            </a:prstGeom>
          </p:spPr>
        </p:pic>
        <p:pic>
          <p:nvPicPr>
            <p:cNvPr id="10" name="Bild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8089" y="3021960"/>
              <a:ext cx="1006111" cy="1112704"/>
            </a:xfrm>
            <a:prstGeom prst="rect">
              <a:avLst/>
            </a:prstGeom>
          </p:spPr>
        </p:pic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0489" y="3174360"/>
              <a:ext cx="1006111" cy="1112704"/>
            </a:xfrm>
            <a:prstGeom prst="rect">
              <a:avLst/>
            </a:prstGeom>
          </p:spPr>
        </p:pic>
        <p:pic>
          <p:nvPicPr>
            <p:cNvPr id="12" name="Bild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2889" y="3326760"/>
              <a:ext cx="1006111" cy="1112704"/>
            </a:xfrm>
            <a:prstGeom prst="rect">
              <a:avLst/>
            </a:prstGeom>
          </p:spPr>
        </p:pic>
        <p:pic>
          <p:nvPicPr>
            <p:cNvPr id="13" name="Bild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5289" y="3479160"/>
              <a:ext cx="1006111" cy="1112704"/>
            </a:xfrm>
            <a:prstGeom prst="rect">
              <a:avLst/>
            </a:prstGeom>
          </p:spPr>
        </p:pic>
        <p:pic>
          <p:nvPicPr>
            <p:cNvPr id="14" name="Bild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7689" y="3631560"/>
              <a:ext cx="1006111" cy="1112704"/>
            </a:xfrm>
            <a:prstGeom prst="rect">
              <a:avLst/>
            </a:prstGeom>
          </p:spPr>
        </p:pic>
      </p:grpSp>
      <p:pic>
        <p:nvPicPr>
          <p:cNvPr id="16" name="Bild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075" y="4448682"/>
            <a:ext cx="2541561" cy="63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Team-Fazit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Scratch</a:t>
            </a:r>
            <a:r>
              <a:rPr lang="de-CH" dirty="0" smtClean="0"/>
              <a:t> schafft was es verspricht:</a:t>
            </a:r>
          </a:p>
          <a:p>
            <a:pPr lvl="1"/>
            <a:r>
              <a:rPr lang="de-CH" dirty="0" smtClean="0"/>
              <a:t>Einsteigerfreundlich</a:t>
            </a:r>
          </a:p>
          <a:p>
            <a:pPr lvl="1"/>
            <a:r>
              <a:rPr lang="de-CH" dirty="0" smtClean="0"/>
              <a:t>Lehr-Sprache</a:t>
            </a:r>
          </a:p>
          <a:p>
            <a:r>
              <a:rPr lang="de-CH" dirty="0" smtClean="0"/>
              <a:t>Keine Syntaxfehler möglich</a:t>
            </a:r>
          </a:p>
          <a:p>
            <a:r>
              <a:rPr lang="de-CH" dirty="0" smtClean="0"/>
              <a:t>Exzessives Drag und Drop</a:t>
            </a:r>
          </a:p>
          <a:p>
            <a:r>
              <a:rPr lang="de-CH" dirty="0" smtClean="0"/>
              <a:t>Zum schnellen Bau von Prototypen allenfalls nützlich</a:t>
            </a:r>
          </a:p>
          <a:p>
            <a:r>
              <a:rPr lang="de-CH" dirty="0" smtClean="0"/>
              <a:t>Als Lehrer: Top Werkzeug!</a:t>
            </a:r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30709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Persönliches </a:t>
            </a:r>
            <a:r>
              <a:rPr lang="de-CH" smtClean="0"/>
              <a:t>Fazit Lu</a:t>
            </a:r>
            <a:r>
              <a:rPr lang="de-CH"/>
              <a:t>c</a:t>
            </a:r>
            <a:r>
              <a:rPr lang="de-CH" smtClean="0"/>
              <a:t>as </a:t>
            </a:r>
            <a:r>
              <a:rPr lang="de-CH" dirty="0" err="1" smtClean="0"/>
              <a:t>Schnüriger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Überrascht und beeindruckt von Umfang und Möglichkeiten</a:t>
            </a:r>
          </a:p>
          <a:p>
            <a:r>
              <a:rPr lang="de-CH" dirty="0" smtClean="0"/>
              <a:t>Broadcast Prinzip ist interessant:</a:t>
            </a:r>
          </a:p>
          <a:p>
            <a:pPr lvl="1"/>
            <a:r>
              <a:rPr lang="de-CH" dirty="0" smtClean="0"/>
              <a:t>Starke Trennung von Komponenten</a:t>
            </a:r>
          </a:p>
          <a:p>
            <a:pPr lvl="1"/>
            <a:r>
              <a:rPr lang="de-CH" dirty="0" smtClean="0"/>
              <a:t>Sehr einfache Parallelisierung</a:t>
            </a:r>
          </a:p>
          <a:p>
            <a:r>
              <a:rPr lang="de-CH" dirty="0" smtClean="0"/>
              <a:t>„</a:t>
            </a:r>
            <a:r>
              <a:rPr lang="de-CH" dirty="0" err="1" smtClean="0"/>
              <a:t>Klickerei</a:t>
            </a:r>
            <a:r>
              <a:rPr lang="de-CH" dirty="0" smtClean="0"/>
              <a:t>“ durch Drag und Drop mühsam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287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Persönliches Fazit Valentin Bürgler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Möglichkeiten, die man nicht </a:t>
            </a:r>
            <a:r>
              <a:rPr lang="de-CH" dirty="0" smtClean="0"/>
              <a:t>hat schränken ein</a:t>
            </a:r>
            <a:endParaRPr lang="de-CH" dirty="0" smtClean="0"/>
          </a:p>
          <a:p>
            <a:r>
              <a:rPr lang="de-CH" dirty="0" smtClean="0"/>
              <a:t>Grosse und </a:t>
            </a:r>
            <a:r>
              <a:rPr lang="de-CH" dirty="0" smtClean="0"/>
              <a:t>engagierte </a:t>
            </a:r>
            <a:r>
              <a:rPr lang="de-CH" dirty="0" smtClean="0"/>
              <a:t>Community</a:t>
            </a:r>
          </a:p>
          <a:p>
            <a:pPr lvl="1"/>
            <a:r>
              <a:rPr lang="de-CH" dirty="0" smtClean="0"/>
              <a:t>Viele Projekte</a:t>
            </a:r>
          </a:p>
          <a:p>
            <a:pPr lvl="1"/>
            <a:r>
              <a:rPr lang="de-CH" dirty="0" err="1" smtClean="0"/>
              <a:t>Remixes</a:t>
            </a:r>
            <a:endParaRPr lang="de-CH" dirty="0" smtClean="0"/>
          </a:p>
          <a:p>
            <a:r>
              <a:rPr lang="de-CH" dirty="0" smtClean="0"/>
              <a:t>Intuitiv durch und durch</a:t>
            </a:r>
          </a:p>
        </p:txBody>
      </p:sp>
    </p:spTree>
    <p:extLst>
      <p:ext uri="{BB962C8B-B14F-4D97-AF65-F5344CB8AC3E}">
        <p14:creationId xmlns:p14="http://schemas.microsoft.com/office/powerpoint/2010/main" val="58792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Helvetica Neue</vt:lpstr>
      <vt:lpstr>Marker Felt Thin</vt:lpstr>
      <vt:lpstr>Wingdings</vt:lpstr>
      <vt:lpstr>Office Theme</vt:lpstr>
      <vt:lpstr>PowerPoint Presentation</vt:lpstr>
      <vt:lpstr>Einleitung</vt:lpstr>
      <vt:lpstr>Allgemeines</vt:lpstr>
      <vt:lpstr>Blöcke</vt:lpstr>
      <vt:lpstr>Nachrichten &amp; Nebenläufigkeit</vt:lpstr>
      <vt:lpstr>Klone (erlauben OOP)</vt:lpstr>
      <vt:lpstr>Team-Fazit</vt:lpstr>
      <vt:lpstr>Persönliches Fazit Lucas Schnüriger</vt:lpstr>
      <vt:lpstr>Persönliches Fazit Valentin Bürgler</vt:lpstr>
    </vt:vector>
  </TitlesOfParts>
  <Company>Leuchter IT Solutions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LAG Valentin Bürgler</dc:creator>
  <cp:lastModifiedBy>LAG Valentin Bürgler</cp:lastModifiedBy>
  <cp:revision>13</cp:revision>
  <dcterms:created xsi:type="dcterms:W3CDTF">2018-12-07T08:31:26Z</dcterms:created>
  <dcterms:modified xsi:type="dcterms:W3CDTF">2018-12-18T19:15:26Z</dcterms:modified>
</cp:coreProperties>
</file>