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 snapToGrid="0">
      <p:cViewPr varScale="1">
        <p:scale>
          <a:sx n="116" d="100"/>
          <a:sy n="116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B7A3-D3F6-BD43-9D8D-F228226847D9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D048-B5E1-D14B-995A-4EE00C5F7D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7A747"/>
          </a:solidFill>
        </p:spPr>
        <p:txBody>
          <a:bodyPr vert="horz" lIns="360000" tIns="360000" rIns="360000" bIns="360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9137"/>
            <a:ext cx="10515600" cy="412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9DB3CB91-4650-4E7E-8330-F432546D6CA1}" type="datetimeFigureOut">
              <a:rPr lang="de-CH" smtClean="0"/>
              <a:pPr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1C34969C-F2FF-4877-8080-50A3B07569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arker Felt Thin" charset="0"/>
          <a:ea typeface="Marker Felt Thin" charset="0"/>
          <a:cs typeface="Marker Felt Thi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/>
          <a:lstStyle/>
          <a:p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Lucas </a:t>
            </a:r>
            <a:r>
              <a:rPr lang="de-CH" dirty="0" err="1" smtClean="0">
                <a:latin typeface="Helvetica Neue" charset="0"/>
                <a:ea typeface="Helvetica Neue" charset="0"/>
                <a:cs typeface="Helvetica Neue" charset="0"/>
              </a:rPr>
              <a:t>Schnüriger</a:t>
            </a:r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 &amp; Valentin Bürgler</a:t>
            </a:r>
            <a:endParaRPr lang="de-CH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" y="4169714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Version 2007, </a:t>
            </a:r>
            <a:r>
              <a:rPr lang="de-CH" dirty="0"/>
              <a:t>Version 3.0 ab Januar </a:t>
            </a:r>
            <a:r>
              <a:rPr lang="de-CH" dirty="0" smtClean="0"/>
              <a:t>2019</a:t>
            </a:r>
          </a:p>
          <a:p>
            <a:r>
              <a:rPr lang="de-CH" dirty="0"/>
              <a:t>v</a:t>
            </a:r>
            <a:r>
              <a:rPr lang="de-CH" dirty="0" smtClean="0"/>
              <a:t>on MIT Professor Mitchel </a:t>
            </a:r>
            <a:r>
              <a:rPr lang="de-CH" dirty="0" err="1" smtClean="0"/>
              <a:t>Resnick</a:t>
            </a:r>
            <a:endParaRPr lang="de-CH" dirty="0" smtClean="0"/>
          </a:p>
          <a:p>
            <a:r>
              <a:rPr lang="de-CH" dirty="0" smtClean="0"/>
              <a:t>Webbasierte IDE</a:t>
            </a:r>
          </a:p>
          <a:p>
            <a:r>
              <a:rPr lang="de-CH" dirty="0" smtClean="0"/>
              <a:t>Paradigmen:</a:t>
            </a:r>
          </a:p>
          <a:p>
            <a:pPr lvl="1"/>
            <a:r>
              <a:rPr lang="de-CH" dirty="0" smtClean="0"/>
              <a:t>Visuell</a:t>
            </a:r>
          </a:p>
          <a:p>
            <a:pPr lvl="1"/>
            <a:r>
              <a:rPr lang="de-CH" dirty="0" smtClean="0"/>
              <a:t>Imperativ</a:t>
            </a:r>
          </a:p>
          <a:p>
            <a:pPr lvl="1"/>
            <a:r>
              <a:rPr lang="de-CH" dirty="0" smtClean="0"/>
              <a:t>Objektorientiert</a:t>
            </a:r>
          </a:p>
          <a:p>
            <a:pPr lvl="1"/>
            <a:r>
              <a:rPr lang="de-CH" dirty="0" smtClean="0"/>
              <a:t>Ereignisorientiert</a:t>
            </a:r>
          </a:p>
        </p:txBody>
      </p:sp>
      <p:sp>
        <p:nvSpPr>
          <p:cNvPr id="5" name="Rechteck 4"/>
          <p:cNvSpPr/>
          <p:nvPr/>
        </p:nvSpPr>
        <p:spPr>
          <a:xfrm rot="20807413">
            <a:off x="7912257" y="5261644"/>
            <a:ext cx="31611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500" dirty="0">
                <a:latin typeface="Marker Felt Thin" charset="0"/>
                <a:ea typeface="Marker Felt Thin" charset="0"/>
                <a:cs typeface="Marker Felt Thin" charset="0"/>
                <a:hlinkClick r:id="rId2"/>
              </a:rPr>
              <a:t>https://scratch.mit.edu</a:t>
            </a:r>
            <a:endParaRPr lang="de-DE" sz="25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74" y="263654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„Figuren“ agieren auf einer „Bühne“</a:t>
            </a:r>
          </a:p>
          <a:p>
            <a:r>
              <a:rPr lang="de-CH" dirty="0" smtClean="0"/>
              <a:t>Sie können verschiedene „Kostüme“ (Grafiken) haben</a:t>
            </a:r>
          </a:p>
          <a:p>
            <a:r>
              <a:rPr lang="de-CH" dirty="0" smtClean="0"/>
              <a:t>Haben Skripte</a:t>
            </a:r>
          </a:p>
          <a:p>
            <a:pPr lvl="1"/>
            <a:r>
              <a:rPr lang="de-CH" dirty="0" smtClean="0"/>
              <a:t>Beliebig viele</a:t>
            </a:r>
          </a:p>
          <a:p>
            <a:pPr lvl="1"/>
            <a:r>
              <a:rPr lang="de-CH" dirty="0" smtClean="0"/>
              <a:t>Bestehen aus Blöcken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38" y="3346029"/>
            <a:ext cx="4255962" cy="31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= Syntax / Typ</a:t>
            </a:r>
          </a:p>
          <a:p>
            <a:r>
              <a:rPr lang="de-CH" dirty="0"/>
              <a:t>Farbe = </a:t>
            </a:r>
            <a:r>
              <a:rPr lang="de-CH" dirty="0" smtClean="0"/>
              <a:t>Kategorie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25587"/>
            <a:ext cx="4341162" cy="43513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8" y="3203614"/>
            <a:ext cx="3661272" cy="297335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77" y="471554"/>
            <a:ext cx="1006111" cy="1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Broadcast einer Nachricht</a:t>
            </a:r>
          </a:p>
          <a:p>
            <a:r>
              <a:rPr lang="de-CH" dirty="0" smtClean="0"/>
              <a:t>Nachrichten empfangen und darauf reagieren</a:t>
            </a:r>
          </a:p>
          <a:p>
            <a:r>
              <a:rPr lang="de-CH" dirty="0" smtClean="0"/>
              <a:t>Mehrere Figuren können Nachrichten empfangen </a:t>
            </a:r>
            <a:r>
              <a:rPr lang="de-CH" dirty="0" smtClean="0">
                <a:sym typeface="Wingdings"/>
              </a:rPr>
              <a:t> Nebenläufigkeit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81" y="4506789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798" y="4565981"/>
            <a:ext cx="1217394" cy="134637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203534" y="3844924"/>
            <a:ext cx="1924282" cy="449521"/>
          </a:xfrm>
          <a:prstGeom prst="wedgeRoundRectCallout">
            <a:avLst>
              <a:gd name="adj1" fmla="val -49677"/>
              <a:gd name="adj2" fmla="val 1360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mtClean="0"/>
              <a:t>Hallo zusammen!</a:t>
            </a:r>
            <a:endParaRPr lang="de-CH" dirty="0" smtClean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246947" y="4341221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👍🏼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5" y="5239166"/>
            <a:ext cx="1800000" cy="60517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3" y="5403160"/>
            <a:ext cx="1844365" cy="90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4120" y="4114809"/>
            <a:ext cx="1217394" cy="1346371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9435269" y="3890049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👋🏼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935" y="5508445"/>
            <a:ext cx="191417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Klassen oder Vererbung</a:t>
            </a:r>
          </a:p>
          <a:p>
            <a:r>
              <a:rPr lang="de-CH" dirty="0" smtClean="0"/>
              <a:t>Figuren sind quasi fertige Instanzen</a:t>
            </a:r>
          </a:p>
          <a:p>
            <a:r>
              <a:rPr lang="de-CH" dirty="0" smtClean="0"/>
              <a:t>Zur Laufzeit kann Figur geklont werden</a:t>
            </a:r>
            <a:endParaRPr lang="de-CH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8703325" y="2243936"/>
            <a:ext cx="2650475" cy="2786767"/>
            <a:chOff x="9280889" y="2564760"/>
            <a:chExt cx="2072911" cy="217950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889" y="2564760"/>
              <a:ext cx="1006111" cy="1112704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289" y="2717160"/>
              <a:ext cx="1006111" cy="1112704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689" y="2869560"/>
              <a:ext cx="1006111" cy="1112704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89" y="3021960"/>
              <a:ext cx="1006111" cy="1112704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489" y="3174360"/>
              <a:ext cx="1006111" cy="1112704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889" y="3326760"/>
              <a:ext cx="1006111" cy="1112704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5289" y="3479160"/>
              <a:ext cx="1006111" cy="1112704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689" y="3631560"/>
              <a:ext cx="1006111" cy="1112704"/>
            </a:xfrm>
            <a:prstGeom prst="rect">
              <a:avLst/>
            </a:prstGeom>
          </p:spPr>
        </p:pic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75" y="4448682"/>
            <a:ext cx="2541561" cy="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r>
              <a:rPr lang="de-CH" dirty="0" smtClean="0"/>
              <a:t> schafft was es verspricht:</a:t>
            </a:r>
          </a:p>
          <a:p>
            <a:pPr lvl="1"/>
            <a:r>
              <a:rPr lang="de-CH" dirty="0" smtClean="0"/>
              <a:t>Einsteigerfreundlich</a:t>
            </a:r>
          </a:p>
          <a:p>
            <a:pPr lvl="1"/>
            <a:r>
              <a:rPr lang="de-CH" dirty="0" smtClean="0"/>
              <a:t>Lehr-Sprache</a:t>
            </a:r>
          </a:p>
          <a:p>
            <a:r>
              <a:rPr lang="de-CH" dirty="0" smtClean="0"/>
              <a:t>Keine Syntaxfehler möglich</a:t>
            </a:r>
          </a:p>
          <a:p>
            <a:r>
              <a:rPr lang="de-CH" dirty="0" smtClean="0"/>
              <a:t>Exzessives Drag und Drop</a:t>
            </a:r>
          </a:p>
          <a:p>
            <a:r>
              <a:rPr lang="de-CH" dirty="0" smtClean="0"/>
              <a:t>Zum schnellen Bau von Prototypen allenfalls nützlich</a:t>
            </a:r>
          </a:p>
          <a:p>
            <a:r>
              <a:rPr lang="de-CH" dirty="0" smtClean="0"/>
              <a:t>Als Lehrer: Top Werkzeug!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</a:t>
            </a:r>
            <a:r>
              <a:rPr lang="de-CH" smtClean="0"/>
              <a:t>Fazit 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Überrascht und beeindruckt von Umfang und Möglichkeiten</a:t>
            </a:r>
          </a:p>
          <a:p>
            <a:r>
              <a:rPr lang="de-CH" dirty="0" smtClean="0"/>
              <a:t>Broadcast Prinzip ist interessant:</a:t>
            </a:r>
          </a:p>
          <a:p>
            <a:pPr lvl="1"/>
            <a:r>
              <a:rPr lang="de-CH" dirty="0" smtClean="0"/>
              <a:t>Starke Trennung von Komponenten</a:t>
            </a:r>
          </a:p>
          <a:p>
            <a:pPr lvl="1"/>
            <a:r>
              <a:rPr lang="de-CH" dirty="0" smtClean="0"/>
              <a:t>Sehr einfache Parallelisierung</a:t>
            </a:r>
          </a:p>
          <a:p>
            <a:r>
              <a:rPr lang="de-CH" dirty="0" smtClean="0"/>
              <a:t>„</a:t>
            </a:r>
            <a:r>
              <a:rPr lang="de-CH" dirty="0" err="1" smtClean="0"/>
              <a:t>Klickerei</a:t>
            </a:r>
            <a:r>
              <a:rPr lang="de-CH" dirty="0" smtClean="0"/>
              <a:t>“ durch Drag und Drop mühsam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Macintosh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Calibri</vt:lpstr>
      <vt:lpstr>Helvetica Neue</vt:lpstr>
      <vt:lpstr>Marker Felt Thin</vt:lpstr>
      <vt:lpstr>Wingdings</vt:lpstr>
      <vt:lpstr>Arial</vt:lpstr>
      <vt:lpstr>Office Theme</vt:lpstr>
      <vt:lpstr>PowerPoint-Präsentation</vt:lpstr>
      <vt:lpstr>Einleitung</vt:lpstr>
      <vt:lpstr>Allgemeines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</vt:vector>
  </TitlesOfParts>
  <Company>Leuchter IT Solutions AG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Lucas Schnüriger</cp:lastModifiedBy>
  <cp:revision>11</cp:revision>
  <dcterms:created xsi:type="dcterms:W3CDTF">2018-12-07T08:31:26Z</dcterms:created>
  <dcterms:modified xsi:type="dcterms:W3CDTF">2018-12-18T11:29:51Z</dcterms:modified>
</cp:coreProperties>
</file>