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78839" autoAdjust="0"/>
  </p:normalViewPr>
  <p:slideViewPr>
    <p:cSldViewPr snapToGrid="0">
      <p:cViewPr varScale="1">
        <p:scale>
          <a:sx n="113" d="100"/>
          <a:sy n="113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B7A3-D3F6-BD43-9D8D-F228226847D9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D048-B5E1-D14B-995A-4EE00C5F7D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9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52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122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60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6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7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9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5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4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20.12.18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7A747"/>
          </a:solidFill>
        </p:spPr>
        <p:txBody>
          <a:bodyPr vert="horz" lIns="360000" tIns="360000" rIns="360000" bIns="2160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9137"/>
            <a:ext cx="10515600" cy="412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9DB3CB91-4650-4E7E-8330-F432546D6CA1}" type="datetimeFigureOut">
              <a:rPr lang="de-CH" smtClean="0"/>
              <a:pPr/>
              <a:t>20.12.18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1C34969C-F2FF-4877-8080-50A3B07569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Print" charset="0"/>
          <a:ea typeface="Segoe Print" charset="0"/>
          <a:cs typeface="Segoe Prin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/>
          <a:lstStyle/>
          <a:p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Lucas </a:t>
            </a:r>
            <a:r>
              <a:rPr lang="de-CH" dirty="0" err="1" smtClean="0">
                <a:latin typeface="Helvetica Neue" charset="0"/>
                <a:ea typeface="Helvetica Neue" charset="0"/>
                <a:cs typeface="Helvetica Neue" charset="0"/>
              </a:rPr>
              <a:t>Schnüriger</a:t>
            </a:r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 &amp; Valentin Bürgler</a:t>
            </a:r>
            <a:endParaRPr lang="de-CH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6" y="4169714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Marker Felt Thin" charset="0"/>
                <a:ea typeface="Marker Felt Thin" charset="0"/>
                <a:cs typeface="Marker Felt Thin" charset="0"/>
                <a:hlinkClick r:id="rId3"/>
              </a:rPr>
              <a:t>https://</a:t>
            </a:r>
            <a:r>
              <a:rPr lang="de-DE" sz="4800" dirty="0" smtClean="0">
                <a:latin typeface="Marker Felt Thin" charset="0"/>
                <a:ea typeface="Marker Felt Thin" charset="0"/>
                <a:cs typeface="Marker Felt Thin" charset="0"/>
                <a:hlinkClick r:id="rId3"/>
              </a:rPr>
              <a:t>scratch.mit.edu</a:t>
            </a:r>
            <a:endParaRPr lang="de-DE" sz="4800" dirty="0">
              <a:latin typeface="Marker Felt Thin" charset="0"/>
              <a:ea typeface="Marker Felt Thin" charset="0"/>
              <a:cs typeface="Marker Felt Thi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1883" y="4025335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2007 </a:t>
            </a:r>
            <a:r>
              <a:rPr lang="de-CH" dirty="0" smtClean="0"/>
              <a:t>am MIT von Professor </a:t>
            </a:r>
            <a:r>
              <a:rPr lang="de-CH" dirty="0" smtClean="0"/>
              <a:t>Mitchel </a:t>
            </a:r>
            <a:r>
              <a:rPr lang="de-CH" dirty="0" err="1" smtClean="0"/>
              <a:t>Resnick</a:t>
            </a:r>
            <a:r>
              <a:rPr lang="de-CH" dirty="0" smtClean="0"/>
              <a:t> </a:t>
            </a:r>
            <a:r>
              <a:rPr lang="de-CH" dirty="0" smtClean="0"/>
              <a:t>veröffentlicht</a:t>
            </a:r>
            <a:endParaRPr lang="de-CH" dirty="0" smtClean="0"/>
          </a:p>
          <a:p>
            <a:r>
              <a:rPr lang="de-CH" dirty="0" smtClean="0"/>
              <a:t>Public Release 3.0 am 2. Januar 2019</a:t>
            </a:r>
            <a:endParaRPr lang="de-CH" dirty="0" smtClean="0"/>
          </a:p>
          <a:p>
            <a:r>
              <a:rPr lang="de-CH" dirty="0" smtClean="0"/>
              <a:t>Webbasiert </a:t>
            </a:r>
            <a:r>
              <a:rPr lang="de-CH" dirty="0" smtClean="0"/>
              <a:t>(</a:t>
            </a:r>
            <a:r>
              <a:rPr lang="de-CH" dirty="0" smtClean="0"/>
              <a:t>HTML5)</a:t>
            </a:r>
          </a:p>
          <a:p>
            <a:r>
              <a:rPr lang="de-CH" dirty="0" smtClean="0"/>
              <a:t>Vision: einfach Programmieren lernen</a:t>
            </a:r>
          </a:p>
          <a:p>
            <a:r>
              <a:rPr lang="de-CH" dirty="0" smtClean="0"/>
              <a:t>Projekt von </a:t>
            </a:r>
            <a:r>
              <a:rPr lang="de-CH" dirty="0" err="1" smtClean="0"/>
              <a:t>Lifelong</a:t>
            </a:r>
            <a:r>
              <a:rPr lang="de-CH" dirty="0" smtClean="0"/>
              <a:t> Kindergarten Group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5" name="Rechteck 4"/>
          <p:cNvSpPr/>
          <p:nvPr/>
        </p:nvSpPr>
        <p:spPr>
          <a:xfrm rot="20807413">
            <a:off x="8018333" y="5521288"/>
            <a:ext cx="33249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500" dirty="0">
                <a:latin typeface="Marker Felt Thin" charset="0"/>
                <a:ea typeface="Marker Felt Thin" charset="0"/>
                <a:cs typeface="Marker Felt Thin" charset="0"/>
                <a:hlinkClick r:id="rId3"/>
              </a:rPr>
              <a:t>https://scratch.mit.edu</a:t>
            </a:r>
            <a:endParaRPr lang="de-DE" sz="2500" dirty="0">
              <a:latin typeface="Marker Felt Thin" charset="0"/>
              <a:ea typeface="Marker Felt Thin" charset="0"/>
              <a:cs typeface="Marker Felt Thi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63" y="2896189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Figuren agieren </a:t>
            </a:r>
            <a:r>
              <a:rPr lang="de-CH" dirty="0" smtClean="0"/>
              <a:t>auf einer </a:t>
            </a:r>
            <a:r>
              <a:rPr lang="de-CH" dirty="0" smtClean="0"/>
              <a:t>Bühne und tragen Kostüme</a:t>
            </a:r>
            <a:endParaRPr lang="de-CH" dirty="0" smtClean="0"/>
          </a:p>
          <a:p>
            <a:r>
              <a:rPr lang="de-CH" dirty="0" smtClean="0"/>
              <a:t>Figuren und Bühne haben beliebig viele Skripte</a:t>
            </a:r>
          </a:p>
          <a:p>
            <a:r>
              <a:rPr lang="de-CH" dirty="0" smtClean="0"/>
              <a:t>Dynamisch typisiert</a:t>
            </a:r>
          </a:p>
          <a:p>
            <a:pPr lvl="1">
              <a:lnSpc>
                <a:spcPct val="140000"/>
              </a:lnSpc>
            </a:pPr>
            <a:r>
              <a:rPr lang="de-CH" dirty="0" smtClean="0"/>
              <a:t>Zeichenketten und Zahlen</a:t>
            </a:r>
          </a:p>
          <a:p>
            <a:pPr lvl="1">
              <a:lnSpc>
                <a:spcPct val="140000"/>
              </a:lnSpc>
            </a:pPr>
            <a:r>
              <a:rPr lang="de-CH" dirty="0" smtClean="0"/>
              <a:t>Listen als Datenstruktur</a:t>
            </a:r>
          </a:p>
          <a:p>
            <a:r>
              <a:rPr lang="de-CH" dirty="0" smtClean="0"/>
              <a:t>Paradigmen</a:t>
            </a:r>
            <a:endParaRPr lang="de-CH" dirty="0"/>
          </a:p>
          <a:p>
            <a:pPr lvl="1">
              <a:lnSpc>
                <a:spcPct val="120000"/>
              </a:lnSpc>
            </a:pPr>
            <a:r>
              <a:rPr lang="de-CH" dirty="0"/>
              <a:t>Visuell</a:t>
            </a:r>
          </a:p>
          <a:p>
            <a:pPr lvl="1">
              <a:lnSpc>
                <a:spcPct val="120000"/>
              </a:lnSpc>
            </a:pPr>
            <a:r>
              <a:rPr lang="de-CH" dirty="0"/>
              <a:t>Imperativ</a:t>
            </a:r>
          </a:p>
          <a:p>
            <a:pPr lvl="1">
              <a:lnSpc>
                <a:spcPct val="120000"/>
              </a:lnSpc>
            </a:pPr>
            <a:r>
              <a:rPr lang="de-CH" dirty="0"/>
              <a:t>Objektorientiert</a:t>
            </a:r>
          </a:p>
          <a:p>
            <a:pPr lvl="1">
              <a:lnSpc>
                <a:spcPct val="120000"/>
              </a:lnSpc>
            </a:pPr>
            <a:r>
              <a:rPr lang="de-CH" dirty="0"/>
              <a:t>Ereignisorientiert</a:t>
            </a:r>
            <a:endParaRPr lang="de-CH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89" y="3097301"/>
            <a:ext cx="4738511" cy="35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= Syntax / Typ</a:t>
            </a:r>
          </a:p>
          <a:p>
            <a:r>
              <a:rPr lang="de-CH" dirty="0"/>
              <a:t>Farbe = </a:t>
            </a:r>
            <a:r>
              <a:rPr lang="de-CH" dirty="0" smtClean="0"/>
              <a:t>Kategorie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38" y="1825587"/>
            <a:ext cx="4341162" cy="43513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8" y="3203614"/>
            <a:ext cx="3661272" cy="297335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77" y="471554"/>
            <a:ext cx="1006111" cy="11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Nachrichten &amp; </a:t>
            </a:r>
            <a:r>
              <a:rPr lang="de-CH" dirty="0" smtClean="0"/>
              <a:t>Nebenläufigkeit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Broadcast einer Nachricht</a:t>
            </a:r>
          </a:p>
          <a:p>
            <a:r>
              <a:rPr lang="de-CH" dirty="0" smtClean="0"/>
              <a:t>Auf Empfang von Nachrichten warten &amp; reagieren</a:t>
            </a:r>
          </a:p>
          <a:p>
            <a:r>
              <a:rPr lang="de-CH" dirty="0" smtClean="0"/>
              <a:t>Alle Figuren können jederzeit Nachricht empfangen </a:t>
            </a:r>
            <a:r>
              <a:rPr lang="de-CH" dirty="0" smtClean="0">
                <a:sym typeface="Wingdings"/>
              </a:rPr>
              <a:t> Nebenläufigkeit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81" y="4506789"/>
            <a:ext cx="1217394" cy="13463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5798" y="4565981"/>
            <a:ext cx="1217394" cy="134637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562756" y="4113050"/>
            <a:ext cx="1924282" cy="449521"/>
          </a:xfrm>
          <a:prstGeom prst="wedgeRoundRectCallout">
            <a:avLst>
              <a:gd name="adj1" fmla="val -49677"/>
              <a:gd name="adj2" fmla="val 1360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mtClean="0"/>
              <a:t>Hallo zusammen!</a:t>
            </a:r>
            <a:endParaRPr lang="de-CH" dirty="0" smtClean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246947" y="4341221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👍🏼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15" y="5239166"/>
            <a:ext cx="1800000" cy="60517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63" y="5403160"/>
            <a:ext cx="1844365" cy="90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4120" y="4114809"/>
            <a:ext cx="1217394" cy="1346371"/>
          </a:xfrm>
          <a:prstGeom prst="rect">
            <a:avLst/>
          </a:prstGeom>
        </p:spPr>
      </p:pic>
      <p:sp>
        <p:nvSpPr>
          <p:cNvPr id="11" name="Abgerundete rechteckige Legende 10"/>
          <p:cNvSpPr/>
          <p:nvPr/>
        </p:nvSpPr>
        <p:spPr>
          <a:xfrm>
            <a:off x="9435269" y="3890049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👋🏼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935" y="5508445"/>
            <a:ext cx="191417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 (erlauben OOP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Klassen oder Vererbung</a:t>
            </a:r>
          </a:p>
          <a:p>
            <a:r>
              <a:rPr lang="de-CH" dirty="0" smtClean="0"/>
              <a:t>Figuren sind quasi fertige Instanzen</a:t>
            </a:r>
          </a:p>
          <a:p>
            <a:r>
              <a:rPr lang="de-CH" dirty="0" smtClean="0"/>
              <a:t>Zur Laufzeit können Klone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von Figuren gemacht werden (auch von anderen)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auf </a:t>
            </a:r>
            <a:r>
              <a:rPr lang="de-CH" dirty="0" smtClean="0"/>
              <a:t>ihre eigene Entstehung </a:t>
            </a:r>
            <a:r>
              <a:rPr lang="de-CH" dirty="0" smtClean="0"/>
              <a:t>reagieren</a:t>
            </a:r>
          </a:p>
          <a:p>
            <a:pPr lvl="1">
              <a:lnSpc>
                <a:spcPct val="120000"/>
              </a:lnSpc>
            </a:pPr>
            <a:r>
              <a:rPr lang="de-CH" dirty="0"/>
              <a:t>s</a:t>
            </a:r>
            <a:r>
              <a:rPr lang="de-CH" dirty="0" smtClean="0"/>
              <a:t>ich selber löschen</a:t>
            </a:r>
            <a:endParaRPr lang="de-CH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8703325" y="3171015"/>
            <a:ext cx="2650475" cy="2786768"/>
            <a:chOff x="9280889" y="2564760"/>
            <a:chExt cx="2072911" cy="2179504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889" y="2564760"/>
              <a:ext cx="1006111" cy="1112704"/>
            </a:xfrm>
            <a:prstGeom prst="rect">
              <a:avLst/>
            </a:prstGeom>
          </p:spPr>
        </p:pic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3289" y="2717160"/>
              <a:ext cx="1006111" cy="1112704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689" y="2869560"/>
              <a:ext cx="1006111" cy="1112704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089" y="3021960"/>
              <a:ext cx="1006111" cy="1112704"/>
            </a:xfrm>
            <a:prstGeom prst="rect">
              <a:avLst/>
            </a:prstGeom>
          </p:spPr>
        </p:pic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0489" y="3174360"/>
              <a:ext cx="1006111" cy="1112704"/>
            </a:xfrm>
            <a:prstGeom prst="rect">
              <a:avLst/>
            </a:prstGeom>
          </p:spPr>
        </p:pic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889" y="3326760"/>
              <a:ext cx="1006111" cy="1112704"/>
            </a:xfrm>
            <a:prstGeom prst="rect">
              <a:avLst/>
            </a:prstGeom>
          </p:spPr>
        </p:pic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5289" y="3479160"/>
              <a:ext cx="1006111" cy="1112704"/>
            </a:xfrm>
            <a:prstGeom prst="rect">
              <a:avLst/>
            </a:prstGeom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689" y="3631560"/>
              <a:ext cx="1006111" cy="1112704"/>
            </a:xfrm>
            <a:prstGeom prst="rect">
              <a:avLst/>
            </a:prstGeom>
          </p:spPr>
        </p:pic>
      </p:grpSp>
      <p:pic>
        <p:nvPicPr>
          <p:cNvPr id="16" name="Bild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13" y="5333105"/>
            <a:ext cx="2541561" cy="6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Scratch</a:t>
            </a:r>
            <a:r>
              <a:rPr lang="de-CH" dirty="0" smtClean="0"/>
              <a:t> schafft zu halten, was es verspricht: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Einsteigerfreundlich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Lehr-Sprache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Anregung zu Kreativität, systematischem Denken und Kooperation</a:t>
            </a:r>
          </a:p>
          <a:p>
            <a:r>
              <a:rPr lang="de-CH" dirty="0" smtClean="0"/>
              <a:t>Keine Syntaxfehler möglich</a:t>
            </a:r>
          </a:p>
          <a:p>
            <a:r>
              <a:rPr lang="de-CH" dirty="0" smtClean="0"/>
              <a:t>Exzessives Drag und Drop</a:t>
            </a:r>
          </a:p>
          <a:p>
            <a:r>
              <a:rPr lang="de-CH" dirty="0" smtClean="0"/>
              <a:t>Zum schnellen Bau von Prototypen allenfalls nützlich</a:t>
            </a:r>
          </a:p>
          <a:p>
            <a:r>
              <a:rPr lang="de-CH" dirty="0" smtClean="0"/>
              <a:t>Als Lehrer: Top Werkzeug!</a:t>
            </a:r>
          </a:p>
          <a:p>
            <a:endParaRPr lang="de-CH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5871" y="533945"/>
            <a:ext cx="1217394" cy="13463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21" y="365125"/>
            <a:ext cx="1217394" cy="13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Persönliches </a:t>
            </a:r>
            <a:r>
              <a:rPr lang="de-CH" smtClean="0"/>
              <a:t>Fazit Lu</a:t>
            </a:r>
            <a:r>
              <a:rPr lang="de-CH"/>
              <a:t>c</a:t>
            </a:r>
            <a:r>
              <a:rPr lang="de-CH" smtClean="0"/>
              <a:t>as </a:t>
            </a:r>
            <a:r>
              <a:rPr lang="de-CH" dirty="0" err="1" smtClean="0"/>
              <a:t>Schnüriger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Überrascht und beeindruckt von Umfang und Möglichkeiten</a:t>
            </a:r>
          </a:p>
          <a:p>
            <a:r>
              <a:rPr lang="de-CH" dirty="0" smtClean="0"/>
              <a:t>Broadcast Prinzip ist interessant: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Starke Trennung von Komponenten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Sehr einfache Parallelisierung</a:t>
            </a:r>
          </a:p>
          <a:p>
            <a:r>
              <a:rPr lang="de-CH" dirty="0" smtClean="0"/>
              <a:t>„</a:t>
            </a:r>
            <a:r>
              <a:rPr lang="de-CH" dirty="0" err="1" smtClean="0"/>
              <a:t>Klickerei</a:t>
            </a:r>
            <a:r>
              <a:rPr lang="de-CH" dirty="0" smtClean="0"/>
              <a:t>“ durch Drag und Drop mühsam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8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Persönliches Fazit Valentin Bürgler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Möglichkeiten, die man nicht </a:t>
            </a:r>
            <a:r>
              <a:rPr lang="de-CH" dirty="0" smtClean="0"/>
              <a:t>hat schränken ein</a:t>
            </a:r>
          </a:p>
          <a:p>
            <a:r>
              <a:rPr lang="de-CH" dirty="0" smtClean="0"/>
              <a:t>Grosse und engagierte Community</a:t>
            </a:r>
          </a:p>
          <a:p>
            <a:pPr lvl="1">
              <a:lnSpc>
                <a:spcPct val="120000"/>
              </a:lnSpc>
            </a:pPr>
            <a:r>
              <a:rPr lang="de-CH" dirty="0" smtClean="0"/>
              <a:t>Viele Projekte</a:t>
            </a:r>
          </a:p>
          <a:p>
            <a:pPr lvl="1">
              <a:lnSpc>
                <a:spcPct val="120000"/>
              </a:lnSpc>
            </a:pPr>
            <a:r>
              <a:rPr lang="de-CH" dirty="0" err="1" smtClean="0"/>
              <a:t>Remixes</a:t>
            </a:r>
            <a:endParaRPr lang="de-CH" dirty="0" smtClean="0"/>
          </a:p>
          <a:p>
            <a:r>
              <a:rPr lang="de-CH" dirty="0" smtClean="0"/>
              <a:t>Intuitiv durch und durch</a:t>
            </a:r>
          </a:p>
        </p:txBody>
      </p:sp>
    </p:spTree>
    <p:extLst>
      <p:ext uri="{BB962C8B-B14F-4D97-AF65-F5344CB8AC3E}">
        <p14:creationId xmlns:p14="http://schemas.microsoft.com/office/powerpoint/2010/main" val="5879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Breitbild</PresentationFormat>
  <Paragraphs>61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Calibri</vt:lpstr>
      <vt:lpstr>Helvetica Neue</vt:lpstr>
      <vt:lpstr>Marker Felt Thin</vt:lpstr>
      <vt:lpstr>Segoe Print</vt:lpstr>
      <vt:lpstr>Wingdings</vt:lpstr>
      <vt:lpstr>Arial</vt:lpstr>
      <vt:lpstr>Office Theme</vt:lpstr>
      <vt:lpstr>PowerPoint-Präsentation</vt:lpstr>
      <vt:lpstr>Einleitung</vt:lpstr>
      <vt:lpstr>Allgemeines</vt:lpstr>
      <vt:lpstr>Blöcke</vt:lpstr>
      <vt:lpstr>Nachrichten &amp; Nebenläufigkeit</vt:lpstr>
      <vt:lpstr>Klone (erlauben OOP)</vt:lpstr>
      <vt:lpstr>Team-Fazit</vt:lpstr>
      <vt:lpstr>Persönliches Fazit Lucas Schnüriger</vt:lpstr>
      <vt:lpstr>Persönliches Fazit Valentin Bürgler</vt:lpstr>
      <vt:lpstr>PowerPoint-Präsentation</vt:lpstr>
    </vt:vector>
  </TitlesOfParts>
  <Company>Leuchter IT Solutions AG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LAG Valentin Bürgler</dc:creator>
  <cp:lastModifiedBy>Lucas Schnüriger</cp:lastModifiedBy>
  <cp:revision>24</cp:revision>
  <cp:lastPrinted>2018-12-18T20:56:45Z</cp:lastPrinted>
  <dcterms:created xsi:type="dcterms:W3CDTF">2018-12-07T08:31:26Z</dcterms:created>
  <dcterms:modified xsi:type="dcterms:W3CDTF">2018-12-20T11:19:21Z</dcterms:modified>
</cp:coreProperties>
</file>