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7" r:id="rId3"/>
  </p:sldMasterIdLst>
  <p:notesMasterIdLst>
    <p:notesMasterId r:id="rId27"/>
  </p:notesMasterIdLst>
  <p:handoutMasterIdLst>
    <p:handoutMasterId r:id="rId28"/>
  </p:handoutMasterIdLst>
  <p:sldIdLst>
    <p:sldId id="360" r:id="rId4"/>
    <p:sldId id="359" r:id="rId5"/>
    <p:sldId id="336" r:id="rId6"/>
    <p:sldId id="328" r:id="rId7"/>
    <p:sldId id="335" r:id="rId8"/>
    <p:sldId id="329" r:id="rId9"/>
    <p:sldId id="330" r:id="rId10"/>
    <p:sldId id="349" r:id="rId11"/>
    <p:sldId id="367" r:id="rId12"/>
    <p:sldId id="361" r:id="rId13"/>
    <p:sldId id="362" r:id="rId14"/>
    <p:sldId id="363" r:id="rId15"/>
    <p:sldId id="364" r:id="rId16"/>
    <p:sldId id="368" r:id="rId17"/>
    <p:sldId id="365" r:id="rId18"/>
    <p:sldId id="331" r:id="rId19"/>
    <p:sldId id="350" r:id="rId20"/>
    <p:sldId id="353" r:id="rId21"/>
    <p:sldId id="346" r:id="rId22"/>
    <p:sldId id="323" r:id="rId23"/>
    <p:sldId id="366" r:id="rId24"/>
    <p:sldId id="326" r:id="rId25"/>
    <p:sldId id="32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B7CF"/>
    <a:srgbClr val="E7EFEC"/>
    <a:srgbClr val="00BA98"/>
    <a:srgbClr val="BFDDFD"/>
    <a:srgbClr val="DAEBFE"/>
    <a:srgbClr val="FF0096"/>
    <a:srgbClr val="000000"/>
    <a:srgbClr val="FFFF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88556" autoAdjust="0"/>
  </p:normalViewPr>
  <p:slideViewPr>
    <p:cSldViewPr showGuides="1">
      <p:cViewPr>
        <p:scale>
          <a:sx n="115" d="100"/>
          <a:sy n="115" d="100"/>
        </p:scale>
        <p:origin x="-198" y="522"/>
      </p:cViewPr>
      <p:guideLst>
        <p:guide orient="horz" pos="2205"/>
        <p:guide orient="horz" pos="3566"/>
        <p:guide orient="horz" pos="845"/>
        <p:guide orient="horz" pos="119"/>
        <p:guide pos="249"/>
        <p:guide pos="5239"/>
        <p:guide pos="2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FCF10-915A-49F5-B6D7-514E231DCDF1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18C76-1ABD-462B-91E9-FA78F3122A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9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0678E-F882-4F2D-B288-7FD22A23E63D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DCD79-E8EA-4F14-B85B-563E129758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4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DCD79-E8EA-4F14-B85B-563E129758F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4C5B2-AF5A-3746-A64B-FA1AFB391F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5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4C5B2-AF5A-3746-A64B-FA1AFB391F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5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IntroSlide_TriMaran_im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5287" y="16401"/>
            <a:ext cx="8353425" cy="41169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DF9C-874E-47D4-81D0-65C9DE5115B7}" type="datetime1">
              <a:rPr lang="en-US" smtClean="0"/>
              <a:pPr/>
              <a:t>2/17/2015</a:t>
            </a:fld>
            <a:endParaRPr 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nehåll med bildtext och under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B864-2A5B-4B57-9C52-476B6FC89539}" type="datetime1">
              <a:rPr lang="sv-SE" smtClean="0"/>
              <a:t>2015-02-17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26E4-2B13-4465-A5B0-7D9EB9E6EE0C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8" name="Rubrik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10" name="Platshållare för innehåll 9"/>
          <p:cNvSpPr>
            <a:spLocks noGrp="1"/>
          </p:cNvSpPr>
          <p:nvPr>
            <p:ph sz="quarter" idx="13" hasCustomPrompt="1"/>
          </p:nvPr>
        </p:nvSpPr>
        <p:spPr>
          <a:xfrm>
            <a:off x="539750" y="1691943"/>
            <a:ext cx="4752975" cy="4233335"/>
          </a:xfrm>
        </p:spPr>
        <p:txBody>
          <a:bodyPr/>
          <a:lstStyle>
            <a:lvl1pPr marL="0" indent="0">
              <a:buNone/>
              <a:defRPr/>
            </a:lvl1pPr>
            <a:lvl2pPr marL="288000" indent="-1440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sv-SE" dirty="0" smtClean="0"/>
              <a:t>Använd knappen Öka listnivå efter </a:t>
            </a:r>
            <a:r>
              <a:rPr lang="sv-SE" dirty="0" err="1" smtClean="0"/>
              <a:t>Enter</a:t>
            </a:r>
            <a:r>
              <a:rPr lang="sv-SE" dirty="0" smtClean="0"/>
              <a:t> för nästa nivå punktlista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3" name="Platshållare för bild 2"/>
          <p:cNvSpPr>
            <a:spLocks noGrp="1"/>
          </p:cNvSpPr>
          <p:nvPr>
            <p:ph type="pic" sz="quarter" idx="14"/>
          </p:nvPr>
        </p:nvSpPr>
        <p:spPr>
          <a:xfrm>
            <a:off x="5580064" y="1691943"/>
            <a:ext cx="3024187" cy="4233335"/>
          </a:xfrm>
        </p:spPr>
        <p:txBody>
          <a:bodyPr/>
          <a:lstStyle/>
          <a:p>
            <a:r>
              <a:rPr lang="sv-SE" smtClean="0"/>
              <a:t>Klicka på ikonen för att lägga till en bild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018140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chapterslide_box_purple_p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7088" y="3927985"/>
            <a:ext cx="6333542" cy="1588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827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callout_box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179" y="2018652"/>
            <a:ext cx="5853842" cy="282069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ni_header_pink_purpl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388" y="188913"/>
            <a:ext cx="2816119" cy="6215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404730"/>
            <a:ext cx="2591966" cy="2159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chapterslide_box_purple_p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7088" y="3927985"/>
            <a:ext cx="6333542" cy="1588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529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F0DF-1E7D-4DBD-833B-E7E7F0E29C0F}" type="datetime1">
              <a:rPr lang="en-US" smtClean="0"/>
              <a:pPr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87716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8A51-BF2E-42AC-8E65-C585A8BA80BA}" type="datetime1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6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chapterslide_box_purple_p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7088" y="3927985"/>
            <a:ext cx="6333542" cy="1588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3941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chapterslide_box_purple_p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7088" y="3927985"/>
            <a:ext cx="6333542" cy="1588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chapterslide_box_purple_p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7088" y="3927985"/>
            <a:ext cx="6333542" cy="1588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ni_header_pink_purpl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388" y="188913"/>
            <a:ext cx="2816119" cy="621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31" y="405028"/>
            <a:ext cx="2593207" cy="215602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8A51-BF2E-42AC-8E65-C585A8BA80BA}" type="datetime1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F0DF-1E7D-4DBD-833B-E7E7F0E29C0F}" type="datetime1">
              <a:rPr lang="en-US" smtClean="0"/>
              <a:pPr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2F3D-312F-4B9D-A6D5-98FA0DBD9BEB}" type="datetime1">
              <a:rPr lang="en-US" smtClean="0"/>
              <a:pPr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999D-B673-4BF6-AFED-DE82BB78A551}" type="datetime1">
              <a:rPr lang="en-US" smtClean="0"/>
              <a:pPr/>
              <a:t>2/17/2015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7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7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iq_attributlogotyp_ne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36143" y="5734050"/>
            <a:ext cx="1406220" cy="1123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88" y="0"/>
            <a:ext cx="7921625" cy="476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7921625" cy="4319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E75C9-4165-49D6-889E-AD319E617BC4}" type="datetime1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5113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4" r:id="rId4"/>
    <p:sldLayoutId id="214748365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8" cstate="print"/>
          <a:stretch>
            <a:fillRect/>
          </a:stretch>
        </p:blipFill>
        <p:spPr bwMode="auto">
          <a:xfrm>
            <a:off x="174440" y="44450"/>
            <a:ext cx="8795118" cy="900113"/>
          </a:xfrm>
          <a:prstGeom prst="rect">
            <a:avLst/>
          </a:prstGeom>
          <a:noFill/>
        </p:spPr>
      </p:pic>
      <p:pic>
        <p:nvPicPr>
          <p:cNvPr id="7" name="Picture 6" descr="hiq_attributlogotyp_pos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41982" y="5738712"/>
            <a:ext cx="1400387" cy="11192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88" y="332358"/>
            <a:ext cx="7921626" cy="432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79216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14760-8281-4D63-AA62-EE78DA6EC742}" type="datetime1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6456" y="188640"/>
            <a:ext cx="288032" cy="288032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78" r:id="rId5"/>
    <p:sldLayoutId id="2147483682" r:id="rId6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iq_attributlogotyp_pos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41982" y="5738712"/>
            <a:ext cx="1400387" cy="11192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88" y="332358"/>
            <a:ext cx="7921626" cy="432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79216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2407C-A2E4-4F88-9519-110C5AA102FA}" type="datetime1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6456" y="188640"/>
            <a:ext cx="288032" cy="288032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7" r:id="rId3"/>
    <p:sldLayoutId id="2147483679" r:id="rId4"/>
    <p:sldLayoutId id="2147483680" r:id="rId5"/>
    <p:sldLayoutId id="2147483681" r:id="rId6"/>
    <p:sldLayoutId id="214748368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git-scm.com/book/en/v2/Git-Internals-Git-Object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www.wired.com/2012/02/github-2/all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Azure/azure-conten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gasystems.com/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guardtime.com/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://goo.gl/LuX0mB.qr" TargetMode="External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download/gui/linux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WHniL8MyMM" TargetMode="External"/><Relationship Id="rId2" Type="http://schemas.openxmlformats.org/officeDocument/2006/relationships/hyperlink" Target="http://en.wikipedia.org/wiki/One_Piece_at_a_Tim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eRqUE6IHTEA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hange_management" TargetMode="External"/><Relationship Id="rId7" Type="http://schemas.openxmlformats.org/officeDocument/2006/relationships/hyperlink" Target="http://en.wikipedia.org/wiki/List_of_revision_control_software" TargetMode="External"/><Relationship Id="rId2" Type="http://schemas.openxmlformats.org/officeDocument/2006/relationships/hyperlink" Target="http://en.wikipedia.org/wiki/Configuration_management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en.wikipedia.org/wiki/Distributed_revision_control" TargetMode="External"/><Relationship Id="rId5" Type="http://schemas.openxmlformats.org/officeDocument/2006/relationships/hyperlink" Target="http://en.wikipedia.org/wiki/Revision_control" TargetMode="External"/><Relationship Id="rId4" Type="http://schemas.openxmlformats.org/officeDocument/2006/relationships/hyperlink" Target="http://en.wikipedia.org/wiki/Software_configuration_managemen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tools_for_static_code_analysis" TargetMode="External"/><Relationship Id="rId7" Type="http://schemas.openxmlformats.org/officeDocument/2006/relationships/hyperlink" Target="http://en.wikipedia.org/wiki/DevOps" TargetMode="External"/><Relationship Id="rId2" Type="http://schemas.openxmlformats.org/officeDocument/2006/relationships/hyperlink" Target="http://en.wikipedia.org/wiki/Code_review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en.wikipedia.org/wiki/Continuous_delivery" TargetMode="External"/><Relationship Id="rId5" Type="http://schemas.openxmlformats.org/officeDocument/2006/relationships/hyperlink" Target="http://en.wikipedia.org/wiki/Continuous_integration" TargetMode="External"/><Relationship Id="rId4" Type="http://schemas.openxmlformats.org/officeDocument/2006/relationships/hyperlink" Target="http://www.allaboutagile.com/7-key-principles-of-lean-software-development-2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hyperlink" Target="https://www.plasticscm.com/version-control-history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149080"/>
            <a:ext cx="8353425" cy="1728192"/>
          </a:xfrm>
        </p:spPr>
        <p:txBody>
          <a:bodyPr/>
          <a:lstStyle/>
          <a:p>
            <a:r>
              <a:rPr lang="en-US" sz="5400" dirty="0" err="1" smtClean="0"/>
              <a:t>Git</a:t>
            </a:r>
            <a:r>
              <a:rPr lang="en-US" sz="5400" dirty="0" smtClean="0"/>
              <a:t> </a:t>
            </a:r>
            <a:r>
              <a:rPr lang="en-US" sz="5400" dirty="0" err="1" smtClean="0"/>
              <a:t>introduktion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1800" dirty="0" smtClean="0"/>
              <a:t>CJ </a:t>
            </a:r>
            <a:r>
              <a:rPr lang="en-US" sz="1800" dirty="0" err="1" smtClean="0"/>
              <a:t>Sveningsson</a:t>
            </a:r>
            <a:r>
              <a:rPr lang="en-US" sz="1800" dirty="0" smtClean="0"/>
              <a:t> (</a:t>
            </a:r>
            <a:r>
              <a:rPr lang="en-US" sz="1800" dirty="0" err="1" smtClean="0"/>
              <a:t>HiQ</a:t>
            </a:r>
            <a:r>
              <a:rPr lang="en-US" sz="1800" dirty="0" smtClean="0"/>
              <a:t>) - </a:t>
            </a:r>
            <a:r>
              <a:rPr lang="en-US" sz="1800" dirty="0" err="1" smtClean="0"/>
              <a:t>Hermods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2015-02-19</a:t>
            </a:r>
            <a:endParaRPr lang="en-US" sz="1800" cap="non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0773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Git is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v-SE" sz="1800" dirty="0" smtClean="0"/>
              <a:t>A distributed version </a:t>
            </a:r>
            <a:r>
              <a:rPr lang="sv-SE" sz="1800" dirty="0" err="1" smtClean="0"/>
              <a:t>control</a:t>
            </a:r>
            <a:r>
              <a:rPr lang="sv-SE" sz="1800" dirty="0" smtClean="0"/>
              <a:t> system</a:t>
            </a:r>
          </a:p>
          <a:p>
            <a:r>
              <a:rPr lang="sv-SE" sz="1800" dirty="0" err="1" smtClean="0"/>
              <a:t>Created</a:t>
            </a:r>
            <a:r>
              <a:rPr lang="sv-SE" sz="1800" dirty="0" smtClean="0"/>
              <a:t> in 2005 by Linus Torvalds </a:t>
            </a:r>
            <a:r>
              <a:rPr lang="sv-SE" sz="1800" dirty="0" err="1" smtClean="0"/>
              <a:t>to</a:t>
            </a:r>
            <a:r>
              <a:rPr lang="sv-SE" sz="1800" dirty="0" smtClean="0"/>
              <a:t> </a:t>
            </a:r>
            <a:r>
              <a:rPr lang="sv-SE" sz="1800" dirty="0" err="1" smtClean="0"/>
              <a:t>move</a:t>
            </a:r>
            <a:r>
              <a:rPr lang="sv-SE" sz="1800" dirty="0" smtClean="0"/>
              <a:t> the Linux </a:t>
            </a:r>
            <a:r>
              <a:rPr lang="sv-SE" sz="1800" dirty="0" err="1" smtClean="0"/>
              <a:t>kernel</a:t>
            </a:r>
            <a:r>
              <a:rPr lang="sv-SE" sz="1800" dirty="0" smtClean="0"/>
              <a:t> </a:t>
            </a:r>
            <a:r>
              <a:rPr lang="sv-SE" sz="1800" dirty="0" err="1" smtClean="0"/>
              <a:t>development</a:t>
            </a:r>
            <a:r>
              <a:rPr lang="sv-SE" sz="1800" dirty="0" smtClean="0"/>
              <a:t> </a:t>
            </a:r>
            <a:r>
              <a:rPr lang="sv-SE" sz="1800" dirty="0" err="1" smtClean="0"/>
              <a:t>away</a:t>
            </a:r>
            <a:r>
              <a:rPr lang="sv-SE" sz="1800" dirty="0" smtClean="0"/>
              <a:t> from </a:t>
            </a:r>
            <a:r>
              <a:rPr lang="sv-SE" sz="1800" dirty="0" err="1" smtClean="0"/>
              <a:t>BitKeeper</a:t>
            </a:r>
            <a:endParaRPr lang="sv-SE" sz="1800" dirty="0" smtClean="0"/>
          </a:p>
          <a:p>
            <a:r>
              <a:rPr lang="sv-SE" sz="1800" dirty="0" smtClean="0"/>
              <a:t>Linus </a:t>
            </a:r>
            <a:r>
              <a:rPr lang="sv-SE" sz="1800" dirty="0" err="1" smtClean="0"/>
              <a:t>promptly</a:t>
            </a:r>
            <a:r>
              <a:rPr lang="sv-SE" sz="1800" dirty="0"/>
              <a:t> </a:t>
            </a:r>
            <a:r>
              <a:rPr lang="sv-SE" sz="1800" dirty="0" smtClean="0"/>
              <a:t>calls Subversion ”the </a:t>
            </a:r>
            <a:r>
              <a:rPr lang="sv-SE" sz="1800" dirty="0" err="1" smtClean="0"/>
              <a:t>most</a:t>
            </a:r>
            <a:r>
              <a:rPr lang="sv-SE" sz="1800" dirty="0" smtClean="0"/>
              <a:t> </a:t>
            </a:r>
            <a:r>
              <a:rPr lang="sv-SE" sz="1800" dirty="0" err="1" smtClean="0"/>
              <a:t>pointless</a:t>
            </a:r>
            <a:r>
              <a:rPr lang="sv-SE" sz="1800" dirty="0" smtClean="0"/>
              <a:t> </a:t>
            </a:r>
            <a:r>
              <a:rPr lang="sv-SE" sz="1800" dirty="0" err="1" smtClean="0"/>
              <a:t>project</a:t>
            </a:r>
            <a:r>
              <a:rPr lang="sv-SE" sz="1800" dirty="0" smtClean="0"/>
              <a:t> </a:t>
            </a:r>
            <a:r>
              <a:rPr lang="sv-SE" sz="1800" dirty="0" err="1" smtClean="0"/>
              <a:t>ever</a:t>
            </a:r>
            <a:r>
              <a:rPr lang="sv-SE" sz="1800" dirty="0" smtClean="0"/>
              <a:t> </a:t>
            </a:r>
            <a:r>
              <a:rPr lang="sv-SE" sz="1800" dirty="0" err="1" smtClean="0"/>
              <a:t>started</a:t>
            </a:r>
            <a:r>
              <a:rPr lang="sv-SE" sz="1800" dirty="0" smtClean="0"/>
              <a:t>” (for </a:t>
            </a:r>
            <a:r>
              <a:rPr lang="sv-SE" sz="1800" dirty="0" err="1" smtClean="0"/>
              <a:t>wanting</a:t>
            </a:r>
            <a:r>
              <a:rPr lang="sv-SE" sz="1800" dirty="0" smtClean="0"/>
              <a:t> </a:t>
            </a:r>
            <a:r>
              <a:rPr lang="sv-SE" sz="1800" dirty="0" err="1" smtClean="0"/>
              <a:t>to</a:t>
            </a:r>
            <a:r>
              <a:rPr lang="sv-SE" sz="1800" dirty="0" smtClean="0"/>
              <a:t> ”do </a:t>
            </a:r>
            <a:r>
              <a:rPr lang="sv-SE" sz="1800" dirty="0" err="1" smtClean="0"/>
              <a:t>cvs</a:t>
            </a:r>
            <a:r>
              <a:rPr lang="sv-SE" sz="1800" dirty="0" smtClean="0"/>
              <a:t> right”)</a:t>
            </a:r>
          </a:p>
          <a:p>
            <a:r>
              <a:rPr lang="sv-SE" sz="1800" dirty="0" err="1" smtClean="0"/>
              <a:t>GitHub</a:t>
            </a:r>
            <a:r>
              <a:rPr lang="sv-SE" sz="1800" dirty="0" smtClean="0"/>
              <a:t> </a:t>
            </a:r>
            <a:r>
              <a:rPr lang="sv-SE" sz="1800" dirty="0" err="1" smtClean="0"/>
              <a:t>becomes</a:t>
            </a:r>
            <a:r>
              <a:rPr lang="sv-SE" sz="1800" dirty="0" smtClean="0"/>
              <a:t> the </a:t>
            </a:r>
            <a:r>
              <a:rPr lang="sv-SE" sz="1800" dirty="0" err="1" smtClean="0"/>
              <a:t>world’s</a:t>
            </a:r>
            <a:r>
              <a:rPr lang="sv-SE" sz="1800" dirty="0" smtClean="0"/>
              <a:t> </a:t>
            </a:r>
            <a:r>
              <a:rPr lang="sv-SE" sz="1800" dirty="0" err="1" smtClean="0"/>
              <a:t>most</a:t>
            </a:r>
            <a:r>
              <a:rPr lang="sv-SE" sz="1800" dirty="0" smtClean="0"/>
              <a:t> </a:t>
            </a:r>
            <a:r>
              <a:rPr lang="sv-SE" sz="1800" dirty="0" err="1" smtClean="0"/>
              <a:t>popular</a:t>
            </a:r>
            <a:r>
              <a:rPr lang="sv-SE" sz="1800" dirty="0" smtClean="0"/>
              <a:t> site for </a:t>
            </a:r>
            <a:r>
              <a:rPr lang="sv-SE" sz="1800" dirty="0" err="1" smtClean="0"/>
              <a:t>open</a:t>
            </a:r>
            <a:r>
              <a:rPr lang="sv-SE" sz="1800" dirty="0" smtClean="0"/>
              <a:t> source </a:t>
            </a:r>
            <a:r>
              <a:rPr lang="sv-SE" sz="1800" dirty="0" err="1" smtClean="0"/>
              <a:t>collaboration</a:t>
            </a:r>
            <a:endParaRPr lang="sv-SE" sz="180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8" name="Picture 4" descr="Git-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564904"/>
            <a:ext cx="2880320" cy="120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934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GIT commits </a:t>
            </a:r>
            <a:endParaRPr lang="en-US" sz="1800" b="1" dirty="0"/>
          </a:p>
        </p:txBody>
      </p:sp>
      <p:sp>
        <p:nvSpPr>
          <p:cNvPr id="18" name="Platshållare för innehåll 17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456632" cy="4319587"/>
          </a:xfrm>
        </p:spPr>
        <p:txBody>
          <a:bodyPr>
            <a:normAutofit/>
          </a:bodyPr>
          <a:lstStyle/>
          <a:p>
            <a:r>
              <a:rPr lang="sv-SE" sz="1800" dirty="0" smtClean="0"/>
              <a:t>A </a:t>
            </a:r>
            <a:r>
              <a:rPr lang="sv-SE" sz="1800" dirty="0" err="1" smtClean="0"/>
              <a:t>repository</a:t>
            </a:r>
            <a:r>
              <a:rPr lang="sv-SE" sz="1800" dirty="0" smtClean="0"/>
              <a:t> is a </a:t>
            </a:r>
            <a:r>
              <a:rPr lang="sv-SE" sz="1800" dirty="0" err="1" smtClean="0"/>
              <a:t>cryptographically</a:t>
            </a:r>
            <a:r>
              <a:rPr lang="sv-SE" sz="1800" dirty="0" smtClean="0"/>
              <a:t> (SHA-1) </a:t>
            </a:r>
            <a:r>
              <a:rPr lang="sv-SE" sz="1800" dirty="0" err="1" smtClean="0"/>
              <a:t>linked</a:t>
            </a:r>
            <a:r>
              <a:rPr lang="sv-SE" sz="1800" dirty="0" smtClean="0"/>
              <a:t> </a:t>
            </a:r>
            <a:r>
              <a:rPr lang="sv-SE" sz="1800" dirty="0" err="1" smtClean="0"/>
              <a:t>graph</a:t>
            </a:r>
            <a:r>
              <a:rPr lang="sv-SE" sz="1800" dirty="0" smtClean="0"/>
              <a:t> </a:t>
            </a:r>
            <a:r>
              <a:rPr lang="sv-SE" sz="1800" dirty="0" err="1" smtClean="0"/>
              <a:t>of</a:t>
            </a:r>
            <a:r>
              <a:rPr lang="sv-SE" sz="1800" dirty="0" smtClean="0"/>
              <a:t> </a:t>
            </a:r>
            <a:r>
              <a:rPr lang="sv-SE" sz="1800" b="1" dirty="0" err="1" smtClean="0"/>
              <a:t>commits</a:t>
            </a:r>
            <a:r>
              <a:rPr lang="sv-SE" sz="1800" dirty="0" smtClean="0"/>
              <a:t>, </a:t>
            </a:r>
            <a:r>
              <a:rPr lang="sv-SE" sz="1800" b="1" dirty="0" err="1" smtClean="0"/>
              <a:t>trees</a:t>
            </a:r>
            <a:r>
              <a:rPr lang="sv-SE" sz="1800" dirty="0" smtClean="0"/>
              <a:t> (</a:t>
            </a:r>
            <a:r>
              <a:rPr lang="sv-SE" sz="1800" dirty="0" err="1" smtClean="0"/>
              <a:t>directories</a:t>
            </a:r>
            <a:r>
              <a:rPr lang="sv-SE" sz="1800" dirty="0" smtClean="0"/>
              <a:t>) and </a:t>
            </a:r>
            <a:r>
              <a:rPr lang="sv-SE" sz="1800" b="1" dirty="0" err="1" smtClean="0"/>
              <a:t>blobs</a:t>
            </a:r>
            <a:r>
              <a:rPr lang="sv-SE" sz="1800" dirty="0" smtClean="0"/>
              <a:t> (</a:t>
            </a:r>
            <a:r>
              <a:rPr lang="sv-SE" sz="1800" dirty="0" err="1" smtClean="0"/>
              <a:t>files</a:t>
            </a:r>
            <a:r>
              <a:rPr lang="sv-SE" sz="1800" dirty="0" smtClean="0"/>
              <a:t>)</a:t>
            </a:r>
          </a:p>
          <a:p>
            <a:r>
              <a:rPr lang="sv-SE" sz="1800" dirty="0" err="1" smtClean="0"/>
              <a:t>Each</a:t>
            </a:r>
            <a:r>
              <a:rPr lang="sv-SE" sz="1800" dirty="0" smtClean="0"/>
              <a:t> </a:t>
            </a:r>
            <a:r>
              <a:rPr lang="sv-SE" sz="1800" dirty="0" err="1" smtClean="0"/>
              <a:t>commit</a:t>
            </a:r>
            <a:r>
              <a:rPr lang="sv-SE" sz="1800" dirty="0" smtClean="0"/>
              <a:t> </a:t>
            </a:r>
            <a:r>
              <a:rPr lang="sv-SE" sz="1800" dirty="0" err="1" smtClean="0"/>
              <a:t>reflects</a:t>
            </a:r>
            <a:r>
              <a:rPr lang="sv-SE" sz="1800" dirty="0" smtClean="0"/>
              <a:t> the </a:t>
            </a:r>
            <a:r>
              <a:rPr lang="sv-SE" sz="1800" dirty="0" err="1" smtClean="0"/>
              <a:t>entire</a:t>
            </a:r>
            <a:r>
              <a:rPr lang="sv-SE" sz="1800" dirty="0" smtClean="0"/>
              <a:t> </a:t>
            </a:r>
            <a:r>
              <a:rPr lang="sv-SE" sz="1800" dirty="0" err="1" smtClean="0"/>
              <a:t>workspace</a:t>
            </a:r>
            <a:endParaRPr lang="sv-SE" sz="1800" dirty="0"/>
          </a:p>
          <a:p>
            <a:r>
              <a:rPr lang="sv-SE" sz="1800" dirty="0" err="1" smtClean="0"/>
              <a:t>Blobs</a:t>
            </a:r>
            <a:r>
              <a:rPr lang="sv-SE" sz="1800" dirty="0" smtClean="0"/>
              <a:t> </a:t>
            </a:r>
            <a:r>
              <a:rPr lang="sv-SE" sz="1800" dirty="0" err="1" smtClean="0"/>
              <a:t>are</a:t>
            </a:r>
            <a:r>
              <a:rPr lang="sv-SE" sz="1800" dirty="0" smtClean="0"/>
              <a:t> delta </a:t>
            </a:r>
            <a:r>
              <a:rPr lang="sv-SE" sz="1800" dirty="0" err="1" smtClean="0"/>
              <a:t>compressed</a:t>
            </a:r>
            <a:r>
              <a:rPr lang="sv-SE" sz="1800" dirty="0" smtClean="0"/>
              <a:t> </a:t>
            </a:r>
            <a:r>
              <a:rPr lang="sv-SE" sz="1800" dirty="0" err="1" smtClean="0"/>
              <a:t>into</a:t>
            </a:r>
            <a:r>
              <a:rPr lang="sv-SE" sz="1800" dirty="0" smtClean="0"/>
              <a:t> </a:t>
            </a:r>
            <a:r>
              <a:rPr lang="sv-SE" sz="1800" dirty="0" err="1" smtClean="0"/>
              <a:t>packfiles</a:t>
            </a:r>
            <a:r>
              <a:rPr lang="sv-SE" sz="1800" dirty="0" smtClean="0"/>
              <a:t> (</a:t>
            </a:r>
            <a:r>
              <a:rPr lang="sv-SE" sz="1800" dirty="0" err="1" smtClean="0"/>
              <a:t>but</a:t>
            </a:r>
            <a:r>
              <a:rPr lang="sv-SE" sz="1800" dirty="0" smtClean="0"/>
              <a:t> </a:t>
            </a:r>
            <a:r>
              <a:rPr lang="sv-SE" sz="1800" dirty="0" err="1" smtClean="0"/>
              <a:t>that</a:t>
            </a:r>
            <a:r>
              <a:rPr lang="sv-SE" sz="1800" dirty="0" smtClean="0"/>
              <a:t> is transparent </a:t>
            </a:r>
            <a:r>
              <a:rPr lang="sv-SE" sz="1800" dirty="0" err="1" smtClean="0"/>
              <a:t>to</a:t>
            </a:r>
            <a:r>
              <a:rPr lang="sv-SE" sz="1800" dirty="0" smtClean="0"/>
              <a:t> the </a:t>
            </a:r>
            <a:r>
              <a:rPr lang="sv-SE" sz="1800" dirty="0" err="1" smtClean="0"/>
              <a:t>user</a:t>
            </a:r>
            <a:r>
              <a:rPr lang="sv-SE" sz="1800" dirty="0" smtClean="0"/>
              <a:t>)</a:t>
            </a:r>
          </a:p>
          <a:p>
            <a:r>
              <a:rPr lang="sv-SE" sz="1800" dirty="0" err="1" smtClean="0"/>
              <a:t>You</a:t>
            </a:r>
            <a:r>
              <a:rPr lang="sv-SE" sz="1800" dirty="0" smtClean="0"/>
              <a:t> do not </a:t>
            </a:r>
            <a:r>
              <a:rPr lang="sv-SE" sz="1800" dirty="0" err="1" smtClean="0"/>
              <a:t>have</a:t>
            </a:r>
            <a:r>
              <a:rPr lang="sv-SE" sz="1800" dirty="0" smtClean="0"/>
              <a:t> </a:t>
            </a:r>
            <a:r>
              <a:rPr lang="sv-SE" sz="1800" dirty="0" err="1" smtClean="0"/>
              <a:t>to</a:t>
            </a:r>
            <a:r>
              <a:rPr lang="sv-SE" sz="1800" dirty="0" smtClean="0"/>
              <a:t> </a:t>
            </a:r>
            <a:r>
              <a:rPr lang="sv-SE" sz="1800" dirty="0" err="1" smtClean="0"/>
              <a:t>fetch</a:t>
            </a:r>
            <a:r>
              <a:rPr lang="sv-SE" sz="1800" dirty="0" smtClean="0"/>
              <a:t> </a:t>
            </a:r>
            <a:r>
              <a:rPr lang="sv-SE" sz="1800" dirty="0" err="1" smtClean="0"/>
              <a:t>everything</a:t>
            </a:r>
            <a:r>
              <a:rPr lang="sv-SE" sz="1800" dirty="0" smtClean="0"/>
              <a:t> (</a:t>
            </a:r>
            <a:r>
              <a:rPr lang="sv-SE" sz="1800" dirty="0" err="1" smtClean="0"/>
              <a:t>see</a:t>
            </a:r>
            <a:r>
              <a:rPr lang="sv-SE" sz="1800" dirty="0" smtClean="0"/>
              <a:t> </a:t>
            </a:r>
            <a:r>
              <a:rPr lang="sv-SE" sz="1800" dirty="0" err="1" smtClean="0"/>
              <a:t>shallow</a:t>
            </a:r>
            <a:r>
              <a:rPr lang="sv-SE" sz="1800" dirty="0" smtClean="0"/>
              <a:t> or </a:t>
            </a:r>
            <a:r>
              <a:rPr lang="sv-SE" sz="1800" dirty="0" err="1" smtClean="0"/>
              <a:t>single-branch</a:t>
            </a:r>
            <a:r>
              <a:rPr lang="sv-SE" sz="1800" dirty="0" smtClean="0"/>
              <a:t> </a:t>
            </a:r>
            <a:r>
              <a:rPr lang="sv-SE" sz="1800" dirty="0" err="1" smtClean="0"/>
              <a:t>clone</a:t>
            </a:r>
            <a:r>
              <a:rPr lang="sv-SE" sz="1800" dirty="0" smtClean="0"/>
              <a:t>)</a:t>
            </a:r>
            <a:endParaRPr lang="sv-SE" sz="1800" dirty="0"/>
          </a:p>
        </p:txBody>
      </p:sp>
      <p:pic>
        <p:nvPicPr>
          <p:cNvPr id="3074" name="Picture 2" descr="All the objects in your Git directory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484784"/>
            <a:ext cx="5038132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ruta 25"/>
          <p:cNvSpPr txBox="1"/>
          <p:nvPr/>
        </p:nvSpPr>
        <p:spPr bwMode="auto">
          <a:xfrm>
            <a:off x="5665187" y="5229200"/>
            <a:ext cx="3299301" cy="24622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eaLnBrk="0" hangingPunct="0"/>
            <a:r>
              <a:rPr lang="sv-SE" sz="1000" dirty="0">
                <a:solidFill>
                  <a:schemeClr val="tx1"/>
                </a:solidFill>
                <a:hlinkClick r:id="rId4"/>
              </a:rPr>
              <a:t>http://</a:t>
            </a:r>
            <a:r>
              <a:rPr lang="sv-SE" sz="1000" dirty="0" smtClean="0">
                <a:solidFill>
                  <a:schemeClr val="tx1"/>
                </a:solidFill>
                <a:hlinkClick r:id="rId4"/>
              </a:rPr>
              <a:t>git-scm.com/book/en/v2/Git-Internals-Git-Objects</a:t>
            </a:r>
            <a:r>
              <a:rPr lang="sv-SE" sz="1000" dirty="0" smtClean="0">
                <a:solidFill>
                  <a:schemeClr val="tx1"/>
                </a:solidFill>
              </a:rPr>
              <a:t> </a:t>
            </a:r>
            <a:endParaRPr lang="sv-SE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5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90066"/>
          </a:xfrm>
        </p:spPr>
        <p:txBody>
          <a:bodyPr>
            <a:noAutofit/>
          </a:bodyPr>
          <a:lstStyle/>
          <a:p>
            <a:r>
              <a:rPr lang="en-US" sz="2800" dirty="0" smtClean="0"/>
              <a:t>GIT state operation 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188536" y="2182659"/>
            <a:ext cx="45719" cy="4112758"/>
          </a:xfrm>
          <a:prstGeom prst="rect">
            <a:avLst/>
          </a:prstGeom>
          <a:solidFill>
            <a:srgbClr val="3366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1296387"/>
            <a:ext cx="1670389" cy="886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directory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514673" y="1296387"/>
            <a:ext cx="1670389" cy="886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Staging area (index) </a:t>
            </a:r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610092" y="1296387"/>
            <a:ext cx="1670389" cy="886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git</a:t>
            </a:r>
            <a:r>
              <a:rPr lang="en-US" dirty="0" smtClean="0"/>
              <a:t> directory</a:t>
            </a:r>
          </a:p>
          <a:p>
            <a:pPr algn="ctr"/>
            <a:r>
              <a:rPr lang="en-US" dirty="0" smtClean="0"/>
              <a:t>(repo)</a:t>
            </a:r>
          </a:p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718035" y="1296387"/>
            <a:ext cx="1670389" cy="8862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repo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49702" y="2182658"/>
            <a:ext cx="45719" cy="4112759"/>
          </a:xfrm>
          <a:prstGeom prst="rect">
            <a:avLst/>
          </a:prstGeom>
          <a:solidFill>
            <a:srgbClr val="3366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99568" y="2182659"/>
            <a:ext cx="45719" cy="4112758"/>
          </a:xfrm>
          <a:prstGeom prst="rect">
            <a:avLst/>
          </a:prstGeom>
          <a:solidFill>
            <a:srgbClr val="3366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11713" y="2182658"/>
            <a:ext cx="45719" cy="4188661"/>
          </a:xfrm>
          <a:prstGeom prst="rect">
            <a:avLst/>
          </a:prstGeom>
          <a:solidFill>
            <a:srgbClr val="3366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1279974" y="2360781"/>
            <a:ext cx="2115447" cy="71789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3395422" y="2780928"/>
            <a:ext cx="2027006" cy="90295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grpSp>
        <p:nvGrpSpPr>
          <p:cNvPr id="44" name="Grupp 43"/>
          <p:cNvGrpSpPr/>
          <p:nvPr/>
        </p:nvGrpSpPr>
        <p:grpSpPr>
          <a:xfrm>
            <a:off x="1234252" y="4509120"/>
            <a:ext cx="4165315" cy="900065"/>
            <a:chOff x="1234252" y="3897087"/>
            <a:chExt cx="4165315" cy="900065"/>
          </a:xfrm>
        </p:grpSpPr>
        <p:sp>
          <p:nvSpPr>
            <p:cNvPr id="34" name="Right Arrow 33"/>
            <p:cNvSpPr/>
            <p:nvPr/>
          </p:nvSpPr>
          <p:spPr>
            <a:xfrm rot="10800000">
              <a:off x="1234252" y="3897087"/>
              <a:ext cx="4165315" cy="900065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27350" y="4149080"/>
              <a:ext cx="1684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    Checkout</a:t>
              </a:r>
            </a:p>
          </p:txBody>
        </p:sp>
      </p:grpSp>
      <p:sp>
        <p:nvSpPr>
          <p:cNvPr id="38" name="Right Arrow 37"/>
          <p:cNvSpPr/>
          <p:nvPr/>
        </p:nvSpPr>
        <p:spPr>
          <a:xfrm>
            <a:off x="5441985" y="3212976"/>
            <a:ext cx="2115447" cy="8281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</a:t>
            </a:r>
            <a:endParaRPr lang="en-US" dirty="0"/>
          </a:p>
        </p:txBody>
      </p:sp>
      <p:grpSp>
        <p:nvGrpSpPr>
          <p:cNvPr id="42" name="Grupp 41"/>
          <p:cNvGrpSpPr/>
          <p:nvPr/>
        </p:nvGrpSpPr>
        <p:grpSpPr>
          <a:xfrm>
            <a:off x="5422694" y="3942398"/>
            <a:ext cx="2105966" cy="782746"/>
            <a:chOff x="5422694" y="4590470"/>
            <a:chExt cx="2105966" cy="782746"/>
          </a:xfrm>
        </p:grpSpPr>
        <p:sp>
          <p:nvSpPr>
            <p:cNvPr id="43" name="Right Arrow 42"/>
            <p:cNvSpPr/>
            <p:nvPr/>
          </p:nvSpPr>
          <p:spPr>
            <a:xfrm rot="10800000">
              <a:off x="5422694" y="4590470"/>
              <a:ext cx="2105966" cy="782746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49596" y="4787390"/>
              <a:ext cx="858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  Fetch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upp 46"/>
          <p:cNvGrpSpPr/>
          <p:nvPr/>
        </p:nvGrpSpPr>
        <p:grpSpPr>
          <a:xfrm>
            <a:off x="1279974" y="5485156"/>
            <a:ext cx="6254598" cy="824163"/>
            <a:chOff x="1279974" y="5485156"/>
            <a:chExt cx="6254598" cy="824163"/>
          </a:xfrm>
        </p:grpSpPr>
        <p:sp>
          <p:nvSpPr>
            <p:cNvPr id="48" name="Right Arrow 47"/>
            <p:cNvSpPr/>
            <p:nvPr/>
          </p:nvSpPr>
          <p:spPr>
            <a:xfrm rot="10800000">
              <a:off x="1279974" y="5485156"/>
              <a:ext cx="6254598" cy="82416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39952" y="5723964"/>
              <a:ext cx="53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Pull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640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1800" b="1" dirty="0" err="1" smtClean="0"/>
              <a:t>How</a:t>
            </a:r>
            <a:r>
              <a:rPr lang="sv-SE" sz="1800" b="1" dirty="0" smtClean="0"/>
              <a:t> </a:t>
            </a:r>
            <a:r>
              <a:rPr lang="sv-SE" sz="1800" b="1" dirty="0" err="1" smtClean="0"/>
              <a:t>to</a:t>
            </a:r>
            <a:r>
              <a:rPr lang="sv-SE" sz="1800" b="1" dirty="0" smtClean="0"/>
              <a:t> </a:t>
            </a:r>
            <a:r>
              <a:rPr lang="sv-SE" sz="1800" b="1" dirty="0" err="1" smtClean="0"/>
              <a:t>collaborate</a:t>
            </a:r>
            <a:r>
              <a:rPr lang="sv-SE" sz="1800" b="1" dirty="0" smtClean="0"/>
              <a:t> </a:t>
            </a:r>
            <a:r>
              <a:rPr lang="sv-SE" sz="1800" b="1" dirty="0" err="1" smtClean="0"/>
              <a:t>with</a:t>
            </a:r>
            <a:r>
              <a:rPr lang="sv-SE" sz="1800" b="1" dirty="0" smtClean="0"/>
              <a:t> Git</a:t>
            </a:r>
            <a:endParaRPr lang="sv-SE" sz="1800" b="1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395288" y="1341438"/>
            <a:ext cx="2880567" cy="4319587"/>
          </a:xfrm>
        </p:spPr>
        <p:txBody>
          <a:bodyPr/>
          <a:lstStyle/>
          <a:p>
            <a:r>
              <a:rPr lang="sv-SE" dirty="0" smtClean="0"/>
              <a:t>Git </a:t>
            </a:r>
            <a:r>
              <a:rPr lang="sv-SE" dirty="0" err="1" smtClean="0"/>
              <a:t>doesn’t</a:t>
            </a:r>
            <a:r>
              <a:rPr lang="sv-SE" dirty="0" smtClean="0"/>
              <a:t> </a:t>
            </a:r>
            <a:r>
              <a:rPr lang="sv-SE" dirty="0" err="1" smtClean="0"/>
              <a:t>need</a:t>
            </a:r>
            <a:r>
              <a:rPr lang="sv-SE" dirty="0" smtClean="0"/>
              <a:t> the </a:t>
            </a:r>
            <a:r>
              <a:rPr lang="sv-SE" dirty="0" err="1" smtClean="0"/>
              <a:t>network</a:t>
            </a:r>
            <a:endParaRPr lang="sv-SE" dirty="0"/>
          </a:p>
          <a:p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there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many</a:t>
            </a:r>
            <a:r>
              <a:rPr lang="sv-SE" dirty="0" smtClean="0"/>
              <a:t> </a:t>
            </a:r>
            <a:r>
              <a:rPr lang="sv-SE" dirty="0" err="1" smtClean="0"/>
              <a:t>ways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collaborate</a:t>
            </a:r>
            <a:r>
              <a:rPr lang="sv-SE" dirty="0" smtClean="0"/>
              <a:t>:</a:t>
            </a:r>
          </a:p>
          <a:p>
            <a:pPr lvl="1"/>
            <a:r>
              <a:rPr lang="sv-SE" dirty="0" err="1" smtClean="0"/>
              <a:t>Patches</a:t>
            </a:r>
            <a:r>
              <a:rPr lang="sv-SE" dirty="0" smtClean="0"/>
              <a:t> / </a:t>
            </a:r>
            <a:r>
              <a:rPr lang="sv-SE" dirty="0" err="1" smtClean="0"/>
              <a:t>bundles</a:t>
            </a:r>
            <a:endParaRPr lang="sv-SE" dirty="0" smtClean="0"/>
          </a:p>
          <a:p>
            <a:pPr lvl="1"/>
            <a:r>
              <a:rPr lang="sv-SE" dirty="0" smtClean="0"/>
              <a:t>SSH / </a:t>
            </a:r>
            <a:r>
              <a:rPr lang="sv-SE" dirty="0" err="1" smtClean="0"/>
              <a:t>network</a:t>
            </a:r>
            <a:r>
              <a:rPr lang="sv-SE" dirty="0" smtClean="0"/>
              <a:t> </a:t>
            </a:r>
            <a:r>
              <a:rPr lang="sv-SE" dirty="0" err="1" smtClean="0"/>
              <a:t>share</a:t>
            </a:r>
            <a:endParaRPr lang="sv-SE" dirty="0" smtClean="0"/>
          </a:p>
          <a:p>
            <a:pPr lvl="1"/>
            <a:r>
              <a:rPr lang="sv-SE" dirty="0" err="1" smtClean="0"/>
              <a:t>Gitosis</a:t>
            </a:r>
            <a:r>
              <a:rPr lang="sv-SE" dirty="0" smtClean="0"/>
              <a:t> server</a:t>
            </a:r>
          </a:p>
          <a:p>
            <a:pPr lvl="1"/>
            <a:r>
              <a:rPr lang="sv-SE" dirty="0" err="1" smtClean="0"/>
              <a:t>Github</a:t>
            </a:r>
            <a:r>
              <a:rPr lang="sv-SE" dirty="0" smtClean="0"/>
              <a:t> / </a:t>
            </a:r>
            <a:r>
              <a:rPr lang="sv-SE" dirty="0" err="1" smtClean="0"/>
              <a:t>Bitbucket</a:t>
            </a:r>
            <a:r>
              <a:rPr lang="sv-SE" dirty="0" smtClean="0"/>
              <a:t> / </a:t>
            </a:r>
            <a:r>
              <a:rPr lang="sv-SE" dirty="0" err="1" smtClean="0"/>
              <a:t>other</a:t>
            </a:r>
            <a:endParaRPr lang="sv-SE" dirty="0" smtClean="0"/>
          </a:p>
          <a:p>
            <a:r>
              <a:rPr lang="sv-SE" dirty="0" err="1" smtClean="0"/>
              <a:t>This</a:t>
            </a:r>
            <a:r>
              <a:rPr lang="sv-SE" dirty="0" smtClean="0"/>
              <a:t> focus </a:t>
            </a:r>
            <a:r>
              <a:rPr lang="sv-SE" dirty="0" err="1" smtClean="0"/>
              <a:t>to</a:t>
            </a:r>
            <a:r>
              <a:rPr lang="sv-SE" dirty="0" smtClean="0"/>
              <a:t> do </a:t>
            </a:r>
            <a:r>
              <a:rPr lang="sv-SE" dirty="0" err="1" smtClean="0"/>
              <a:t>only</a:t>
            </a:r>
            <a:r>
              <a:rPr lang="sv-SE" dirty="0" smtClean="0"/>
              <a:t> CM and do it right and </a:t>
            </a:r>
            <a:r>
              <a:rPr lang="sv-SE" dirty="0" err="1" smtClean="0"/>
              <a:t>reliably</a:t>
            </a:r>
            <a:r>
              <a:rPr lang="sv-SE" dirty="0" smtClean="0"/>
              <a:t> has </a:t>
            </a:r>
            <a:r>
              <a:rPr lang="sv-SE" dirty="0" err="1" smtClean="0"/>
              <a:t>contributed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the </a:t>
            </a:r>
            <a:r>
              <a:rPr lang="sv-SE" dirty="0" err="1" smtClean="0"/>
              <a:t>popularity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Git and </a:t>
            </a:r>
            <a:r>
              <a:rPr lang="sv-SE" dirty="0" err="1" smtClean="0"/>
              <a:t>Github</a:t>
            </a:r>
            <a:r>
              <a:rPr lang="sv-SE" dirty="0" smtClean="0"/>
              <a:t>:</a:t>
            </a:r>
            <a:br>
              <a:rPr lang="sv-SE" dirty="0" smtClean="0"/>
            </a:br>
            <a:r>
              <a:rPr lang="sv-SE" dirty="0" smtClean="0">
                <a:hlinkClick r:id="rId2"/>
              </a:rPr>
              <a:t>http</a:t>
            </a:r>
            <a:r>
              <a:rPr lang="sv-SE" dirty="0">
                <a:hlinkClick r:id="rId2"/>
              </a:rPr>
              <a:t>://www.wired.com/2012/02/github-2/all</a:t>
            </a:r>
            <a:r>
              <a:rPr lang="sv-SE" dirty="0" smtClean="0">
                <a:hlinkClick r:id="rId2"/>
              </a:rPr>
              <a:t>/</a:t>
            </a:r>
            <a:r>
              <a:rPr lang="sv-SE" dirty="0" smtClean="0"/>
              <a:t> 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50" name="Picture 2" descr="http://nvie.com/img/centr-decentr@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546146"/>
            <a:ext cx="4968552" cy="368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97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>
                <a:hlinkClick r:id="rId2"/>
              </a:rPr>
              <a:t>https://</a:t>
            </a:r>
            <a:r>
              <a:rPr lang="sv-SE" dirty="0" smtClean="0">
                <a:hlinkClick r:id="rId2"/>
              </a:rPr>
              <a:t>github.com/Azure/azure-content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5823570" cy="152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ktangel med rundade hörn 5"/>
          <p:cNvSpPr/>
          <p:nvPr/>
        </p:nvSpPr>
        <p:spPr>
          <a:xfrm>
            <a:off x="4716016" y="2492896"/>
            <a:ext cx="2151162" cy="504056"/>
          </a:xfrm>
          <a:prstGeom prst="roundRect">
            <a:avLst/>
          </a:prstGeom>
          <a:solidFill>
            <a:schemeClr val="accent5">
              <a:lumMod val="60000"/>
              <a:lumOff val="40000"/>
              <a:alpha val="4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573016"/>
            <a:ext cx="4104456" cy="229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90009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1800" b="1" dirty="0" err="1" smtClean="0"/>
              <a:t>With</a:t>
            </a:r>
            <a:r>
              <a:rPr lang="sv-SE" sz="1800" b="1" dirty="0" smtClean="0"/>
              <a:t> Git, </a:t>
            </a:r>
            <a:r>
              <a:rPr lang="sv-SE" sz="1800" b="1" dirty="0" err="1" smtClean="0"/>
              <a:t>you</a:t>
            </a:r>
            <a:r>
              <a:rPr lang="sv-SE" sz="1800" b="1" dirty="0" smtClean="0"/>
              <a:t> set the </a:t>
            </a:r>
            <a:r>
              <a:rPr lang="sv-SE" sz="1800" b="1" dirty="0" err="1" smtClean="0"/>
              <a:t>rules</a:t>
            </a:r>
            <a:endParaRPr lang="sv-SE" sz="1800" b="1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sz="half" idx="1"/>
          </p:nvPr>
        </p:nvSpPr>
        <p:spPr>
          <a:xfrm>
            <a:off x="395536" y="1628800"/>
            <a:ext cx="3888432" cy="3600400"/>
          </a:xfrm>
        </p:spPr>
        <p:txBody>
          <a:bodyPr>
            <a:normAutofit/>
          </a:bodyPr>
          <a:lstStyle/>
          <a:p>
            <a:r>
              <a:rPr lang="en-US" sz="1800" dirty="0"/>
              <a:t>"It is easy to shoot your foot off with </a:t>
            </a:r>
            <a:r>
              <a:rPr lang="en-US" sz="1800" dirty="0" err="1" smtClean="0"/>
              <a:t>git</a:t>
            </a:r>
            <a:r>
              <a:rPr lang="en-US" sz="1800" dirty="0" smtClean="0"/>
              <a:t>…</a:t>
            </a:r>
          </a:p>
          <a:p>
            <a:r>
              <a:rPr lang="en-US" sz="1800" dirty="0" smtClean="0"/>
              <a:t>…but </a:t>
            </a:r>
            <a:r>
              <a:rPr lang="en-US" sz="1800" dirty="0"/>
              <a:t>also easy to revert to a previous foot and merge it with your current leg</a:t>
            </a:r>
            <a:r>
              <a:rPr lang="en-US" sz="1800" dirty="0" smtClean="0"/>
              <a:t>.“</a:t>
            </a:r>
          </a:p>
          <a:p>
            <a:r>
              <a:rPr lang="sv-SE" sz="1800" dirty="0" err="1" smtClean="0"/>
              <a:t>Branching</a:t>
            </a:r>
            <a:r>
              <a:rPr lang="sv-SE" sz="1800" dirty="0" smtClean="0"/>
              <a:t> </a:t>
            </a:r>
            <a:r>
              <a:rPr lang="sv-SE" sz="1800" dirty="0" err="1" smtClean="0"/>
              <a:t>strategy</a:t>
            </a:r>
            <a:r>
              <a:rPr lang="sv-SE" sz="1800" dirty="0" smtClean="0"/>
              <a:t> is </a:t>
            </a:r>
            <a:r>
              <a:rPr lang="sv-SE" sz="1800" dirty="0" err="1" smtClean="0"/>
              <a:t>usually</a:t>
            </a:r>
            <a:r>
              <a:rPr lang="sv-SE" sz="1800" dirty="0" smtClean="0"/>
              <a:t> the </a:t>
            </a:r>
            <a:r>
              <a:rPr lang="sv-SE" sz="1800" dirty="0" err="1" smtClean="0"/>
              <a:t>first</a:t>
            </a:r>
            <a:r>
              <a:rPr lang="sv-SE" sz="1800" dirty="0" smtClean="0"/>
              <a:t> </a:t>
            </a:r>
            <a:r>
              <a:rPr lang="sv-SE" sz="1800" dirty="0" err="1" smtClean="0"/>
              <a:t>thing</a:t>
            </a:r>
            <a:r>
              <a:rPr lang="sv-SE" sz="1800" dirty="0" smtClean="0"/>
              <a:t> teams </a:t>
            </a:r>
            <a:r>
              <a:rPr lang="sv-SE" sz="1800" dirty="0" err="1" smtClean="0"/>
              <a:t>realize</a:t>
            </a:r>
            <a:r>
              <a:rPr lang="sv-SE" sz="1800" dirty="0" smtClean="0"/>
              <a:t> </a:t>
            </a:r>
            <a:r>
              <a:rPr lang="sv-SE" sz="1800" dirty="0" err="1" smtClean="0"/>
              <a:t>they</a:t>
            </a:r>
            <a:r>
              <a:rPr lang="sv-SE" sz="1800" dirty="0" smtClean="0"/>
              <a:t> lack</a:t>
            </a:r>
          </a:p>
          <a:p>
            <a:r>
              <a:rPr lang="sv-SE" sz="1800" dirty="0" err="1" smtClean="0"/>
              <a:t>But</a:t>
            </a:r>
            <a:r>
              <a:rPr lang="sv-SE" sz="1800" dirty="0" smtClean="0"/>
              <a:t> </a:t>
            </a:r>
            <a:r>
              <a:rPr lang="sv-SE" sz="1800" dirty="0" err="1" smtClean="0"/>
              <a:t>if</a:t>
            </a:r>
            <a:r>
              <a:rPr lang="sv-SE" sz="1800" dirty="0" smtClean="0"/>
              <a:t> </a:t>
            </a:r>
            <a:r>
              <a:rPr lang="sv-SE" sz="1800" dirty="0" err="1" smtClean="0"/>
              <a:t>you</a:t>
            </a:r>
            <a:r>
              <a:rPr lang="sv-SE" sz="1800" dirty="0" smtClean="0"/>
              <a:t> </a:t>
            </a:r>
            <a:r>
              <a:rPr lang="sv-SE" sz="1800" dirty="0" err="1" smtClean="0"/>
              <a:t>can</a:t>
            </a:r>
            <a:r>
              <a:rPr lang="sv-SE" sz="1800" dirty="0" smtClean="0"/>
              <a:t> </a:t>
            </a:r>
            <a:r>
              <a:rPr lang="sv-SE" sz="1800" dirty="0" err="1" smtClean="0"/>
              <a:t>manage</a:t>
            </a:r>
            <a:r>
              <a:rPr lang="sv-SE" sz="1800" dirty="0" smtClean="0"/>
              <a:t> the CM, it has proven </a:t>
            </a:r>
            <a:r>
              <a:rPr lang="sv-SE" sz="1800" dirty="0" err="1" smtClean="0"/>
              <a:t>very</a:t>
            </a:r>
            <a:r>
              <a:rPr lang="sv-SE" sz="1800" dirty="0" smtClean="0"/>
              <a:t> </a:t>
            </a:r>
            <a:r>
              <a:rPr lang="sv-SE" sz="1800" dirty="0" err="1" smtClean="0"/>
              <a:t>powerful</a:t>
            </a:r>
            <a:r>
              <a:rPr lang="sv-SE" sz="1800" dirty="0" smtClean="0"/>
              <a:t>, fast and flexible for </a:t>
            </a:r>
            <a:r>
              <a:rPr lang="sv-SE" sz="1800" dirty="0" err="1" smtClean="0"/>
              <a:t>many</a:t>
            </a:r>
            <a:endParaRPr lang="sv-SE" sz="1800" dirty="0" smtClean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074" name="Picture 2" descr="http://nvie.com/img/git-model@2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73394"/>
            <a:ext cx="3528392" cy="467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390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smtClean="0"/>
              <a:t>Public service </a:t>
            </a:r>
            <a:r>
              <a:rPr lang="sv-SE" b="1" dirty="0" err="1" smtClean="0"/>
              <a:t>announcement</a:t>
            </a:r>
            <a:endParaRPr lang="sv-SE" b="1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4294967295"/>
          </p:nvPr>
        </p:nvSpPr>
        <p:spPr>
          <a:xfrm>
            <a:off x="323528" y="836713"/>
            <a:ext cx="8640960" cy="33123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b="1" dirty="0" smtClean="0"/>
              <a:t>We can’t teach you all of </a:t>
            </a:r>
            <a:r>
              <a:rPr lang="en-US" sz="2200" b="1" dirty="0" err="1" smtClean="0"/>
              <a:t>Git</a:t>
            </a:r>
            <a:endParaRPr lang="en-US" sz="2200" b="1" dirty="0" smtClean="0"/>
          </a:p>
          <a:p>
            <a:endParaRPr lang="en-US" sz="1800" b="1" dirty="0"/>
          </a:p>
          <a:p>
            <a:r>
              <a:rPr lang="en-US" sz="1800" dirty="0" smtClean="0"/>
              <a:t>There's </a:t>
            </a:r>
            <a:r>
              <a:rPr lang="en-US" sz="1800" dirty="0"/>
              <a:t>so much, ...</a:t>
            </a:r>
          </a:p>
          <a:p>
            <a:r>
              <a:rPr lang="en-US" sz="1800" dirty="0"/>
              <a:t>We learnt it because we're curious and want to be </a:t>
            </a:r>
            <a:r>
              <a:rPr lang="en-US" sz="1800" dirty="0" smtClean="0"/>
              <a:t>helpful</a:t>
            </a:r>
          </a:p>
          <a:p>
            <a:r>
              <a:rPr lang="en-US" sz="1800" dirty="0" smtClean="0"/>
              <a:t>Cooperating in </a:t>
            </a:r>
            <a:r>
              <a:rPr lang="en-US" sz="1800" dirty="0" err="1" smtClean="0"/>
              <a:t>Git</a:t>
            </a:r>
            <a:r>
              <a:rPr lang="en-US" sz="1800" dirty="0" smtClean="0"/>
              <a:t> can be a great way to learn anyway!</a:t>
            </a:r>
          </a:p>
          <a:p>
            <a:endParaRPr lang="en-US" sz="1800" dirty="0"/>
          </a:p>
          <a:p>
            <a:pPr marL="0" indent="0" algn="ctr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clone https://github.com/UncleCJ/hicollegegit.git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4294967295"/>
          </p:nvPr>
        </p:nvSpPr>
        <p:spPr>
          <a:xfrm>
            <a:off x="8855075" y="188913"/>
            <a:ext cx="288925" cy="287337"/>
          </a:xfrm>
        </p:spPr>
        <p:txBody>
          <a:bodyPr/>
          <a:lstStyle/>
          <a:p>
            <a:fld id="{11DA82ED-F820-4319-BD97-F25880B325A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3131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 6"/>
          <p:cNvGrpSpPr/>
          <p:nvPr/>
        </p:nvGrpSpPr>
        <p:grpSpPr>
          <a:xfrm>
            <a:off x="611560" y="404664"/>
            <a:ext cx="3654869" cy="3748773"/>
            <a:chOff x="1115616" y="1484784"/>
            <a:chExt cx="5400600" cy="5539358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556792"/>
              <a:ext cx="5324475" cy="546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ktangel 5"/>
            <p:cNvSpPr/>
            <p:nvPr/>
          </p:nvSpPr>
          <p:spPr>
            <a:xfrm>
              <a:off x="3491880" y="1484784"/>
              <a:ext cx="3024336" cy="936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89251" cy="648073"/>
          </a:xfrm>
        </p:spPr>
        <p:txBody>
          <a:bodyPr>
            <a:normAutofit/>
          </a:bodyPr>
          <a:lstStyle/>
          <a:p>
            <a:r>
              <a:rPr lang="sv-SE" sz="1800" b="1" dirty="0" smtClean="0"/>
              <a:t>A </a:t>
            </a:r>
            <a:r>
              <a:rPr lang="sv-SE" sz="1800" b="1" dirty="0" err="1" smtClean="0"/>
              <a:t>few</a:t>
            </a:r>
            <a:r>
              <a:rPr lang="sv-SE" sz="1800" b="1" dirty="0" smtClean="0"/>
              <a:t> </a:t>
            </a:r>
            <a:r>
              <a:rPr lang="sv-SE" sz="1800" b="1" dirty="0" err="1" smtClean="0"/>
              <a:t>words</a:t>
            </a:r>
            <a:r>
              <a:rPr lang="sv-SE" sz="1800" b="1" dirty="0" smtClean="0"/>
              <a:t> </a:t>
            </a:r>
            <a:r>
              <a:rPr lang="sv-SE" sz="1800" b="1" dirty="0" err="1" smtClean="0"/>
              <a:t>about</a:t>
            </a:r>
            <a:r>
              <a:rPr lang="sv-SE" sz="1800" b="1" dirty="0" smtClean="0"/>
              <a:t> </a:t>
            </a:r>
            <a:r>
              <a:rPr lang="sv-SE" sz="1800" b="1" dirty="0" err="1" smtClean="0"/>
              <a:t>direction</a:t>
            </a:r>
            <a:r>
              <a:rPr lang="sv-SE" sz="1800" b="1" dirty="0" smtClean="0"/>
              <a:t> </a:t>
            </a:r>
            <a:r>
              <a:rPr lang="sv-SE" sz="1800" b="1" dirty="0" err="1" smtClean="0"/>
              <a:t>of</a:t>
            </a:r>
            <a:r>
              <a:rPr lang="sv-SE" sz="1800" b="1" dirty="0" smtClean="0"/>
              <a:t> </a:t>
            </a:r>
            <a:r>
              <a:rPr lang="sv-SE" sz="1800" b="1" dirty="0" err="1" smtClean="0"/>
              <a:t>merging</a:t>
            </a:r>
            <a:endParaRPr lang="sv-SE" sz="1800" b="1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4294967295"/>
          </p:nvPr>
        </p:nvSpPr>
        <p:spPr>
          <a:xfrm>
            <a:off x="8855075" y="188913"/>
            <a:ext cx="288925" cy="287337"/>
          </a:xfrm>
        </p:spPr>
        <p:txBody>
          <a:bodyPr/>
          <a:lstStyle/>
          <a:p>
            <a:fld id="{11DA82ED-F820-4319-BD97-F25880B325A1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741" y="1268760"/>
            <a:ext cx="7128792" cy="144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9385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err="1" smtClean="0"/>
              <a:t>Don’t</a:t>
            </a:r>
            <a:r>
              <a:rPr lang="sv-SE" b="1" dirty="0" smtClean="0"/>
              <a:t> </a:t>
            </a:r>
            <a:r>
              <a:rPr lang="sv-SE" b="1" dirty="0" err="1" smtClean="0"/>
              <a:t>always</a:t>
            </a:r>
            <a:r>
              <a:rPr lang="sv-SE" b="1" dirty="0" smtClean="0"/>
              <a:t> </a:t>
            </a:r>
            <a:r>
              <a:rPr lang="sv-SE" b="1" dirty="0" err="1" smtClean="0"/>
              <a:t>merge</a:t>
            </a:r>
            <a:r>
              <a:rPr lang="sv-SE" b="1" dirty="0" smtClean="0"/>
              <a:t> - </a:t>
            </a:r>
            <a:r>
              <a:rPr lang="sv-SE" b="1" dirty="0" err="1" smtClean="0"/>
              <a:t>rebase</a:t>
            </a:r>
            <a:endParaRPr lang="sv-SE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2655"/>
            <a:ext cx="3825230" cy="3790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ruta 2"/>
          <p:cNvSpPr txBox="1"/>
          <p:nvPr/>
        </p:nvSpPr>
        <p:spPr>
          <a:xfrm>
            <a:off x="4932040" y="548680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 smtClean="0"/>
              <a:t>Avoid</a:t>
            </a:r>
            <a:r>
              <a:rPr lang="sv-SE" dirty="0" smtClean="0"/>
              <a:t> </a:t>
            </a:r>
            <a:r>
              <a:rPr lang="sv-SE" dirty="0" err="1" smtClean="0"/>
              <a:t>merge</a:t>
            </a:r>
            <a:r>
              <a:rPr lang="sv-SE" dirty="0" smtClean="0"/>
              <a:t> </a:t>
            </a:r>
            <a:r>
              <a:rPr lang="sv-SE" dirty="0" err="1" smtClean="0"/>
              <a:t>commits</a:t>
            </a:r>
            <a:r>
              <a:rPr lang="sv-SE" dirty="0" smtClean="0"/>
              <a:t> </a:t>
            </a:r>
            <a:r>
              <a:rPr lang="sv-SE" dirty="0" err="1" smtClean="0"/>
              <a:t>within</a:t>
            </a:r>
            <a:r>
              <a:rPr lang="sv-SE" dirty="0" smtClean="0"/>
              <a:t> the same </a:t>
            </a:r>
            <a:r>
              <a:rPr lang="sv-SE" dirty="0" err="1" smtClean="0"/>
              <a:t>branch</a:t>
            </a:r>
            <a:endParaRPr lang="sv-S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 smtClean="0"/>
              <a:t>Use</a:t>
            </a:r>
            <a:r>
              <a:rPr lang="sv-SE" dirty="0" smtClean="0"/>
              <a:t> eg. </a:t>
            </a:r>
            <a:r>
              <a:rPr lang="sv-SE" dirty="0" err="1" smtClean="0"/>
              <a:t>pull</a:t>
            </a:r>
            <a:r>
              <a:rPr lang="sv-SE" dirty="0" smtClean="0"/>
              <a:t> --</a:t>
            </a:r>
            <a:r>
              <a:rPr lang="sv-SE" dirty="0" err="1" smtClean="0"/>
              <a:t>rebase</a:t>
            </a:r>
            <a:endParaRPr lang="sv-S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 smtClean="0"/>
              <a:t>Commit</a:t>
            </a:r>
            <a:r>
              <a:rPr lang="sv-SE" dirty="0" smtClean="0"/>
              <a:t> </a:t>
            </a:r>
            <a:r>
              <a:rPr lang="sv-SE" dirty="0" err="1" smtClean="0"/>
              <a:t>history</a:t>
            </a:r>
            <a:r>
              <a:rPr lang="sv-SE" dirty="0" smtClean="0"/>
              <a:t> is </a:t>
            </a:r>
            <a:r>
              <a:rPr lang="sv-SE" dirty="0" err="1" smtClean="0"/>
              <a:t>supposed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be </a:t>
            </a:r>
            <a:r>
              <a:rPr lang="sv-SE" dirty="0" err="1" smtClean="0"/>
              <a:t>topological</a:t>
            </a:r>
            <a:r>
              <a:rPr lang="sv-SE" dirty="0" smtClean="0"/>
              <a:t> not </a:t>
            </a:r>
            <a:r>
              <a:rPr lang="sv-SE" dirty="0" err="1" smtClean="0"/>
              <a:t>always</a:t>
            </a:r>
            <a:r>
              <a:rPr lang="sv-SE" dirty="0" smtClean="0"/>
              <a:t> </a:t>
            </a:r>
            <a:r>
              <a:rPr lang="sv-SE" dirty="0" err="1" smtClean="0"/>
              <a:t>chronological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437765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CM and </a:t>
            </a:r>
            <a:r>
              <a:rPr lang="en-US" sz="3200" b="1" dirty="0" err="1" smtClean="0"/>
              <a:t>Git</a:t>
            </a:r>
            <a:endParaRPr lang="en-US" sz="3200" b="1" dirty="0" smtClean="0"/>
          </a:p>
          <a:p>
            <a:pPr algn="ctr"/>
            <a:r>
              <a:rPr lang="en-US" sz="3200" b="1" dirty="0" smtClean="0"/>
              <a:t> tools showcase</a:t>
            </a:r>
            <a:endParaRPr lang="sv-SE" sz="3200" b="1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4294967295"/>
          </p:nvPr>
        </p:nvSpPr>
        <p:spPr>
          <a:xfrm>
            <a:off x="8855075" y="188913"/>
            <a:ext cx="288925" cy="287337"/>
          </a:xfrm>
        </p:spPr>
        <p:txBody>
          <a:bodyPr/>
          <a:lstStyle/>
          <a:p>
            <a:fld id="{11DA82ED-F820-4319-BD97-F25880B325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442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Vem är Carl-Johan Sveningsson?</a:t>
            </a:r>
            <a:endParaRPr lang="sv-SE" dirty="0"/>
          </a:p>
        </p:txBody>
      </p:sp>
      <p:pic>
        <p:nvPicPr>
          <p:cNvPr id="8" name="Platshållare för bild 7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60232" y="764704"/>
            <a:ext cx="1512346" cy="1701597"/>
          </a:xfrm>
        </p:spPr>
      </p:pic>
      <p:sp>
        <p:nvSpPr>
          <p:cNvPr id="5" name="Platshållare för innehåll 4"/>
          <p:cNvSpPr>
            <a:spLocks noGrp="1"/>
          </p:cNvSpPr>
          <p:nvPr>
            <p:ph sz="half" idx="4294967295"/>
          </p:nvPr>
        </p:nvSpPr>
        <p:spPr>
          <a:xfrm>
            <a:off x="726147" y="692697"/>
            <a:ext cx="5581917" cy="29523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sz="1800" b="1" dirty="0" smtClean="0"/>
              <a:t>CV i korthet:</a:t>
            </a:r>
          </a:p>
          <a:p>
            <a:r>
              <a:rPr lang="sv-SE" sz="1800" dirty="0" smtClean="0"/>
              <a:t>1981-2000 – född och uppvuxen i Gnosjö, Småland</a:t>
            </a:r>
          </a:p>
          <a:p>
            <a:r>
              <a:rPr lang="sv-SE" sz="1800" dirty="0" smtClean="0"/>
              <a:t>2000-2006 – civ.ing. datateknik Chalmers</a:t>
            </a:r>
          </a:p>
          <a:p>
            <a:r>
              <a:rPr lang="sv-SE" sz="1800" dirty="0" smtClean="0"/>
              <a:t>2006-2011 – </a:t>
            </a:r>
            <a:r>
              <a:rPr lang="sv-SE" sz="1800" dirty="0" err="1" smtClean="0"/>
              <a:t>startups</a:t>
            </a:r>
            <a:r>
              <a:rPr lang="sv-SE" sz="1800" dirty="0" smtClean="0"/>
              <a:t> i</a:t>
            </a:r>
            <a:br>
              <a:rPr lang="sv-SE" sz="1800" dirty="0" smtClean="0"/>
            </a:br>
            <a:r>
              <a:rPr lang="sv-SE" sz="1800" dirty="0" smtClean="0"/>
              <a:t> Tallinn, Estland</a:t>
            </a:r>
          </a:p>
          <a:p>
            <a:r>
              <a:rPr lang="sv-SE" sz="1800" dirty="0" smtClean="0"/>
              <a:t>2011 – teknisk projektledare etc. för </a:t>
            </a:r>
            <a:r>
              <a:rPr lang="sv-SE" sz="1800" dirty="0" err="1" smtClean="0"/>
              <a:t>HiQ</a:t>
            </a:r>
            <a:r>
              <a:rPr lang="sv-SE" sz="1800" dirty="0" smtClean="0"/>
              <a:t>, </a:t>
            </a:r>
            <a:r>
              <a:rPr lang="sv-SE" sz="1800" dirty="0" err="1" smtClean="0"/>
              <a:t>sveriges</a:t>
            </a:r>
            <a:r>
              <a:rPr lang="sv-SE" sz="1800" dirty="0" smtClean="0"/>
              <a:t> justaste konsultbolag.</a:t>
            </a:r>
            <a:r>
              <a:rPr lang="sv-SE" sz="1800" dirty="0"/>
              <a:t/>
            </a:r>
            <a:br>
              <a:rPr lang="sv-SE" sz="1800" dirty="0"/>
            </a:br>
            <a:r>
              <a:rPr lang="sv-SE" sz="1800" i="1" dirty="0" smtClean="0"/>
              <a:t>Tidigare uppdrag: Miljöansvarig, SCRUM Master, säkerhetsarkitektur, inbäddade system etc.</a:t>
            </a:r>
          </a:p>
        </p:txBody>
      </p:sp>
      <p:pic>
        <p:nvPicPr>
          <p:cNvPr id="9" name="Bildobjekt 8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533" y="5189140"/>
            <a:ext cx="1021715" cy="767715"/>
          </a:xfrm>
          <a:prstGeom prst="rect">
            <a:avLst/>
          </a:prstGeom>
          <a:extLst>
            <a:ext uri="{FAA26D3D-D897-4be2-8F04-BA451C77F1D7}">
              <ma14:placeholderFlag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ve="http://schemas.openxmlformats.org/markup-compatibility/2006" xmlns:lc="http://schemas.openxmlformats.org/drawingml/2006/lockedCanvas"/>
            </a:ext>
          </a:extLst>
        </p:spPr>
      </p:pic>
      <p:pic>
        <p:nvPicPr>
          <p:cNvPr id="1026" name="Picture 2" descr="QR cod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412" y="2618111"/>
            <a:ext cx="432821" cy="43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4176" y="1865812"/>
            <a:ext cx="1014983" cy="24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6304" y="1844824"/>
            <a:ext cx="637784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28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GIT GUI clients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5039889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GIThub</a:t>
            </a:r>
            <a:r>
              <a:rPr lang="en-US" sz="3200" b="1" dirty="0" smtClean="0"/>
              <a:t> for MAC </a:t>
            </a:r>
          </a:p>
          <a:p>
            <a:r>
              <a:rPr lang="en-US" sz="3200" b="1" dirty="0" smtClean="0"/>
              <a:t>Tower </a:t>
            </a:r>
          </a:p>
          <a:p>
            <a:r>
              <a:rPr lang="en-US" sz="3200" b="1" dirty="0" err="1" smtClean="0"/>
              <a:t>GITbox</a:t>
            </a:r>
            <a:endParaRPr lang="en-US" sz="3200" b="1" dirty="0"/>
          </a:p>
          <a:p>
            <a:r>
              <a:rPr lang="en-US" sz="3200" b="1" dirty="0" err="1" smtClean="0"/>
              <a:t>Atlassian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Sourcetree</a:t>
            </a:r>
            <a:r>
              <a:rPr lang="en-US" sz="3200" b="1" dirty="0" smtClean="0"/>
              <a:t>	</a:t>
            </a:r>
          </a:p>
          <a:p>
            <a:r>
              <a:rPr lang="en-US" sz="3200" b="1" dirty="0" err="1" smtClean="0"/>
              <a:t>Git</a:t>
            </a:r>
            <a:r>
              <a:rPr lang="en-US" sz="3200" b="1" dirty="0" smtClean="0"/>
              <a:t> cola </a:t>
            </a:r>
          </a:p>
          <a:p>
            <a:r>
              <a:rPr lang="en-US" sz="3200" b="1" dirty="0" err="1" smtClean="0"/>
              <a:t>Gitg</a:t>
            </a:r>
            <a:endParaRPr lang="en-US" sz="3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 smtClean="0"/>
              <a:t>Find and use the one you are most comfortable with</a:t>
            </a:r>
          </a:p>
          <a:p>
            <a:r>
              <a:rPr lang="sv-SE" sz="1800" dirty="0" err="1" smtClean="0"/>
              <a:t>Download</a:t>
            </a:r>
            <a:r>
              <a:rPr lang="sv-SE" sz="1800" dirty="0" smtClean="0"/>
              <a:t> </a:t>
            </a:r>
            <a:r>
              <a:rPr lang="sv-SE" sz="1800" dirty="0" err="1" smtClean="0"/>
              <a:t>link</a:t>
            </a:r>
            <a:r>
              <a:rPr lang="sv-SE" sz="1800" dirty="0" smtClean="0"/>
              <a:t>: </a:t>
            </a:r>
            <a:br>
              <a:rPr lang="sv-SE" sz="1800" dirty="0" smtClean="0"/>
            </a:br>
            <a:r>
              <a:rPr lang="pl-PL" dirty="0" smtClean="0">
                <a:hlinkClick r:id="rId2"/>
              </a:rPr>
              <a:t>http:/</a:t>
            </a:r>
            <a:r>
              <a:rPr lang="pl-PL" dirty="0">
                <a:hlinkClick r:id="rId2"/>
              </a:rPr>
              <a:t>/git-scm.com/download/gui/</a:t>
            </a:r>
            <a:r>
              <a:rPr lang="pl-PL" dirty="0" smtClean="0">
                <a:hlinkClick r:id="rId2"/>
              </a:rPr>
              <a:t>linux</a:t>
            </a:r>
            <a:endParaRPr lang="pl-PL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36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B864-2A5B-4B57-9C52-476B6FC89539}" type="datetime1">
              <a:rPr lang="sv-SE" smtClean="0"/>
              <a:t>2015-02-17</a:t>
            </a:fld>
            <a:endParaRPr lang="sv-S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26E4-2B13-4465-A5B0-7D9EB9E6EE0C}" type="slidenum">
              <a:rPr lang="sv-SE" smtClean="0"/>
              <a:t>21</a:t>
            </a:fld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751" y="332656"/>
            <a:ext cx="8064500" cy="408046"/>
          </a:xfrm>
        </p:spPr>
        <p:txBody>
          <a:bodyPr/>
          <a:lstStyle/>
          <a:p>
            <a:r>
              <a:rPr lang="en-US" sz="1800" b="1" dirty="0" smtClean="0"/>
              <a:t>Source tree (Windows/Linux/OS X)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6" descr="Screen Shot 2014-11-04 at 10.05.03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6" b="12866"/>
          <a:stretch>
            <a:fillRect/>
          </a:stretch>
        </p:blipFill>
        <p:spPr>
          <a:xfrm>
            <a:off x="1115616" y="1412776"/>
            <a:ext cx="7128792" cy="4703797"/>
          </a:xfrm>
        </p:spPr>
      </p:pic>
      <p:sp>
        <p:nvSpPr>
          <p:cNvPr id="8" name="Rectangle 7"/>
          <p:cNvSpPr/>
          <p:nvPr/>
        </p:nvSpPr>
        <p:spPr>
          <a:xfrm>
            <a:off x="2651225" y="2879304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Push </a:t>
            </a:r>
          </a:p>
        </p:txBody>
      </p:sp>
      <p:sp>
        <p:nvSpPr>
          <p:cNvPr id="9" name="Rectangle 8"/>
          <p:cNvSpPr/>
          <p:nvPr/>
        </p:nvSpPr>
        <p:spPr>
          <a:xfrm>
            <a:off x="4091385" y="2687283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Pull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59537" y="2687283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Fetch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11265" y="1871192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smtClean="0"/>
              <a:t>Checkout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59537" y="1727176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1400" dirty="0" smtClean="0"/>
              <a:t>Stash</a:t>
            </a:r>
          </a:p>
          <a:p>
            <a:pPr algn="ctr"/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3227289" y="3935421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smtClean="0"/>
              <a:t>Add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27689" y="2303240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smtClean="0"/>
              <a:t>Remove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27689" y="3455368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smtClean="0"/>
              <a:t>Merge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67449" y="4031432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Commit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03153" y="5183560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smtClean="0"/>
              <a:t>Stash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7329" y="5375581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smtClean="0"/>
              <a:t>Stage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43513" y="5183560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err="1" smtClean="0"/>
              <a:t>Unstage</a:t>
            </a:r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6827689" y="4799517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smtClean="0"/>
              <a:t>Discard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55081" y="3935421"/>
            <a:ext cx="1224136" cy="576064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Ignore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83073" y="2447256"/>
            <a:ext cx="1224136" cy="576064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Cherry-pick</a:t>
            </a:r>
          </a:p>
        </p:txBody>
      </p:sp>
    </p:spTree>
    <p:extLst>
      <p:ext uri="{BB962C8B-B14F-4D97-AF65-F5344CB8AC3E}">
        <p14:creationId xmlns:p14="http://schemas.microsoft.com/office/powerpoint/2010/main" val="257770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26E4-2B13-4465-A5B0-7D9EB9E6EE0C}" type="slidenum">
              <a:rPr lang="sv-SE" smtClean="0"/>
              <a:t>22</a:t>
            </a:fld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Merging tool - Kdiff3</a:t>
            </a:r>
            <a:endParaRPr lang="en-US" sz="1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39750" y="1340769"/>
            <a:ext cx="8136706" cy="458451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1800" dirty="0"/>
              <a:t>Merging is necessary when several people work on the same files in a project. </a:t>
            </a:r>
          </a:p>
          <a:p>
            <a:pPr marL="285750" indent="-285750">
              <a:buFont typeface="Arial"/>
              <a:buChar char="•"/>
            </a:pPr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Kdiff3 can be used to merge two or three input files  by selecting the buttons A/B/C from the button bar and choose the source that should be used.</a:t>
            </a:r>
          </a:p>
          <a:p>
            <a:pPr marL="285750" indent="-285750">
              <a:buFont typeface="Arial"/>
              <a:buChar char="•"/>
            </a:pPr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Saving is disabled until all conflicts are resolved. </a:t>
            </a:r>
          </a:p>
          <a:p>
            <a:pPr marL="285750" indent="-285750">
              <a:buFont typeface="Arial"/>
              <a:buChar char="•"/>
            </a:pPr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 Merge case– either B or input C changed but not both then change source automatically will be selected; if both has changed in the same line the conflict occurs and need to be resolved; B,C the same but not A then C is selected.</a:t>
            </a:r>
          </a:p>
          <a:p>
            <a:pPr marL="285750" indent="-285750">
              <a:buFont typeface="Arial"/>
              <a:buChar char="•"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10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26E4-2B13-4465-A5B0-7D9EB9E6EE0C}" type="slidenum">
              <a:rPr lang="sv-SE" smtClean="0"/>
              <a:t>23</a:t>
            </a:fld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Kdiff3</a:t>
            </a:r>
            <a:endParaRPr lang="en-US" sz="1800" dirty="0"/>
          </a:p>
        </p:txBody>
      </p:sp>
      <p:pic>
        <p:nvPicPr>
          <p:cNvPr id="9" name="Content Placeholder 8" descr="kdiff3_1.png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6" b="8016"/>
          <a:stretch>
            <a:fillRect/>
          </a:stretch>
        </p:blipFill>
        <p:spPr>
          <a:xfrm>
            <a:off x="539750" y="1628801"/>
            <a:ext cx="8064500" cy="4295750"/>
          </a:xfrm>
        </p:spPr>
      </p:pic>
    </p:spTree>
    <p:extLst>
      <p:ext uri="{BB962C8B-B14F-4D97-AF65-F5344CB8AC3E}">
        <p14:creationId xmlns:p14="http://schemas.microsoft.com/office/powerpoint/2010/main" val="799952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2800" b="1" dirty="0" err="1" smtClean="0"/>
              <a:t>Why</a:t>
            </a:r>
            <a:r>
              <a:rPr lang="sv-SE" sz="2800" b="1" dirty="0" smtClean="0"/>
              <a:t> and </a:t>
            </a:r>
            <a:r>
              <a:rPr lang="sv-SE" sz="2800" b="1" dirty="0" err="1" smtClean="0"/>
              <a:t>what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of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Configuration</a:t>
            </a:r>
            <a:r>
              <a:rPr lang="sv-SE" sz="2800" b="1" dirty="0" smtClean="0"/>
              <a:t> Management?</a:t>
            </a:r>
            <a:endParaRPr lang="sv-SE" sz="2800" b="1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4294967295"/>
          </p:nvPr>
        </p:nvSpPr>
        <p:spPr>
          <a:xfrm>
            <a:off x="8855075" y="188913"/>
            <a:ext cx="288925" cy="287337"/>
          </a:xfrm>
        </p:spPr>
        <p:txBody>
          <a:bodyPr/>
          <a:lstStyle/>
          <a:p>
            <a:fld id="{11DA82ED-F820-4319-BD97-F25880B325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344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CM why and </a:t>
            </a:r>
            <a:r>
              <a:rPr lang="en-US" b="1" dirty="0" smtClean="0"/>
              <a:t>what - Intro</a:t>
            </a:r>
            <a:endParaRPr lang="sv-SE" dirty="0"/>
          </a:p>
        </p:txBody>
      </p:sp>
      <p:sp>
        <p:nvSpPr>
          <p:cNvPr id="8" name="Platshållare för innehåll 7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4968800" cy="43195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 smtClean="0">
                <a:latin typeface="Garamond" panose="02020404030301010803" pitchFamily="18" charset="0"/>
              </a:rPr>
              <a:t>“Now</a:t>
            </a:r>
            <a:r>
              <a:rPr lang="en-US" sz="1500" dirty="0">
                <a:latin typeface="Garamond" panose="02020404030301010803" pitchFamily="18" charset="0"/>
              </a:rPr>
              <a:t>, up to now my plan went all right </a:t>
            </a:r>
            <a:endParaRPr lang="en-US" sz="15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500" dirty="0" err="1" smtClean="0">
                <a:latin typeface="Garamond" panose="02020404030301010803" pitchFamily="18" charset="0"/>
              </a:rPr>
              <a:t>'Til</a:t>
            </a:r>
            <a:r>
              <a:rPr lang="en-US" sz="1500" dirty="0" smtClean="0">
                <a:latin typeface="Garamond" panose="02020404030301010803" pitchFamily="18" charset="0"/>
              </a:rPr>
              <a:t> </a:t>
            </a:r>
            <a:r>
              <a:rPr lang="en-US" sz="1500" dirty="0">
                <a:latin typeface="Garamond" panose="02020404030301010803" pitchFamily="18" charset="0"/>
              </a:rPr>
              <a:t>we tried to put it all together one night </a:t>
            </a:r>
            <a:endParaRPr lang="en-US" sz="15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Garamond" panose="02020404030301010803" pitchFamily="18" charset="0"/>
              </a:rPr>
              <a:t>And </a:t>
            </a:r>
            <a:r>
              <a:rPr lang="en-US" sz="1500" dirty="0">
                <a:latin typeface="Garamond" panose="02020404030301010803" pitchFamily="18" charset="0"/>
              </a:rPr>
              <a:t>that's when we noticed that something was definitely wrong </a:t>
            </a:r>
            <a:endParaRPr lang="en-US" sz="15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Garamond" panose="02020404030301010803" pitchFamily="18" charset="0"/>
              </a:rPr>
              <a:t>The </a:t>
            </a:r>
            <a:r>
              <a:rPr lang="en-US" sz="1500" dirty="0">
                <a:latin typeface="Garamond" panose="02020404030301010803" pitchFamily="18" charset="0"/>
              </a:rPr>
              <a:t>transmission was a '53 and the motor turned out to be a '73 </a:t>
            </a:r>
            <a:endParaRPr lang="en-US" sz="15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Garamond" panose="02020404030301010803" pitchFamily="18" charset="0"/>
              </a:rPr>
              <a:t>And </a:t>
            </a:r>
            <a:r>
              <a:rPr lang="en-US" sz="1500" dirty="0">
                <a:latin typeface="Garamond" panose="02020404030301010803" pitchFamily="18" charset="0"/>
              </a:rPr>
              <a:t>when we tried to put in the bolts all the holes were gone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So we drilled it out so that it would fit </a:t>
            </a:r>
            <a:endParaRPr lang="en-US" sz="15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Garamond" panose="02020404030301010803" pitchFamily="18" charset="0"/>
              </a:rPr>
              <a:t>And </a:t>
            </a:r>
            <a:r>
              <a:rPr lang="en-US" sz="1500" dirty="0">
                <a:latin typeface="Garamond" panose="02020404030301010803" pitchFamily="18" charset="0"/>
              </a:rPr>
              <a:t>with a little bit of help with an adapter </a:t>
            </a:r>
            <a:r>
              <a:rPr lang="en-US" sz="1500" dirty="0" smtClean="0">
                <a:latin typeface="Garamond" panose="02020404030301010803" pitchFamily="18" charset="0"/>
              </a:rPr>
              <a:t>kit</a:t>
            </a:r>
          </a:p>
          <a:p>
            <a:pPr marL="0" indent="0">
              <a:buNone/>
            </a:pPr>
            <a:r>
              <a:rPr lang="en-US" sz="1500" dirty="0" smtClean="0">
                <a:latin typeface="Garamond" panose="02020404030301010803" pitchFamily="18" charset="0"/>
              </a:rPr>
              <a:t>We </a:t>
            </a:r>
            <a:r>
              <a:rPr lang="en-US" sz="1500" dirty="0">
                <a:latin typeface="Garamond" panose="02020404030301010803" pitchFamily="18" charset="0"/>
              </a:rPr>
              <a:t>had that engine </a:t>
            </a:r>
            <a:r>
              <a:rPr lang="en-US" sz="1500" dirty="0" err="1">
                <a:latin typeface="Garamond" panose="02020404030301010803" pitchFamily="18" charset="0"/>
              </a:rPr>
              <a:t>runnin</a:t>
            </a:r>
            <a:r>
              <a:rPr lang="en-US" sz="1500" dirty="0">
                <a:latin typeface="Garamond" panose="02020404030301010803" pitchFamily="18" charset="0"/>
              </a:rPr>
              <a:t>' just like a song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...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You might say I went right up to the factory </a:t>
            </a:r>
            <a:endParaRPr lang="en-US" sz="15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Garamond" panose="02020404030301010803" pitchFamily="18" charset="0"/>
              </a:rPr>
              <a:t>And </a:t>
            </a:r>
            <a:r>
              <a:rPr lang="en-US" sz="1500" dirty="0">
                <a:latin typeface="Garamond" panose="02020404030301010803" pitchFamily="18" charset="0"/>
              </a:rPr>
              <a:t>picked it up, it's cheaper that way </a:t>
            </a:r>
            <a:endParaRPr lang="en-US" sz="15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Garamond" panose="02020404030301010803" pitchFamily="18" charset="0"/>
              </a:rPr>
              <a:t>Uh</a:t>
            </a:r>
            <a:r>
              <a:rPr lang="en-US" sz="1500" dirty="0">
                <a:latin typeface="Garamond" panose="02020404030301010803" pitchFamily="18" charset="0"/>
              </a:rPr>
              <a:t>, what model is it?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Well, it's a '49, '50, '51, '52, '53, '54, '55, '56 '57, '58' 59' automobile </a:t>
            </a:r>
            <a:endParaRPr lang="en-US" sz="15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Garamond" panose="02020404030301010803" pitchFamily="18" charset="0"/>
              </a:rPr>
              <a:t>It's </a:t>
            </a:r>
            <a:r>
              <a:rPr lang="en-US" sz="1500" dirty="0">
                <a:latin typeface="Garamond" panose="02020404030301010803" pitchFamily="18" charset="0"/>
              </a:rPr>
              <a:t>a '60, '61, '62, '63, '64, '65, '66, '67 '68, '69, '70 </a:t>
            </a:r>
            <a:r>
              <a:rPr lang="en-US" sz="1500" dirty="0" smtClean="0">
                <a:latin typeface="Garamond" panose="02020404030301010803" pitchFamily="18" charset="0"/>
              </a:rPr>
              <a:t>automobile”</a:t>
            </a:r>
            <a:endParaRPr lang="en-US" sz="1500" dirty="0">
              <a:latin typeface="Garamond" panose="02020404030301010803" pitchFamily="18" charset="0"/>
            </a:endParaRPr>
          </a:p>
        </p:txBody>
      </p:sp>
      <p:sp>
        <p:nvSpPr>
          <p:cNvPr id="9" name="Platshållare för innehåll 8"/>
          <p:cNvSpPr>
            <a:spLocks noGrp="1"/>
          </p:cNvSpPr>
          <p:nvPr>
            <p:ph sz="half" idx="2"/>
          </p:nvPr>
        </p:nvSpPr>
        <p:spPr>
          <a:xfrm>
            <a:off x="1331640" y="5733256"/>
            <a:ext cx="6264696" cy="10081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 smtClean="0"/>
              <a:t>"</a:t>
            </a:r>
            <a:r>
              <a:rPr lang="en-US" sz="1800" b="1" dirty="0"/>
              <a:t>One Piece At A </a:t>
            </a:r>
            <a:r>
              <a:rPr lang="en-US" sz="1800" b="1" dirty="0" smtClean="0"/>
              <a:t>Time“, Johnny </a:t>
            </a:r>
            <a:r>
              <a:rPr lang="en-US" sz="1800" b="1" dirty="0"/>
              <a:t>Cash</a:t>
            </a:r>
            <a:r>
              <a:rPr lang="en-US" sz="1800" b="1" dirty="0" smtClean="0"/>
              <a:t> </a:t>
            </a:r>
            <a:r>
              <a:rPr lang="en-US" sz="1800" b="1" dirty="0"/>
              <a:t>(1976)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en.wikipedia.org/wiki/One_Piece_at_a_Time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http://upload.wikimedia.org/wikipedia/commons/thumb/0/0e/One_piece_at_a_time.jpg/1024px-One_piece_at_a_time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847" y="2276872"/>
            <a:ext cx="321864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/>
          <p:cNvSpPr/>
          <p:nvPr/>
        </p:nvSpPr>
        <p:spPr>
          <a:xfrm>
            <a:off x="5148064" y="4725144"/>
            <a:ext cx="3816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https://www.youtube.com/watch?v=rWHniL8MyMM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1150756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CM why and </a:t>
            </a:r>
            <a:r>
              <a:rPr lang="en-US" b="1" dirty="0" smtClean="0"/>
              <a:t>what - Intro</a:t>
            </a:r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971600" y="4725144"/>
            <a:ext cx="7057529" cy="1295921"/>
          </a:xfrm>
        </p:spPr>
        <p:txBody>
          <a:bodyPr>
            <a:normAutofit fontScale="92500" lnSpcReduction="20000"/>
          </a:bodyPr>
          <a:lstStyle/>
          <a:p>
            <a:r>
              <a:rPr lang="sv-SE" sz="2200" dirty="0" smtClean="0"/>
              <a:t>Google </a:t>
            </a:r>
            <a:r>
              <a:rPr lang="sv-SE" sz="2200" dirty="0" err="1" smtClean="0"/>
              <a:t>Docs</a:t>
            </a:r>
            <a:r>
              <a:rPr lang="sv-SE" sz="2200" dirty="0" smtClean="0"/>
              <a:t> has (</a:t>
            </a:r>
            <a:r>
              <a:rPr lang="sv-SE" sz="2200" dirty="0" err="1" smtClean="0"/>
              <a:t>single-branch</a:t>
            </a:r>
            <a:r>
              <a:rPr lang="sv-SE" sz="2200" dirty="0" smtClean="0"/>
              <a:t>) version </a:t>
            </a:r>
            <a:r>
              <a:rPr lang="sv-SE" sz="2200" dirty="0" err="1" smtClean="0"/>
              <a:t>control</a:t>
            </a:r>
            <a:r>
              <a:rPr lang="sv-SE" sz="2200" dirty="0" smtClean="0"/>
              <a:t> in a </a:t>
            </a:r>
            <a:r>
              <a:rPr lang="sv-SE" sz="2200" dirty="0" err="1" smtClean="0"/>
              <a:t>shared</a:t>
            </a:r>
            <a:r>
              <a:rPr lang="sv-SE" sz="2200" dirty="0" smtClean="0"/>
              <a:t> </a:t>
            </a:r>
            <a:r>
              <a:rPr lang="sv-SE" sz="2200" dirty="0" err="1" smtClean="0"/>
              <a:t>repository</a:t>
            </a:r>
            <a:endParaRPr lang="sv-SE" sz="2200" dirty="0" smtClean="0"/>
          </a:p>
          <a:p>
            <a:r>
              <a:rPr lang="sv-SE" sz="2200" dirty="0" smtClean="0"/>
              <a:t>Office ”</a:t>
            </a:r>
            <a:r>
              <a:rPr lang="sv-SE" sz="2200" dirty="0" err="1" smtClean="0"/>
              <a:t>Track</a:t>
            </a:r>
            <a:r>
              <a:rPr lang="sv-SE" sz="2200" dirty="0" smtClean="0"/>
              <a:t> </a:t>
            </a:r>
            <a:r>
              <a:rPr lang="sv-SE" sz="2200" dirty="0" err="1" smtClean="0"/>
              <a:t>changes</a:t>
            </a:r>
            <a:r>
              <a:rPr lang="sv-SE" sz="2200" dirty="0" smtClean="0"/>
              <a:t>” and CM options </a:t>
            </a:r>
            <a:r>
              <a:rPr lang="sv-SE" sz="2200" dirty="0" err="1" smtClean="0"/>
              <a:t>aren’t</a:t>
            </a:r>
            <a:r>
              <a:rPr lang="sv-SE" sz="2200" dirty="0" smtClean="0"/>
              <a:t> </a:t>
            </a:r>
            <a:r>
              <a:rPr lang="sv-SE" sz="2200" dirty="0" err="1" smtClean="0"/>
              <a:t>half</a:t>
            </a:r>
            <a:r>
              <a:rPr lang="sv-SE" sz="2200" dirty="0" smtClean="0"/>
              <a:t> bad! (?)</a:t>
            </a:r>
          </a:p>
          <a:p>
            <a:r>
              <a:rPr lang="en-US" sz="2200" dirty="0" smtClean="0"/>
              <a:t>Semantically aware diff/merge is exciting!</a:t>
            </a:r>
            <a:endParaRPr lang="sv-SE" sz="220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Platshållare för innehåll 5"/>
          <p:cNvSpPr txBox="1">
            <a:spLocks/>
          </p:cNvSpPr>
          <p:nvPr/>
        </p:nvSpPr>
        <p:spPr>
          <a:xfrm>
            <a:off x="3203849" y="4365104"/>
            <a:ext cx="3600399" cy="28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1200" dirty="0" smtClean="0">
                <a:hlinkClick r:id="rId2"/>
              </a:rPr>
              <a:t>https</a:t>
            </a:r>
            <a:r>
              <a:rPr lang="sv-SE" sz="1200" dirty="0">
                <a:hlinkClick r:id="rId2"/>
              </a:rPr>
              <a:t>://</a:t>
            </a:r>
            <a:r>
              <a:rPr lang="sv-SE" sz="1200" dirty="0" smtClean="0">
                <a:hlinkClick r:id="rId2"/>
              </a:rPr>
              <a:t>www.youtube.com/watch?v=eRqUE6IHTEA</a:t>
            </a:r>
            <a:r>
              <a:rPr lang="sv-SE" sz="1200" dirty="0" smtClean="0"/>
              <a:t> </a:t>
            </a:r>
            <a:endParaRPr lang="sv-SE" sz="12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513"/>
            <a:ext cx="4176464" cy="3086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268760"/>
            <a:ext cx="3723373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534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CM why and </a:t>
            </a:r>
            <a:r>
              <a:rPr lang="en-US" b="1" dirty="0" smtClean="0"/>
              <a:t>what - Definitions</a:t>
            </a:r>
            <a:endParaRPr lang="sv-SE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v-SE" sz="2400" b="1" dirty="0" err="1" smtClean="0">
                <a:hlinkClick r:id="rId2"/>
              </a:rPr>
              <a:t>Configuration</a:t>
            </a:r>
            <a:r>
              <a:rPr lang="sv-SE" sz="2400" b="1" dirty="0" smtClean="0">
                <a:hlinkClick r:id="rId2"/>
              </a:rPr>
              <a:t> Management</a:t>
            </a:r>
            <a:endParaRPr lang="sv-SE" sz="2400" b="1" dirty="0"/>
          </a:p>
          <a:p>
            <a:pPr>
              <a:lnSpc>
                <a:spcPct val="150000"/>
              </a:lnSpc>
            </a:pPr>
            <a:r>
              <a:rPr lang="sv-SE" sz="2400" b="1" dirty="0">
                <a:hlinkClick r:id="rId3"/>
              </a:rPr>
              <a:t>Change </a:t>
            </a:r>
            <a:r>
              <a:rPr lang="sv-SE" sz="2400" b="1" dirty="0" smtClean="0">
                <a:hlinkClick r:id="rId3"/>
              </a:rPr>
              <a:t>Management</a:t>
            </a:r>
            <a:r>
              <a:rPr lang="sv-SE" sz="2400" b="1" dirty="0" smtClean="0"/>
              <a:t> (ITIL)</a:t>
            </a:r>
          </a:p>
          <a:p>
            <a:pPr>
              <a:lnSpc>
                <a:spcPct val="150000"/>
              </a:lnSpc>
            </a:pPr>
            <a:r>
              <a:rPr lang="sv-SE" sz="2400" b="1" dirty="0" smtClean="0">
                <a:hlinkClick r:id="rId4"/>
              </a:rPr>
              <a:t>Software </a:t>
            </a:r>
            <a:r>
              <a:rPr lang="sv-SE" sz="2400" b="1" dirty="0" err="1">
                <a:hlinkClick r:id="rId4"/>
              </a:rPr>
              <a:t>Configuration</a:t>
            </a:r>
            <a:r>
              <a:rPr lang="sv-SE" sz="2400" b="1" dirty="0">
                <a:hlinkClick r:id="rId4"/>
              </a:rPr>
              <a:t> </a:t>
            </a:r>
            <a:r>
              <a:rPr lang="sv-SE" sz="2400" b="1" dirty="0" smtClean="0">
                <a:hlinkClick r:id="rId4"/>
              </a:rPr>
              <a:t>Management</a:t>
            </a:r>
            <a:endParaRPr lang="sv-SE" sz="2400" b="1" dirty="0"/>
          </a:p>
          <a:p>
            <a:pPr>
              <a:lnSpc>
                <a:spcPct val="150000"/>
              </a:lnSpc>
            </a:pPr>
            <a:r>
              <a:rPr lang="sv-SE" sz="2400" b="1" dirty="0">
                <a:hlinkClick r:id="rId5"/>
              </a:rPr>
              <a:t>Revision Control</a:t>
            </a:r>
            <a:r>
              <a:rPr lang="sv-SE" sz="2400" b="1" dirty="0"/>
              <a:t> / Version Control / Source </a:t>
            </a:r>
            <a:r>
              <a:rPr lang="sv-SE" sz="2400" b="1" dirty="0" smtClean="0"/>
              <a:t>Control</a:t>
            </a:r>
            <a:endParaRPr lang="sv-SE" sz="2400" b="1" dirty="0"/>
          </a:p>
          <a:p>
            <a:pPr>
              <a:lnSpc>
                <a:spcPct val="150000"/>
              </a:lnSpc>
            </a:pPr>
            <a:r>
              <a:rPr lang="sv-SE" sz="2400" b="1" dirty="0" err="1">
                <a:hlinkClick r:id="rId6"/>
              </a:rPr>
              <a:t>Distributed</a:t>
            </a:r>
            <a:r>
              <a:rPr lang="sv-SE" sz="2400" b="1" dirty="0">
                <a:hlinkClick r:id="rId6"/>
              </a:rPr>
              <a:t> Revision (/Version) Control </a:t>
            </a:r>
            <a:r>
              <a:rPr lang="sv-SE" sz="2400" b="1" dirty="0" smtClean="0">
                <a:hlinkClick r:id="rId6"/>
              </a:rPr>
              <a:t>System</a:t>
            </a:r>
            <a:endParaRPr lang="sv-SE" sz="2400" b="1" dirty="0"/>
          </a:p>
          <a:p>
            <a:pPr>
              <a:lnSpc>
                <a:spcPct val="150000"/>
              </a:lnSpc>
            </a:pPr>
            <a:r>
              <a:rPr lang="en-US" sz="2400" b="1" i="1" dirty="0" smtClean="0">
                <a:hlinkClick r:id="rId7"/>
              </a:rPr>
              <a:t>List of revision control software</a:t>
            </a:r>
            <a:endParaRPr lang="sv-SE" sz="2400" b="1" i="1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52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1800" b="1" dirty="0" smtClean="0"/>
              <a:t>The Ultimate </a:t>
            </a:r>
            <a:r>
              <a:rPr lang="sv-SE" sz="1800" b="1" dirty="0" err="1" smtClean="0"/>
              <a:t>Goal</a:t>
            </a:r>
            <a:endParaRPr lang="sv-SE" sz="1800" b="1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>
          <a:xfrm>
            <a:off x="2195737" y="2780928"/>
            <a:ext cx="4824536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00B050"/>
                </a:solidFill>
              </a:rPr>
              <a:t>Developer : Product == </a:t>
            </a:r>
            <a:r>
              <a:rPr lang="en-US" sz="2400" b="1" dirty="0" smtClean="0">
                <a:solidFill>
                  <a:srgbClr val="00B050"/>
                </a:solidFill>
              </a:rPr>
              <a:t>1:1</a:t>
            </a:r>
          </a:p>
          <a:p>
            <a:pPr marL="0" indent="0" algn="ctr">
              <a:buNone/>
            </a:pP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Rektangel 1"/>
          <p:cNvSpPr/>
          <p:nvPr/>
        </p:nvSpPr>
        <p:spPr>
          <a:xfrm>
            <a:off x="827584" y="4293096"/>
            <a:ext cx="32479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Review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Static program </a:t>
            </a:r>
            <a:r>
              <a:rPr lang="en-US" dirty="0" smtClean="0">
                <a:hlinkClick r:id="rId3"/>
              </a:rPr>
              <a:t>analysis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Experimental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8" name="Rektangel 7"/>
          <p:cNvSpPr/>
          <p:nvPr/>
        </p:nvSpPr>
        <p:spPr>
          <a:xfrm>
            <a:off x="2771800" y="3551195"/>
            <a:ext cx="36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… but our dealings are complex</a:t>
            </a:r>
            <a:endParaRPr lang="en-US" dirty="0"/>
          </a:p>
        </p:txBody>
      </p:sp>
      <p:sp>
        <p:nvSpPr>
          <p:cNvPr id="3" name="Rektangel 2"/>
          <p:cNvSpPr/>
          <p:nvPr/>
        </p:nvSpPr>
        <p:spPr>
          <a:xfrm>
            <a:off x="4860032" y="429309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4"/>
              </a:rPr>
              <a:t>Build </a:t>
            </a:r>
            <a:r>
              <a:rPr lang="en-US" dirty="0">
                <a:hlinkClick r:id="rId4"/>
              </a:rPr>
              <a:t>quality </a:t>
            </a:r>
            <a:r>
              <a:rPr lang="en-US" dirty="0" smtClean="0">
                <a:hlinkClick r:id="rId4"/>
              </a:rPr>
              <a:t>in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Issue </a:t>
            </a:r>
            <a:r>
              <a:rPr lang="en-US" dirty="0"/>
              <a:t>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/ Hotfix / Service pack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Continuous integration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Continuous delivery</a:t>
            </a:r>
            <a:r>
              <a:rPr lang="en-US" dirty="0"/>
              <a:t> / </a:t>
            </a:r>
            <a:r>
              <a:rPr lang="en-US" dirty="0" err="1">
                <a:hlinkClick r:id="rId7"/>
              </a:rPr>
              <a:t>DevOps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22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Ultimate </a:t>
            </a:r>
            <a:r>
              <a:rPr lang="sv-SE" dirty="0" err="1" smtClean="0"/>
              <a:t>Goal</a:t>
            </a:r>
            <a:r>
              <a:rPr lang="sv-SE" dirty="0" smtClean="0"/>
              <a:t> – </a:t>
            </a:r>
            <a:r>
              <a:rPr lang="sv-SE" dirty="0" err="1" smtClean="0"/>
              <a:t>Build</a:t>
            </a:r>
            <a:r>
              <a:rPr lang="sv-SE" dirty="0" smtClean="0"/>
              <a:t> </a:t>
            </a:r>
            <a:r>
              <a:rPr lang="sv-SE" dirty="0" err="1" smtClean="0"/>
              <a:t>quality</a:t>
            </a:r>
            <a:r>
              <a:rPr lang="sv-SE" dirty="0" smtClean="0"/>
              <a:t> in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experiments and </a:t>
            </a:r>
            <a:r>
              <a:rPr lang="sv-SE" dirty="0" err="1" smtClean="0"/>
              <a:t>cruft</a:t>
            </a:r>
            <a:r>
              <a:rPr lang="sv-SE" dirty="0" smtClean="0"/>
              <a:t> </a:t>
            </a:r>
            <a:r>
              <a:rPr lang="sv-SE" dirty="0" err="1" smtClean="0"/>
              <a:t>which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may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day</a:t>
            </a:r>
            <a:r>
              <a:rPr lang="sv-SE" dirty="0" smtClean="0"/>
              <a:t> </a:t>
            </a:r>
            <a:r>
              <a:rPr lang="sv-SE" dirty="0" err="1" smtClean="0"/>
              <a:t>want</a:t>
            </a:r>
            <a:r>
              <a:rPr lang="sv-SE" dirty="0" smtClean="0"/>
              <a:t>,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keep</a:t>
            </a:r>
            <a:r>
              <a:rPr lang="sv-SE" dirty="0" smtClean="0"/>
              <a:t> it </a:t>
            </a:r>
            <a:r>
              <a:rPr lang="sv-SE" dirty="0" err="1" smtClean="0"/>
              <a:t>out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product</a:t>
            </a:r>
            <a:endParaRPr lang="sv-SE" dirty="0" smtClean="0"/>
          </a:p>
          <a:p>
            <a:r>
              <a:rPr lang="sv-SE" dirty="0" err="1" smtClean="0"/>
              <a:t>Keep</a:t>
            </a:r>
            <a:r>
              <a:rPr lang="sv-SE" dirty="0" smtClean="0"/>
              <a:t> </a:t>
            </a:r>
            <a:r>
              <a:rPr lang="sv-SE" dirty="0" err="1" smtClean="0"/>
              <a:t>pruduct</a:t>
            </a:r>
            <a:r>
              <a:rPr lang="sv-SE" dirty="0" smtClean="0"/>
              <a:t> a </a:t>
            </a:r>
            <a:r>
              <a:rPr lang="sv-SE" dirty="0" err="1" smtClean="0"/>
              <a:t>pristine</a:t>
            </a:r>
            <a:r>
              <a:rPr lang="sv-SE" dirty="0" smtClean="0"/>
              <a:t> </a:t>
            </a:r>
            <a:r>
              <a:rPr lang="sv-SE" dirty="0" err="1" smtClean="0"/>
              <a:t>environment</a:t>
            </a: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12776"/>
            <a:ext cx="28194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846" y="2564903"/>
            <a:ext cx="2853506" cy="3041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131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323528" y="2204864"/>
            <a:ext cx="8064896" cy="3672408"/>
          </a:xfrm>
          <a:prstGeom prst="rect">
            <a:avLst/>
          </a:prstGeom>
          <a:solidFill>
            <a:srgbClr val="3AB7CF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hlinkClick r:id="rId2"/>
              </a:rPr>
              <a:t>https://</a:t>
            </a:r>
            <a:r>
              <a:rPr lang="sv-SE" dirty="0" smtClean="0">
                <a:hlinkClick r:id="rId2"/>
              </a:rPr>
              <a:t>www.plasticscm.com/version-control-history.html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733" y="2364532"/>
            <a:ext cx="2016224" cy="135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67478"/>
            <a:ext cx="1815854" cy="1552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300" y="2258086"/>
            <a:ext cx="2147717" cy="157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361" y="2301917"/>
            <a:ext cx="1909777" cy="1483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845" y="4283704"/>
            <a:ext cx="2060055" cy="152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786" y="3863330"/>
            <a:ext cx="5664502" cy="35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782944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HiQ_Template_101010 DRAFT1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HiQ_Template_101010 DRAFT1</Template>
  <TotalTime>5204</TotalTime>
  <Words>866</Words>
  <Application>Microsoft Office PowerPoint</Application>
  <PresentationFormat>Bildspel på skärmen (4:3)</PresentationFormat>
  <Paragraphs>169</Paragraphs>
  <Slides>23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Bildrubriker</vt:lpstr>
      </vt:variant>
      <vt:variant>
        <vt:i4>23</vt:i4>
      </vt:variant>
    </vt:vector>
  </HeadingPairs>
  <TitlesOfParts>
    <vt:vector size="26" baseType="lpstr">
      <vt:lpstr>HiQ_Template_101010 DRAFT1</vt:lpstr>
      <vt:lpstr>1_Office Theme</vt:lpstr>
      <vt:lpstr>2_Office Theme</vt:lpstr>
      <vt:lpstr>Git introduktion CJ Sveningsson (HiQ) - Hermods 2015-02-19</vt:lpstr>
      <vt:lpstr>Vem är Carl-Johan Sveningsson?</vt:lpstr>
      <vt:lpstr>PowerPoint-presentation</vt:lpstr>
      <vt:lpstr>CM why and what - Intro</vt:lpstr>
      <vt:lpstr>CM why and what - Intro</vt:lpstr>
      <vt:lpstr>CM why and what - Definitions</vt:lpstr>
      <vt:lpstr>The Ultimate Goal</vt:lpstr>
      <vt:lpstr>The Ultimate Goal – Build quality in</vt:lpstr>
      <vt:lpstr>PowerPoint-presentation</vt:lpstr>
      <vt:lpstr>What Git is</vt:lpstr>
      <vt:lpstr>GIT commits </vt:lpstr>
      <vt:lpstr>GIT state operation </vt:lpstr>
      <vt:lpstr>How to collaborate with Git</vt:lpstr>
      <vt:lpstr>PowerPoint-presentation</vt:lpstr>
      <vt:lpstr>With Git, you set the rules</vt:lpstr>
      <vt:lpstr>Public service announcement</vt:lpstr>
      <vt:lpstr>A few words about direction of merging</vt:lpstr>
      <vt:lpstr>Don’t always merge - rebase</vt:lpstr>
      <vt:lpstr>PowerPoint-presentation</vt:lpstr>
      <vt:lpstr>GIT GUI clients</vt:lpstr>
      <vt:lpstr>Source tree (Windows/Linux/OS X) </vt:lpstr>
      <vt:lpstr>Merging tool - Kdiff3</vt:lpstr>
      <vt:lpstr>Kdiff3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title, arial 32p</dc:title>
  <dc:creator>CJ Sveningsson;Naim Latifi</dc:creator>
  <cp:lastModifiedBy>Carl-Johan Sveningsson</cp:lastModifiedBy>
  <cp:revision>727</cp:revision>
  <dcterms:created xsi:type="dcterms:W3CDTF">2010-10-10T15:05:12Z</dcterms:created>
  <dcterms:modified xsi:type="dcterms:W3CDTF">2015-02-17T22:09:24Z</dcterms:modified>
</cp:coreProperties>
</file>