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7" r:id="rId3"/>
  </p:sldMasterIdLst>
  <p:notesMasterIdLst>
    <p:notesMasterId r:id="rId14"/>
  </p:notesMasterIdLst>
  <p:handoutMasterIdLst>
    <p:handoutMasterId r:id="rId15"/>
  </p:handoutMasterIdLst>
  <p:sldIdLst>
    <p:sldId id="282" r:id="rId4"/>
    <p:sldId id="320" r:id="rId5"/>
    <p:sldId id="318" r:id="rId6"/>
    <p:sldId id="319" r:id="rId7"/>
    <p:sldId id="321" r:id="rId8"/>
    <p:sldId id="322" r:id="rId9"/>
    <p:sldId id="323" r:id="rId10"/>
    <p:sldId id="325" r:id="rId11"/>
    <p:sldId id="326" r:id="rId12"/>
    <p:sldId id="32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96"/>
    <a:srgbClr val="000000"/>
    <a:srgbClr val="FFFF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0" autoAdjust="0"/>
    <p:restoredTop sz="79225" autoAdjust="0"/>
  </p:normalViewPr>
  <p:slideViewPr>
    <p:cSldViewPr showGuides="1">
      <p:cViewPr>
        <p:scale>
          <a:sx n="81" d="100"/>
          <a:sy n="81" d="100"/>
        </p:scale>
        <p:origin x="-1848" y="128"/>
      </p:cViewPr>
      <p:guideLst>
        <p:guide orient="horz" pos="2205"/>
        <p:guide orient="horz" pos="3566"/>
        <p:guide orient="horz" pos="845"/>
        <p:guide orient="horz" pos="119"/>
        <p:guide pos="249"/>
        <p:guide pos="5239"/>
        <p:guide pos="2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-288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FCF10-915A-49F5-B6D7-514E231DCDF1}" type="datetimeFigureOut">
              <a:rPr lang="en-US" smtClean="0"/>
              <a:pPr/>
              <a:t>11/15/14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18C76-1ABD-462B-91E9-FA78F3122A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90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0678E-F882-4F2D-B288-7FD22A23E63D}" type="datetimeFigureOut">
              <a:rPr lang="en-US" smtClean="0"/>
              <a:pPr/>
              <a:t>11/15/14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DCD79-E8EA-4F14-B85B-563E129758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47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DCD79-E8EA-4F14-B85B-563E129758F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4C5B2-AF5A-3746-A64B-FA1AFB391F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54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Merge the remote branch to local master</a:t>
            </a:r>
            <a:r>
              <a:rPr lang="en-US" baseline="0" dirty="0" smtClean="0"/>
              <a:t> branch *(if any conflicts fix them and commit)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4C5B2-AF5A-3746-A64B-FA1AFB391F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34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4C5B2-AF5A-3746-A64B-FA1AFB391F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w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w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w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w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IntroSlide_TriMaran_im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5287" y="16401"/>
            <a:ext cx="8353425" cy="41169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2DF9C-874E-47D4-81D0-65C9DE5115B7}" type="datetime1">
              <a:rPr lang="en-US" smtClean="0"/>
              <a:pPr/>
              <a:t>11/15/14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nehåll med bildtext och under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8B864-2A5B-4B57-9C52-476B6FC89539}" type="datetime1">
              <a:rPr lang="sv-SE" smtClean="0"/>
              <a:t>11/15/14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26E4-2B13-4465-A5B0-7D9EB9E6EE0C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8" name="Rubrik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 smtClean="0"/>
              <a:t>Rubrik</a:t>
            </a:r>
            <a:endParaRPr lang="sv-SE" dirty="0"/>
          </a:p>
        </p:txBody>
      </p:sp>
      <p:sp>
        <p:nvSpPr>
          <p:cNvPr id="10" name="Platshållare för innehåll 9"/>
          <p:cNvSpPr>
            <a:spLocks noGrp="1"/>
          </p:cNvSpPr>
          <p:nvPr>
            <p:ph sz="quarter" idx="13" hasCustomPrompt="1"/>
          </p:nvPr>
        </p:nvSpPr>
        <p:spPr>
          <a:xfrm>
            <a:off x="539750" y="1691943"/>
            <a:ext cx="4752975" cy="4233335"/>
          </a:xfrm>
        </p:spPr>
        <p:txBody>
          <a:bodyPr/>
          <a:lstStyle>
            <a:lvl1pPr marL="0" indent="0">
              <a:buNone/>
              <a:defRPr/>
            </a:lvl1pPr>
            <a:lvl2pPr marL="288000" indent="-1440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sv-SE" dirty="0" smtClean="0"/>
              <a:t>Använd knappen Öka listnivå efter </a:t>
            </a:r>
            <a:r>
              <a:rPr lang="sv-SE" dirty="0" err="1" smtClean="0"/>
              <a:t>Enter</a:t>
            </a:r>
            <a:r>
              <a:rPr lang="sv-SE" dirty="0" smtClean="0"/>
              <a:t> för nästa nivå punktlista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3" name="Platshållare för bild 2"/>
          <p:cNvSpPr>
            <a:spLocks noGrp="1"/>
          </p:cNvSpPr>
          <p:nvPr>
            <p:ph type="pic" sz="quarter" idx="14"/>
          </p:nvPr>
        </p:nvSpPr>
        <p:spPr>
          <a:xfrm>
            <a:off x="5580064" y="1691943"/>
            <a:ext cx="3024187" cy="4233335"/>
          </a:xfrm>
        </p:spPr>
        <p:txBody>
          <a:bodyPr/>
          <a:lstStyle/>
          <a:p>
            <a:r>
              <a:rPr lang="sv-SE" smtClean="0"/>
              <a:t>Klicka på ikonen för att lägga till en bild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018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callout_box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179" y="2018652"/>
            <a:ext cx="5853842" cy="282069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ni_header_pink_purpl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388" y="188913"/>
            <a:ext cx="2816119" cy="62157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50" y="404730"/>
            <a:ext cx="2591966" cy="21590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chapterslide_box_purple_p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7088" y="3927985"/>
            <a:ext cx="6333542" cy="15881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16575" cy="648073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chapterslide_box_purple_p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7088" y="3927985"/>
            <a:ext cx="6333542" cy="15881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16575" cy="648073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ni_header_pink_purpl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388" y="188913"/>
            <a:ext cx="2816119" cy="6215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31" y="405028"/>
            <a:ext cx="2593207" cy="215602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8A51-BF2E-42AC-8E65-C585A8BA80BA}" type="datetime1">
              <a:rPr lang="en-US" smtClean="0"/>
              <a:pPr/>
              <a:t>11/15/14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F0DF-1E7D-4DBD-833B-E7E7F0E29C0F}" type="datetime1">
              <a:rPr lang="en-US" smtClean="0"/>
              <a:pPr/>
              <a:t>11/15/14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2F3D-312F-4B9D-A6D5-98FA0DBD9BEB}" type="datetime1">
              <a:rPr lang="en-US" smtClean="0"/>
              <a:pPr/>
              <a:t>11/15/14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999D-B673-4BF6-AFED-DE82BB78A551}" type="datetime1">
              <a:rPr lang="en-US" smtClean="0"/>
              <a:pPr/>
              <a:t>11/15/14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7" Type="http://schemas.openxmlformats.org/officeDocument/2006/relationships/image" Target="../media/image6.wmf"/><Relationship Id="rId8" Type="http://schemas.openxmlformats.org/officeDocument/2006/relationships/image" Target="../media/image7.wmf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3.xml"/><Relationship Id="rId5" Type="http://schemas.openxmlformats.org/officeDocument/2006/relationships/image" Target="../media/image7.wmf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iq_attributlogotyp_neg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36143" y="5734050"/>
            <a:ext cx="1406220" cy="1123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288" y="0"/>
            <a:ext cx="7921625" cy="476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7921625" cy="4319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E75C9-4165-49D6-889E-AD319E617BC4}" type="datetime1">
              <a:rPr lang="en-US" smtClean="0"/>
              <a:pPr/>
              <a:t>11/15/14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5113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4" r:id="rId4"/>
    <p:sldLayoutId id="2147483655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174440" y="44450"/>
            <a:ext cx="8795118" cy="900113"/>
          </a:xfrm>
          <a:prstGeom prst="rect">
            <a:avLst/>
          </a:prstGeom>
          <a:noFill/>
        </p:spPr>
      </p:pic>
      <p:pic>
        <p:nvPicPr>
          <p:cNvPr id="7" name="Picture 6" descr="hiq_attributlogotyp_pos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741982" y="5738712"/>
            <a:ext cx="1400387" cy="11192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288" y="332358"/>
            <a:ext cx="7921626" cy="432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79216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14760-8281-4D63-AA62-EE78DA6EC742}" type="datetime1">
              <a:rPr lang="en-US" smtClean="0"/>
              <a:pPr/>
              <a:t>11/15/14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6456" y="188640"/>
            <a:ext cx="288032" cy="288032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78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1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iq_attributlogotyp_po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41982" y="5738712"/>
            <a:ext cx="1400387" cy="11192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288" y="332358"/>
            <a:ext cx="7921626" cy="432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79216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2407C-A2E4-4F88-9519-110C5AA102FA}" type="datetime1">
              <a:rPr lang="en-US" smtClean="0"/>
              <a:pPr/>
              <a:t>11/15/14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6456" y="188640"/>
            <a:ext cx="288032" cy="288032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7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9.jpe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git-scm.com/download/gui/linux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5229298"/>
            <a:ext cx="8353425" cy="647974"/>
          </a:xfrm>
        </p:spPr>
        <p:txBody>
          <a:bodyPr/>
          <a:lstStyle/>
          <a:p>
            <a:r>
              <a:rPr lang="sv-SE" dirty="0" smtClean="0"/>
              <a:t>11-10-11</a:t>
            </a:r>
            <a:endParaRPr lang="en-US" sz="2000" cap="none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26E4-2B13-4465-A5B0-7D9EB9E6EE0C}" type="slidenum">
              <a:rPr lang="sv-SE" smtClean="0"/>
              <a:t>10</a:t>
            </a:fld>
            <a:endParaRPr lang="sv-S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Kdiff3</a:t>
            </a:r>
            <a:endParaRPr lang="en-US" dirty="0"/>
          </a:p>
        </p:txBody>
      </p:sp>
      <p:pic>
        <p:nvPicPr>
          <p:cNvPr id="9" name="Content Placeholder 8" descr="kdiff3_1.png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6" b="8016"/>
          <a:stretch>
            <a:fillRect/>
          </a:stretch>
        </p:blipFill>
        <p:spPr>
          <a:xfrm>
            <a:off x="539750" y="1628801"/>
            <a:ext cx="8064500" cy="4295750"/>
          </a:xfrm>
        </p:spPr>
      </p:pic>
    </p:spTree>
    <p:extLst>
      <p:ext uri="{BB962C8B-B14F-4D97-AF65-F5344CB8AC3E}">
        <p14:creationId xmlns:p14="http://schemas.microsoft.com/office/powerpoint/2010/main" val="79995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90066"/>
          </a:xfrm>
        </p:spPr>
        <p:txBody>
          <a:bodyPr>
            <a:noAutofit/>
          </a:bodyPr>
          <a:lstStyle/>
          <a:p>
            <a:r>
              <a:rPr lang="en-US" sz="2800" dirty="0" smtClean="0"/>
              <a:t>GIT state operation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53" y="1242515"/>
            <a:ext cx="8177175" cy="5699233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88536" y="2182659"/>
            <a:ext cx="45719" cy="4112758"/>
          </a:xfrm>
          <a:prstGeom prst="rect">
            <a:avLst/>
          </a:prstGeom>
          <a:solidFill>
            <a:srgbClr val="3366FF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1296387"/>
            <a:ext cx="1670389" cy="8862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 directory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514673" y="1296387"/>
            <a:ext cx="1670389" cy="8862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Staging area </a:t>
            </a:r>
          </a:p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610092" y="1296387"/>
            <a:ext cx="1670389" cy="8862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GIT directory</a:t>
            </a:r>
          </a:p>
          <a:p>
            <a:pPr algn="ctr"/>
            <a:r>
              <a:rPr lang="en-US" dirty="0" smtClean="0"/>
              <a:t>(repo)</a:t>
            </a:r>
          </a:p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604740" y="1296387"/>
            <a:ext cx="1670389" cy="8862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repo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49702" y="2182658"/>
            <a:ext cx="45719" cy="4112759"/>
          </a:xfrm>
          <a:prstGeom prst="rect">
            <a:avLst/>
          </a:prstGeom>
          <a:solidFill>
            <a:srgbClr val="3366FF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99568" y="2182659"/>
            <a:ext cx="45719" cy="4112758"/>
          </a:xfrm>
          <a:prstGeom prst="rect">
            <a:avLst/>
          </a:prstGeom>
          <a:solidFill>
            <a:srgbClr val="3366FF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11713" y="2182658"/>
            <a:ext cx="45719" cy="4188661"/>
          </a:xfrm>
          <a:prstGeom prst="rect">
            <a:avLst/>
          </a:prstGeom>
          <a:solidFill>
            <a:srgbClr val="3366FF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3" y="2305558"/>
            <a:ext cx="359247" cy="469395"/>
          </a:xfrm>
          <a:prstGeom prst="rect">
            <a:avLst/>
          </a:prstGeom>
        </p:spPr>
      </p:pic>
      <p:pic>
        <p:nvPicPr>
          <p:cNvPr id="15" name="Picture 14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87" y="2360781"/>
            <a:ext cx="359247" cy="469395"/>
          </a:xfrm>
          <a:prstGeom prst="rect">
            <a:avLst/>
          </a:prstGeom>
        </p:spPr>
      </p:pic>
      <p:pic>
        <p:nvPicPr>
          <p:cNvPr id="16" name="Picture 15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10" y="2540255"/>
            <a:ext cx="359247" cy="469395"/>
          </a:xfrm>
          <a:prstGeom prst="rect">
            <a:avLst/>
          </a:prstGeom>
        </p:spPr>
      </p:pic>
      <p:pic>
        <p:nvPicPr>
          <p:cNvPr id="17" name="Picture 16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72" y="6388605"/>
            <a:ext cx="359247" cy="46939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617547" y="6409285"/>
            <a:ext cx="1287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Untracked</a:t>
            </a:r>
          </a:p>
          <a:p>
            <a:endParaRPr lang="en-US" dirty="0"/>
          </a:p>
        </p:txBody>
      </p:sp>
      <p:pic>
        <p:nvPicPr>
          <p:cNvPr id="19" name="Picture 18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342" y="6388605"/>
            <a:ext cx="359247" cy="469395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2208779" y="6388605"/>
            <a:ext cx="1370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unmodified</a:t>
            </a:r>
          </a:p>
          <a:p>
            <a:endParaRPr lang="en-US" dirty="0"/>
          </a:p>
        </p:txBody>
      </p:sp>
      <p:pic>
        <p:nvPicPr>
          <p:cNvPr id="23" name="Picture 22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503" y="6388605"/>
            <a:ext cx="359247" cy="469395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</p:pic>
      <p:sp>
        <p:nvSpPr>
          <p:cNvPr id="25" name="TextBox 24"/>
          <p:cNvSpPr txBox="1"/>
          <p:nvPr/>
        </p:nvSpPr>
        <p:spPr>
          <a:xfrm>
            <a:off x="3938750" y="6388605"/>
            <a:ext cx="103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modified </a:t>
            </a:r>
          </a:p>
          <a:p>
            <a:endParaRPr lang="en-US" dirty="0"/>
          </a:p>
        </p:txBody>
      </p:sp>
      <p:pic>
        <p:nvPicPr>
          <p:cNvPr id="26" name="Picture 25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43" y="6388605"/>
            <a:ext cx="359247" cy="469395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</p:pic>
      <p:sp>
        <p:nvSpPr>
          <p:cNvPr id="27" name="TextBox 26"/>
          <p:cNvSpPr txBox="1"/>
          <p:nvPr/>
        </p:nvSpPr>
        <p:spPr>
          <a:xfrm>
            <a:off x="5399568" y="6371319"/>
            <a:ext cx="807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taged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>
            <a:off x="1279974" y="2360781"/>
            <a:ext cx="2115447" cy="71789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files </a:t>
            </a:r>
            <a:endParaRPr lang="en-US" dirty="0"/>
          </a:p>
        </p:txBody>
      </p:sp>
      <p:pic>
        <p:nvPicPr>
          <p:cNvPr id="29" name="Picture 28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95" y="2843981"/>
            <a:ext cx="359247" cy="469395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</p:pic>
      <p:sp>
        <p:nvSpPr>
          <p:cNvPr id="30" name="Right Arrow 29"/>
          <p:cNvSpPr/>
          <p:nvPr/>
        </p:nvSpPr>
        <p:spPr>
          <a:xfrm>
            <a:off x="3395421" y="2861237"/>
            <a:ext cx="2115447" cy="90295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ommit files </a:t>
            </a:r>
            <a:endParaRPr lang="en-US" dirty="0"/>
          </a:p>
        </p:txBody>
      </p:sp>
      <p:pic>
        <p:nvPicPr>
          <p:cNvPr id="31" name="Picture 30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022" y="3507349"/>
            <a:ext cx="359247" cy="469395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</p:pic>
      <p:pic>
        <p:nvPicPr>
          <p:cNvPr id="32" name="Picture 31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094" y="3529496"/>
            <a:ext cx="359247" cy="469395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</p:pic>
      <p:sp>
        <p:nvSpPr>
          <p:cNvPr id="34" name="Right Arrow 33"/>
          <p:cNvSpPr/>
          <p:nvPr/>
        </p:nvSpPr>
        <p:spPr>
          <a:xfrm rot="10800000">
            <a:off x="1234253" y="3764195"/>
            <a:ext cx="2115449" cy="90006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710811" y="4017929"/>
            <a:ext cx="1684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Checkout  </a:t>
            </a:r>
          </a:p>
          <a:p>
            <a:endParaRPr lang="en-US" dirty="0"/>
          </a:p>
        </p:txBody>
      </p:sp>
      <p:pic>
        <p:nvPicPr>
          <p:cNvPr id="36" name="Picture 35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155" y="2861238"/>
            <a:ext cx="359247" cy="46939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sp>
        <p:nvSpPr>
          <p:cNvPr id="38" name="Right Arrow 37"/>
          <p:cNvSpPr/>
          <p:nvPr/>
        </p:nvSpPr>
        <p:spPr>
          <a:xfrm>
            <a:off x="5441985" y="3313376"/>
            <a:ext cx="2115447" cy="8281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Push</a:t>
            </a:r>
            <a:endParaRPr lang="en-US" dirty="0"/>
          </a:p>
        </p:txBody>
      </p:sp>
      <p:pic>
        <p:nvPicPr>
          <p:cNvPr id="39" name="Picture 38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317" y="3829419"/>
            <a:ext cx="359247" cy="469395"/>
          </a:xfrm>
          <a:prstGeom prst="rect">
            <a:avLst/>
          </a:prstGeom>
        </p:spPr>
      </p:pic>
      <p:pic>
        <p:nvPicPr>
          <p:cNvPr id="40" name="Picture 39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41" y="3877846"/>
            <a:ext cx="359247" cy="469395"/>
          </a:xfrm>
          <a:prstGeom prst="rect">
            <a:avLst/>
          </a:prstGeom>
        </p:spPr>
      </p:pic>
      <p:pic>
        <p:nvPicPr>
          <p:cNvPr id="41" name="Picture 40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564" y="3938744"/>
            <a:ext cx="359247" cy="469395"/>
          </a:xfrm>
          <a:prstGeom prst="rect">
            <a:avLst/>
          </a:prstGeom>
        </p:spPr>
      </p:pic>
      <p:sp>
        <p:nvSpPr>
          <p:cNvPr id="43" name="Right Arrow 42"/>
          <p:cNvSpPr/>
          <p:nvPr/>
        </p:nvSpPr>
        <p:spPr>
          <a:xfrm rot="10800000">
            <a:off x="5422694" y="4590471"/>
            <a:ext cx="2112145" cy="76317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921234" y="4746673"/>
            <a:ext cx="858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Fetch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6" name="Picture 45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692" y="5035432"/>
            <a:ext cx="359247" cy="469395"/>
          </a:xfrm>
          <a:prstGeom prst="rect">
            <a:avLst/>
          </a:prstGeom>
        </p:spPr>
      </p:pic>
      <p:sp>
        <p:nvSpPr>
          <p:cNvPr id="48" name="Right Arrow 47"/>
          <p:cNvSpPr/>
          <p:nvPr/>
        </p:nvSpPr>
        <p:spPr>
          <a:xfrm rot="10800000">
            <a:off x="1279974" y="5471254"/>
            <a:ext cx="6248686" cy="90006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938750" y="5751801"/>
            <a:ext cx="53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Pull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191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5" grpId="0"/>
      <p:bldP spid="27" grpId="0"/>
      <p:bldP spid="28" grpId="0" animBg="1"/>
      <p:bldP spid="30" grpId="0" animBg="1"/>
      <p:bldP spid="34" grpId="0" animBg="1"/>
      <p:bldP spid="38" grpId="0" animBg="1"/>
      <p:bldP spid="43" grpId="0" animBg="1"/>
      <p:bldP spid="43" grpId="1" animBg="1"/>
      <p:bldP spid="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620000" cy="490065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Branch &amp; merge - a case scenario !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717012"/>
            <a:ext cx="7797475" cy="5949787"/>
          </a:xfrm>
        </p:spPr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100551" y="1225900"/>
            <a:ext cx="274827" cy="5390299"/>
          </a:xfrm>
          <a:prstGeom prst="round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75419" y="6225134"/>
            <a:ext cx="274194" cy="34632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375378" y="6043214"/>
            <a:ext cx="1466755" cy="57721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fa00e49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359986" y="1745166"/>
            <a:ext cx="274194" cy="34632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4101" y="1099688"/>
            <a:ext cx="206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Alice’s branches: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792034" y="1745166"/>
            <a:ext cx="112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76715" y="1782495"/>
            <a:ext cx="274194" cy="346328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74763" y="1782495"/>
            <a:ext cx="112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15" name="Straight Connector 14"/>
          <p:cNvCxnSpPr>
            <a:stCxn id="6" idx="0"/>
          </p:cNvCxnSpPr>
          <p:nvPr/>
        </p:nvCxnSpPr>
        <p:spPr>
          <a:xfrm flipV="1">
            <a:off x="4212516" y="5662352"/>
            <a:ext cx="425722" cy="5627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791510" y="5188395"/>
            <a:ext cx="1432423" cy="577212"/>
          </a:xfrm>
          <a:prstGeom prst="roundRect">
            <a:avLst/>
          </a:prstGeom>
          <a:solidFill>
            <a:srgbClr val="49423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a82bc13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515572" y="1981742"/>
            <a:ext cx="245331" cy="3680610"/>
          </a:xfrm>
          <a:prstGeom prst="roundRect">
            <a:avLst/>
          </a:prstGeom>
          <a:solidFill>
            <a:srgbClr val="49423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517316" y="5289407"/>
            <a:ext cx="274194" cy="346328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519060" y="4474977"/>
            <a:ext cx="274194" cy="346328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793255" y="4345105"/>
            <a:ext cx="1430678" cy="577212"/>
          </a:xfrm>
          <a:prstGeom prst="roundRect">
            <a:avLst/>
          </a:prstGeom>
          <a:solidFill>
            <a:srgbClr val="49423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79c6e38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090722" y="3998777"/>
            <a:ext cx="274194" cy="34632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744496" y="3897765"/>
            <a:ext cx="1330922" cy="57721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fa00e49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744497" y="3202311"/>
            <a:ext cx="1330922" cy="57721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fa00e49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075419" y="3339678"/>
            <a:ext cx="274194" cy="34632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86709" y="2993350"/>
            <a:ext cx="274194" cy="346328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793255" y="2913705"/>
            <a:ext cx="1313802" cy="577212"/>
          </a:xfrm>
          <a:prstGeom prst="roundRect">
            <a:avLst/>
          </a:prstGeom>
          <a:solidFill>
            <a:srgbClr val="49423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eb97f66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085881" y="2374007"/>
            <a:ext cx="274194" cy="34632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744496" y="2336493"/>
            <a:ext cx="1330922" cy="57721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fa00e44</a:t>
            </a:r>
            <a:endParaRPr lang="en-US" dirty="0"/>
          </a:p>
        </p:txBody>
      </p:sp>
      <p:pic>
        <p:nvPicPr>
          <p:cNvPr id="30" name="Picture 29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088" y="1252126"/>
            <a:ext cx="359247" cy="46939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pic>
        <p:nvPicPr>
          <p:cNvPr id="31" name="Picture 30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193" y="1747044"/>
            <a:ext cx="359247" cy="46939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sp>
        <p:nvSpPr>
          <p:cNvPr id="32" name="TextBox 31"/>
          <p:cNvSpPr txBox="1"/>
          <p:nvPr/>
        </p:nvSpPr>
        <p:spPr>
          <a:xfrm>
            <a:off x="4852193" y="215182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file.x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899183" y="160264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file.x</a:t>
            </a:r>
            <a:endParaRPr lang="en-US" dirty="0"/>
          </a:p>
        </p:txBody>
      </p:sp>
      <p:sp>
        <p:nvSpPr>
          <p:cNvPr id="37" name="Lightning Bolt 36"/>
          <p:cNvSpPr/>
          <p:nvPr/>
        </p:nvSpPr>
        <p:spPr>
          <a:xfrm>
            <a:off x="3452479" y="1297908"/>
            <a:ext cx="1324558" cy="588263"/>
          </a:xfrm>
          <a:prstGeom prst="lightningBolt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100551" y="1153892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4365817" y="1081884"/>
            <a:ext cx="1208737" cy="40494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8cf9d22</a:t>
            </a:r>
            <a:endParaRPr lang="en-US" dirty="0"/>
          </a:p>
        </p:txBody>
      </p:sp>
      <p:cxnSp>
        <p:nvCxnSpPr>
          <p:cNvPr id="42" name="Straight Connector 41"/>
          <p:cNvCxnSpPr>
            <a:endCxn id="17" idx="0"/>
          </p:cNvCxnSpPr>
          <p:nvPr/>
        </p:nvCxnSpPr>
        <p:spPr>
          <a:xfrm>
            <a:off x="4316575" y="1441924"/>
            <a:ext cx="321663" cy="539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1792034" y="3897765"/>
            <a:ext cx="952462" cy="57721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 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5880826" y="6043214"/>
            <a:ext cx="952462" cy="57721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 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6223933" y="5164049"/>
            <a:ext cx="952462" cy="577212"/>
          </a:xfrm>
          <a:prstGeom prst="roundRect">
            <a:avLst/>
          </a:prstGeom>
          <a:solidFill>
            <a:schemeClr val="tx1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 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5574554" y="1081884"/>
            <a:ext cx="952462" cy="40494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 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128867" y="2913705"/>
            <a:ext cx="952462" cy="577212"/>
          </a:xfrm>
          <a:prstGeom prst="roundRect">
            <a:avLst/>
          </a:prstGeom>
          <a:solidFill>
            <a:schemeClr val="tx1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 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792034" y="2336493"/>
            <a:ext cx="952462" cy="57721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 </a:t>
            </a:r>
            <a:endParaRPr lang="en-US" dirty="0"/>
          </a:p>
        </p:txBody>
      </p:sp>
      <p:sp>
        <p:nvSpPr>
          <p:cNvPr id="4" name="Explosion 2 3"/>
          <p:cNvSpPr/>
          <p:nvPr/>
        </p:nvSpPr>
        <p:spPr>
          <a:xfrm>
            <a:off x="944479" y="1631989"/>
            <a:ext cx="7632848" cy="5028985"/>
          </a:xfrm>
          <a:prstGeom prst="irregularSeal2">
            <a:avLst/>
          </a:prstGeom>
          <a:solidFill>
            <a:srgbClr val="FF0000"/>
          </a:solidFill>
          <a:ln w="76200">
            <a:solidFill>
              <a:srgbClr val="FF0096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TextBox 37"/>
          <p:cNvSpPr txBox="1"/>
          <p:nvPr/>
        </p:nvSpPr>
        <p:spPr>
          <a:xfrm>
            <a:off x="1497083" y="3717854"/>
            <a:ext cx="621104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500" dirty="0" smtClean="0">
                <a:solidFill>
                  <a:srgbClr val="FFFF00"/>
                </a:solidFill>
                <a:latin typeface="Algerian" panose="04020705040A02060702" pitchFamily="82" charset="0"/>
              </a:rPr>
              <a:t>CONFLICT </a:t>
            </a:r>
            <a:endParaRPr lang="en-US" sz="650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20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2" grpId="0" animBg="1"/>
      <p:bldP spid="13" grpId="0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2" grpId="0"/>
      <p:bldP spid="34" grpId="0"/>
      <p:bldP spid="37" grpId="0" animBg="1"/>
      <p:bldP spid="39" grpId="0" animBg="1"/>
      <p:bldP spid="40" grpId="0" animBg="1"/>
      <p:bldP spid="45" grpId="0" animBg="1"/>
      <p:bldP spid="45" grpId="1" animBg="1"/>
      <p:bldP spid="48" grpId="0" animBg="1"/>
      <p:bldP spid="48" grpId="1" animBg="1"/>
      <p:bldP spid="53" grpId="0" animBg="1"/>
      <p:bldP spid="44" grpId="0" animBg="1"/>
      <p:bldP spid="54" grpId="0" animBg="1"/>
      <p:bldP spid="54" grpId="1" animBg="1"/>
      <p:bldP spid="4" grpId="0" animBg="1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05610"/>
          </a:xfrm>
        </p:spPr>
        <p:txBody>
          <a:bodyPr/>
          <a:lstStyle/>
          <a:p>
            <a:r>
              <a:rPr lang="en-US" dirty="0" smtClean="0"/>
              <a:t>GIT commits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80248"/>
            <a:ext cx="7853667" cy="5813688"/>
          </a:xfrm>
        </p:spPr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37138" y="1075392"/>
            <a:ext cx="1577607" cy="52237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directory</a:t>
            </a:r>
          </a:p>
        </p:txBody>
      </p:sp>
      <p:pic>
        <p:nvPicPr>
          <p:cNvPr id="6" name="Picture 5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38" y="1121976"/>
            <a:ext cx="359247" cy="469395"/>
          </a:xfrm>
          <a:prstGeom prst="rect">
            <a:avLst/>
          </a:prstGeom>
        </p:spPr>
      </p:pic>
      <p:pic>
        <p:nvPicPr>
          <p:cNvPr id="7" name="Picture 6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195" y="1356673"/>
            <a:ext cx="359247" cy="469395"/>
          </a:xfrm>
          <a:prstGeom prst="rect">
            <a:avLst/>
          </a:prstGeom>
        </p:spPr>
      </p:pic>
      <p:pic>
        <p:nvPicPr>
          <p:cNvPr id="8" name="Picture 7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278" y="2070860"/>
            <a:ext cx="359247" cy="469395"/>
          </a:xfrm>
          <a:prstGeom prst="rect">
            <a:avLst/>
          </a:prstGeom>
        </p:spPr>
      </p:pic>
      <p:pic>
        <p:nvPicPr>
          <p:cNvPr id="9" name="Picture 8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135" y="2305557"/>
            <a:ext cx="359247" cy="469395"/>
          </a:xfrm>
          <a:prstGeom prst="rect">
            <a:avLst/>
          </a:prstGeom>
        </p:spPr>
      </p:pic>
      <p:pic>
        <p:nvPicPr>
          <p:cNvPr id="10" name="Picture 9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38" y="2305557"/>
            <a:ext cx="359247" cy="469395"/>
          </a:xfrm>
          <a:prstGeom prst="rect">
            <a:avLst/>
          </a:prstGeom>
        </p:spPr>
      </p:pic>
      <p:pic>
        <p:nvPicPr>
          <p:cNvPr id="11" name="Picture 10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95" y="2540254"/>
            <a:ext cx="359247" cy="469395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2465811" y="1075392"/>
            <a:ext cx="1438624" cy="52237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Staging area</a:t>
            </a:r>
            <a:endParaRPr lang="en-US" dirty="0"/>
          </a:p>
        </p:txBody>
      </p:sp>
      <p:pic>
        <p:nvPicPr>
          <p:cNvPr id="14" name="Picture 13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253" y="1316896"/>
            <a:ext cx="359247" cy="469395"/>
          </a:xfrm>
          <a:prstGeom prst="rect">
            <a:avLst/>
          </a:prstGeom>
        </p:spPr>
      </p:pic>
      <p:pic>
        <p:nvPicPr>
          <p:cNvPr id="15" name="Picture 14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512" y="1601465"/>
            <a:ext cx="359247" cy="469395"/>
          </a:xfrm>
          <a:prstGeom prst="rect">
            <a:avLst/>
          </a:prstGeom>
        </p:spPr>
      </p:pic>
      <p:pic>
        <p:nvPicPr>
          <p:cNvPr id="16" name="Picture 15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876" y="2070859"/>
            <a:ext cx="359247" cy="46939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139952" y="1340768"/>
            <a:ext cx="1847200" cy="18838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stCxn id="5" idx="3"/>
            <a:endCxn id="12" idx="1"/>
          </p:cNvCxnSpPr>
          <p:nvPr/>
        </p:nvCxnSpPr>
        <p:spPr>
          <a:xfrm>
            <a:off x="2214745" y="3687276"/>
            <a:ext cx="2510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83968" y="1268760"/>
            <a:ext cx="146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Tree object</a:t>
            </a:r>
            <a:endParaRPr lang="en-US" dirty="0"/>
          </a:p>
        </p:txBody>
      </p:sp>
      <p:pic>
        <p:nvPicPr>
          <p:cNvPr id="22" name="Picture 21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556792"/>
            <a:ext cx="359247" cy="469395"/>
          </a:xfrm>
          <a:prstGeom prst="rect">
            <a:avLst/>
          </a:prstGeom>
        </p:spPr>
      </p:pic>
      <p:pic>
        <p:nvPicPr>
          <p:cNvPr id="23" name="Picture 22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250" y="1695373"/>
            <a:ext cx="359247" cy="469395"/>
          </a:xfrm>
          <a:prstGeom prst="rect">
            <a:avLst/>
          </a:prstGeom>
        </p:spPr>
      </p:pic>
      <p:pic>
        <p:nvPicPr>
          <p:cNvPr id="24" name="Picture 23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187" y="2240688"/>
            <a:ext cx="359247" cy="46939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427984" y="908720"/>
            <a:ext cx="10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ab3342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211960" y="1988840"/>
            <a:ext cx="706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ab3342c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268446" y="2164768"/>
            <a:ext cx="706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ab3354c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408533" y="2651841"/>
            <a:ext cx="706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abffs42c</a:t>
            </a:r>
            <a:endParaRPr lang="en-US" sz="1000" dirty="0"/>
          </a:p>
        </p:txBody>
      </p:sp>
      <p:sp>
        <p:nvSpPr>
          <p:cNvPr id="33" name="Left Arrow 32"/>
          <p:cNvSpPr/>
          <p:nvPr/>
        </p:nvSpPr>
        <p:spPr>
          <a:xfrm>
            <a:off x="6012160" y="1556792"/>
            <a:ext cx="894740" cy="434575"/>
          </a:xfrm>
          <a:prstGeom prst="leftArrow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883706" y="2070860"/>
            <a:ext cx="138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SHA-1 checksum</a:t>
            </a:r>
            <a:endParaRPr lang="en-US" dirty="0"/>
          </a:p>
        </p:txBody>
      </p:sp>
      <p:sp>
        <p:nvSpPr>
          <p:cNvPr id="35" name="Left Arrow 34"/>
          <p:cNvSpPr/>
          <p:nvPr/>
        </p:nvSpPr>
        <p:spPr>
          <a:xfrm>
            <a:off x="5974532" y="2078185"/>
            <a:ext cx="894740" cy="434575"/>
          </a:xfrm>
          <a:prstGeom prst="leftArrow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883706" y="1456882"/>
            <a:ext cx="138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Blob-stores data</a:t>
            </a:r>
          </a:p>
          <a:p>
            <a:endParaRPr lang="en-US" dirty="0"/>
          </a:p>
        </p:txBody>
      </p:sp>
      <p:sp>
        <p:nvSpPr>
          <p:cNvPr id="37" name="Left Arrow 36"/>
          <p:cNvSpPr/>
          <p:nvPr/>
        </p:nvSpPr>
        <p:spPr>
          <a:xfrm>
            <a:off x="5940152" y="980728"/>
            <a:ext cx="894740" cy="434575"/>
          </a:xfrm>
          <a:prstGeom prst="leftArrow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948264" y="980728"/>
            <a:ext cx="138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tree </a:t>
            </a:r>
            <a:endParaRPr lang="en-US" dirty="0"/>
          </a:p>
        </p:txBody>
      </p:sp>
      <p:sp>
        <p:nvSpPr>
          <p:cNvPr id="40" name="Down Arrow 39"/>
          <p:cNvSpPr/>
          <p:nvPr/>
        </p:nvSpPr>
        <p:spPr>
          <a:xfrm rot="10800000">
            <a:off x="4860032" y="3284984"/>
            <a:ext cx="425191" cy="453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139952" y="4293096"/>
            <a:ext cx="1847200" cy="14499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67944" y="386104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Commit - ad4435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211960" y="4365104"/>
            <a:ext cx="171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tree – ab3342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211960" y="4725144"/>
            <a:ext cx="173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author   Alice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211960" y="5013176"/>
            <a:ext cx="1680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 “test commit” </a:t>
            </a:r>
            <a:endParaRPr lang="en-US" dirty="0"/>
          </a:p>
        </p:txBody>
      </p:sp>
      <p:sp>
        <p:nvSpPr>
          <p:cNvPr id="50" name="Down Arrow 49"/>
          <p:cNvSpPr/>
          <p:nvPr/>
        </p:nvSpPr>
        <p:spPr>
          <a:xfrm rot="5400000">
            <a:off x="6035367" y="4382468"/>
            <a:ext cx="425191" cy="40561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551786" y="3900134"/>
            <a:ext cx="1717319" cy="13524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450768" y="3501008"/>
            <a:ext cx="2009664" cy="370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Commit - ad5643 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516216" y="4005064"/>
            <a:ext cx="169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tree – 1csd32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516216" y="4293096"/>
            <a:ext cx="1846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parent – ad4435 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516216" y="4653136"/>
            <a:ext cx="146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author……</a:t>
            </a:r>
            <a:endParaRPr lang="en-US" dirty="0"/>
          </a:p>
        </p:txBody>
      </p:sp>
      <p:sp>
        <p:nvSpPr>
          <p:cNvPr id="57" name="Down Arrow 56"/>
          <p:cNvSpPr/>
          <p:nvPr/>
        </p:nvSpPr>
        <p:spPr>
          <a:xfrm>
            <a:off x="7169092" y="5285007"/>
            <a:ext cx="425191" cy="40561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936926" y="5904383"/>
            <a:ext cx="1985830" cy="7895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13568" y="5535050"/>
            <a:ext cx="20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Commit – 637ddx 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974532" y="5929828"/>
            <a:ext cx="1619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tree – 321dzr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40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90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9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9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800" decel="100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8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8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8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800" decel="100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8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8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8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800" decel="100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800" decel="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800" decel="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800" decel="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8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21" grpId="0"/>
      <p:bldP spid="25" grpId="0"/>
      <p:bldP spid="30" grpId="0"/>
      <p:bldP spid="31" grpId="0"/>
      <p:bldP spid="32" grpId="0"/>
      <p:bldP spid="33" grpId="0" animBg="1"/>
      <p:bldP spid="34" grpId="0"/>
      <p:bldP spid="35" grpId="0" animBg="1"/>
      <p:bldP spid="36" grpId="0"/>
      <p:bldP spid="37" grpId="0" animBg="1"/>
      <p:bldP spid="39" grpId="0"/>
      <p:bldP spid="40" grpId="0" animBg="1"/>
      <p:bldP spid="41" grpId="0" animBg="1"/>
      <p:bldP spid="43" grpId="0"/>
      <p:bldP spid="44" grpId="0"/>
      <p:bldP spid="46" grpId="0"/>
      <p:bldP spid="48" grpId="0"/>
      <p:bldP spid="50" grpId="0" animBg="1"/>
      <p:bldP spid="51" grpId="0" animBg="1"/>
      <p:bldP spid="52" grpId="0"/>
      <p:bldP spid="54" grpId="0"/>
      <p:bldP spid="55" grpId="0"/>
      <p:bldP spid="56" grpId="0"/>
      <p:bldP spid="57" grpId="0" animBg="1"/>
      <p:bldP spid="58" grpId="0" animBg="1"/>
      <p:bldP spid="59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75738"/>
          </a:xfrm>
        </p:spPr>
        <p:txBody>
          <a:bodyPr/>
          <a:lstStyle/>
          <a:p>
            <a:r>
              <a:rPr lang="en-US" dirty="0" smtClean="0"/>
              <a:t>An example scenario 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83115" t="-37525" r="-48603" b="2182"/>
          <a:stretch/>
        </p:blipFill>
        <p:spPr>
          <a:xfrm>
            <a:off x="284687" y="4646934"/>
            <a:ext cx="1113487" cy="1806716"/>
          </a:xfrm>
        </p:spPr>
      </p:pic>
      <p:sp>
        <p:nvSpPr>
          <p:cNvPr id="4" name="Rectangle 3"/>
          <p:cNvSpPr/>
          <p:nvPr/>
        </p:nvSpPr>
        <p:spPr>
          <a:xfrm>
            <a:off x="2788947" y="1709093"/>
            <a:ext cx="3059425" cy="30447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dsf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3607811" y="2286305"/>
            <a:ext cx="1428695" cy="1890369"/>
          </a:xfrm>
          <a:prstGeom prst="can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Remote repo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2799663" y="1916301"/>
            <a:ext cx="620543" cy="50506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85226" y="1275722"/>
            <a:ext cx="80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6927" y="2440238"/>
            <a:ext cx="1746181" cy="22496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4839" y="6439766"/>
            <a:ext cx="63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Alice </a:t>
            </a:r>
            <a:endParaRPr lang="en-US" dirty="0"/>
          </a:p>
        </p:txBody>
      </p:sp>
      <p:sp>
        <p:nvSpPr>
          <p:cNvPr id="14" name="Can 13"/>
          <p:cNvSpPr/>
          <p:nvPr/>
        </p:nvSpPr>
        <p:spPr>
          <a:xfrm>
            <a:off x="523093" y="3168810"/>
            <a:ext cx="863259" cy="1160280"/>
          </a:xfrm>
          <a:prstGeom prst="can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repo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0534" y="2862158"/>
            <a:ext cx="92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master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rapezoid 15"/>
          <p:cNvSpPr/>
          <p:nvPr/>
        </p:nvSpPr>
        <p:spPr>
          <a:xfrm>
            <a:off x="146927" y="2461247"/>
            <a:ext cx="616938" cy="50506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/>
          <p:cNvSpPr/>
          <p:nvPr/>
        </p:nvSpPr>
        <p:spPr>
          <a:xfrm>
            <a:off x="841431" y="2454913"/>
            <a:ext cx="616938" cy="505061"/>
          </a:xfrm>
          <a:prstGeom prst="trapezoid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81834" y="2492826"/>
            <a:ext cx="61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27584" y="2348880"/>
            <a:ext cx="79208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Boxes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1936402" y="3816814"/>
            <a:ext cx="913767" cy="5772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Left Arrow 22"/>
          <p:cNvSpPr/>
          <p:nvPr/>
        </p:nvSpPr>
        <p:spPr>
          <a:xfrm>
            <a:off x="1900321" y="2696867"/>
            <a:ext cx="906554" cy="53888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Up Arrow 23"/>
          <p:cNvSpPr/>
          <p:nvPr/>
        </p:nvSpPr>
        <p:spPr>
          <a:xfrm>
            <a:off x="669030" y="4689847"/>
            <a:ext cx="310270" cy="404049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736917" y="2286305"/>
            <a:ext cx="1795523" cy="22496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apezoid 25"/>
          <p:cNvSpPr/>
          <p:nvPr/>
        </p:nvSpPr>
        <p:spPr>
          <a:xfrm>
            <a:off x="3013470" y="4105420"/>
            <a:ext cx="616938" cy="505061"/>
          </a:xfrm>
          <a:prstGeom prst="trapezoid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456" y="5093896"/>
            <a:ext cx="745017" cy="1544327"/>
          </a:xfrm>
          <a:prstGeom prst="rect">
            <a:avLst/>
          </a:prstGeom>
        </p:spPr>
      </p:pic>
      <p:sp>
        <p:nvSpPr>
          <p:cNvPr id="28" name="Up Arrow 27"/>
          <p:cNvSpPr/>
          <p:nvPr/>
        </p:nvSpPr>
        <p:spPr>
          <a:xfrm>
            <a:off x="7380312" y="4581128"/>
            <a:ext cx="310270" cy="404049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5869319" y="2764175"/>
            <a:ext cx="907593" cy="5772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rapezoid 29"/>
          <p:cNvSpPr/>
          <p:nvPr/>
        </p:nvSpPr>
        <p:spPr>
          <a:xfrm>
            <a:off x="6776912" y="2382278"/>
            <a:ext cx="616938" cy="505061"/>
          </a:xfrm>
          <a:prstGeom prst="trapezoid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636381" y="2409318"/>
            <a:ext cx="61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771800" y="2348880"/>
            <a:ext cx="92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master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843808" y="4077072"/>
            <a:ext cx="8173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Boxes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32240" y="2276872"/>
            <a:ext cx="8173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Boxes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623592" y="2691657"/>
            <a:ext cx="92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master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7" name="Trapezoid 36"/>
          <p:cNvSpPr/>
          <p:nvPr/>
        </p:nvSpPr>
        <p:spPr>
          <a:xfrm>
            <a:off x="7726473" y="2321231"/>
            <a:ext cx="620543" cy="50506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file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2636912"/>
            <a:ext cx="359247" cy="469395"/>
          </a:xfrm>
          <a:prstGeom prst="rect">
            <a:avLst/>
          </a:prstGeom>
        </p:spPr>
      </p:pic>
      <p:sp>
        <p:nvSpPr>
          <p:cNvPr id="41" name="Left Arrow 40"/>
          <p:cNvSpPr/>
          <p:nvPr/>
        </p:nvSpPr>
        <p:spPr>
          <a:xfrm>
            <a:off x="5833923" y="3855145"/>
            <a:ext cx="906554" cy="53888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push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2" name="Picture 41" descr="file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187" y="4159328"/>
            <a:ext cx="359247" cy="469395"/>
          </a:xfrm>
          <a:prstGeom prst="rect">
            <a:avLst/>
          </a:prstGeom>
        </p:spPr>
      </p:pic>
      <p:pic>
        <p:nvPicPr>
          <p:cNvPr id="43" name="Picture 42" descr="file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728" y="2591594"/>
            <a:ext cx="359247" cy="469395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2915816" y="5255071"/>
            <a:ext cx="2304255" cy="14862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an 44"/>
          <p:cNvSpPr/>
          <p:nvPr/>
        </p:nvSpPr>
        <p:spPr>
          <a:xfrm>
            <a:off x="7170140" y="3236674"/>
            <a:ext cx="863259" cy="1160280"/>
          </a:xfrm>
          <a:prstGeom prst="can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repo</a:t>
            </a:r>
            <a:endParaRPr lang="en-US" dirty="0"/>
          </a:p>
        </p:txBody>
      </p:sp>
      <p:sp>
        <p:nvSpPr>
          <p:cNvPr id="46" name="Up Arrow 45"/>
          <p:cNvSpPr/>
          <p:nvPr/>
        </p:nvSpPr>
        <p:spPr>
          <a:xfrm rot="10800000">
            <a:off x="4026933" y="4798485"/>
            <a:ext cx="422488" cy="404049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an 46"/>
          <p:cNvSpPr/>
          <p:nvPr/>
        </p:nvSpPr>
        <p:spPr>
          <a:xfrm>
            <a:off x="3586162" y="5464858"/>
            <a:ext cx="863259" cy="1160280"/>
          </a:xfrm>
          <a:prstGeom prst="can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repo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49421" y="4847826"/>
            <a:ext cx="69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lone</a:t>
            </a:r>
            <a:endParaRPr lang="en-US" dirty="0"/>
          </a:p>
        </p:txBody>
      </p:sp>
      <p:sp>
        <p:nvSpPr>
          <p:cNvPr id="48" name="Trapezoid 47"/>
          <p:cNvSpPr/>
          <p:nvPr/>
        </p:nvSpPr>
        <p:spPr>
          <a:xfrm>
            <a:off x="2987824" y="5301208"/>
            <a:ext cx="558397" cy="50506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rapezoid 49"/>
          <p:cNvSpPr/>
          <p:nvPr/>
        </p:nvSpPr>
        <p:spPr>
          <a:xfrm>
            <a:off x="4572000" y="5301208"/>
            <a:ext cx="485861" cy="505061"/>
          </a:xfrm>
          <a:prstGeom prst="trapezoid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016595" y="6488668"/>
            <a:ext cx="87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George 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6720" y="5078200"/>
            <a:ext cx="854326" cy="1434147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5398497" y="6439766"/>
            <a:ext cx="62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John 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915816" y="5661248"/>
            <a:ext cx="92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master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499992" y="5805264"/>
            <a:ext cx="76792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Boxes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7" name="Picture 56" descr="file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40" y="4207514"/>
            <a:ext cx="359247" cy="46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200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90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900" decel="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900" decel="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9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900" decel="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900" decel="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9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9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11" grpId="0" animBg="1"/>
      <p:bldP spid="12" grpId="0"/>
      <p:bldP spid="14" grpId="0" animBg="1"/>
      <p:bldP spid="15" grpId="0"/>
      <p:bldP spid="16" grpId="0" animBg="1"/>
      <p:bldP spid="18" grpId="0" animBg="1"/>
      <p:bldP spid="19" grpId="0"/>
      <p:bldP spid="20" grpId="0"/>
      <p:bldP spid="21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29" grpId="1" animBg="1"/>
      <p:bldP spid="30" grpId="0" animBg="1"/>
      <p:bldP spid="31" grpId="0"/>
      <p:bldP spid="33" grpId="0"/>
      <p:bldP spid="34" grpId="0"/>
      <p:bldP spid="35" grpId="0"/>
      <p:bldP spid="36" grpId="0"/>
      <p:bldP spid="37" grpId="0" animBg="1"/>
      <p:bldP spid="41" grpId="0" animBg="1"/>
      <p:bldP spid="44" grpId="0" animBg="1"/>
      <p:bldP spid="45" grpId="0" animBg="1"/>
      <p:bldP spid="46" grpId="0" animBg="1"/>
      <p:bldP spid="47" grpId="0" animBg="1"/>
      <p:bldP spid="8" grpId="0"/>
      <p:bldP spid="48" grpId="0" animBg="1"/>
      <p:bldP spid="50" grpId="0" animBg="1"/>
      <p:bldP spid="51" grpId="0"/>
      <p:bldP spid="52" grpId="0"/>
      <p:bldP spid="53" grpId="0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work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repository thing here and the scenario we will demonstrate in the second day together with people of the course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28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GUI 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9"/>
            <a:ext cx="3888000" cy="3599730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GIThub</a:t>
            </a:r>
            <a:r>
              <a:rPr lang="en-US" sz="1800" dirty="0" smtClean="0"/>
              <a:t> for MAC </a:t>
            </a:r>
          </a:p>
          <a:p>
            <a:r>
              <a:rPr lang="en-US" sz="1800" dirty="0" smtClean="0"/>
              <a:t>Tower </a:t>
            </a:r>
          </a:p>
          <a:p>
            <a:r>
              <a:rPr lang="en-US" sz="1800" dirty="0" err="1" smtClean="0"/>
              <a:t>GITbox</a:t>
            </a:r>
            <a:endParaRPr lang="en-US" sz="1800" dirty="0"/>
          </a:p>
          <a:p>
            <a:r>
              <a:rPr lang="en-US" sz="1800" dirty="0" smtClean="0"/>
              <a:t>Source tree	</a:t>
            </a:r>
          </a:p>
          <a:p>
            <a:r>
              <a:rPr lang="en-US" sz="1800" dirty="0" err="1" smtClean="0"/>
              <a:t>Git</a:t>
            </a:r>
            <a:r>
              <a:rPr lang="en-US" sz="1800" dirty="0" smtClean="0"/>
              <a:t> cola </a:t>
            </a:r>
          </a:p>
          <a:p>
            <a:r>
              <a:rPr lang="en-US" sz="1800" dirty="0" err="1" smtClean="0"/>
              <a:t>Gitg</a:t>
            </a:r>
            <a:r>
              <a:rPr lang="en-US" sz="1800" dirty="0" smtClean="0"/>
              <a:t>	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 smtClean="0"/>
              <a:t>Find and use the one you are most comfortable with</a:t>
            </a:r>
          </a:p>
          <a:p>
            <a:r>
              <a:rPr lang="sv-SE" sz="1800" dirty="0" smtClean="0"/>
              <a:t> </a:t>
            </a:r>
            <a:r>
              <a:rPr lang="sv-SE" sz="1800" dirty="0" err="1" smtClean="0"/>
              <a:t>Download</a:t>
            </a:r>
            <a:r>
              <a:rPr lang="sv-SE" sz="1800" dirty="0" smtClean="0"/>
              <a:t> </a:t>
            </a:r>
            <a:r>
              <a:rPr lang="sv-SE" sz="1800" dirty="0" err="1" smtClean="0"/>
              <a:t>link</a:t>
            </a:r>
            <a:r>
              <a:rPr lang="sv-SE" sz="1800" dirty="0" smtClean="0"/>
              <a:t>:</a:t>
            </a:r>
            <a:endParaRPr lang="sv-SE" sz="1800" dirty="0"/>
          </a:p>
          <a:p>
            <a:r>
              <a:rPr lang="pl-PL" sz="1800" dirty="0">
                <a:hlinkClick r:id="rId2"/>
              </a:rPr>
              <a:t>http</a:t>
            </a:r>
            <a:r>
              <a:rPr lang="pl-PL" sz="1800" dirty="0" smtClean="0">
                <a:hlinkClick r:id="rId2"/>
              </a:rPr>
              <a:t>:/</a:t>
            </a:r>
            <a:r>
              <a:rPr lang="pl-PL" sz="1800" dirty="0">
                <a:hlinkClick r:id="rId2"/>
              </a:rPr>
              <a:t>/git-scm.com/download/gui/</a:t>
            </a:r>
            <a:r>
              <a:rPr lang="pl-PL" sz="1800" dirty="0" smtClean="0">
                <a:hlinkClick r:id="rId2"/>
              </a:rPr>
              <a:t>linux</a:t>
            </a:r>
            <a:endParaRPr lang="pl-PL" sz="1800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36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8B864-2A5B-4B57-9C52-476B6FC89539}" type="datetime1">
              <a:rPr lang="sv-SE" smtClean="0"/>
              <a:t>11/15/14</a:t>
            </a:fld>
            <a:endParaRPr lang="sv-S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26E4-2B13-4465-A5B0-7D9EB9E6EE0C}" type="slidenum">
              <a:rPr lang="sv-SE" smtClean="0"/>
              <a:t>8</a:t>
            </a:fld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751" y="332656"/>
            <a:ext cx="8064500" cy="408046"/>
          </a:xfrm>
        </p:spPr>
        <p:txBody>
          <a:bodyPr/>
          <a:lstStyle/>
          <a:p>
            <a:r>
              <a:rPr lang="en-US" dirty="0" smtClean="0"/>
              <a:t>Source tree </a:t>
            </a:r>
            <a:endParaRPr lang="en-US" dirty="0"/>
          </a:p>
        </p:txBody>
      </p:sp>
      <p:pic>
        <p:nvPicPr>
          <p:cNvPr id="7" name="Content Placeholder 6" descr="Screen Shot 2014-11-04 at 10.05.03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66" b="12866"/>
          <a:stretch>
            <a:fillRect/>
          </a:stretch>
        </p:blipFill>
        <p:spPr>
          <a:xfrm>
            <a:off x="1115616" y="1412776"/>
            <a:ext cx="7128792" cy="4703797"/>
          </a:xfrm>
        </p:spPr>
      </p:pic>
      <p:sp>
        <p:nvSpPr>
          <p:cNvPr id="8" name="Rectangle 7"/>
          <p:cNvSpPr/>
          <p:nvPr/>
        </p:nvSpPr>
        <p:spPr>
          <a:xfrm>
            <a:off x="2555776" y="2564904"/>
            <a:ext cx="1224136" cy="864096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Push </a:t>
            </a:r>
          </a:p>
        </p:txBody>
      </p:sp>
      <p:sp>
        <p:nvSpPr>
          <p:cNvPr id="9" name="Rectangle 8"/>
          <p:cNvSpPr/>
          <p:nvPr/>
        </p:nvSpPr>
        <p:spPr>
          <a:xfrm>
            <a:off x="3995936" y="2372883"/>
            <a:ext cx="1224136" cy="864096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Pull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64088" y="2372883"/>
            <a:ext cx="1224136" cy="864096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Fetch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15816" y="1556792"/>
            <a:ext cx="1224136" cy="864096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sz="1400" dirty="0" smtClean="0"/>
              <a:t>Checkout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64088" y="1412776"/>
            <a:ext cx="1224136" cy="864096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1400" dirty="0" smtClean="0"/>
              <a:t>Stash</a:t>
            </a:r>
          </a:p>
          <a:p>
            <a:pPr algn="ctr"/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3131840" y="3621021"/>
            <a:ext cx="1224136" cy="864096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sz="1400" dirty="0" smtClean="0"/>
              <a:t>Add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32240" y="1988840"/>
            <a:ext cx="1224136" cy="864096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sz="1400" dirty="0" smtClean="0"/>
              <a:t>Remove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32240" y="3140968"/>
            <a:ext cx="1224136" cy="864096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sz="1400" dirty="0" smtClean="0"/>
              <a:t>Merge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72000" y="3717032"/>
            <a:ext cx="1224136" cy="864096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 Commit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07704" y="4869160"/>
            <a:ext cx="1224136" cy="864096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sz="1400" dirty="0" smtClean="0"/>
              <a:t>Stash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91880" y="5061181"/>
            <a:ext cx="1224136" cy="864096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sz="1400" dirty="0" smtClean="0"/>
              <a:t>Stage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148064" y="4869160"/>
            <a:ext cx="1224136" cy="864096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sz="1400" dirty="0" err="1" smtClean="0"/>
              <a:t>Unstage</a:t>
            </a:r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6732240" y="4485117"/>
            <a:ext cx="1224136" cy="864096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sz="1400" dirty="0" smtClean="0"/>
              <a:t>Discard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59632" y="3621021"/>
            <a:ext cx="1224136" cy="86409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.ignore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87624" y="2132856"/>
            <a:ext cx="1224136" cy="86409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chery</a:t>
            </a:r>
            <a:r>
              <a:rPr lang="en-US" sz="1400" dirty="0" smtClean="0"/>
              <a:t>-pick</a:t>
            </a:r>
          </a:p>
        </p:txBody>
      </p:sp>
    </p:spTree>
    <p:extLst>
      <p:ext uri="{BB962C8B-B14F-4D97-AF65-F5344CB8AC3E}">
        <p14:creationId xmlns:p14="http://schemas.microsoft.com/office/powerpoint/2010/main" val="362542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26E4-2B13-4465-A5B0-7D9EB9E6EE0C}" type="slidenum">
              <a:rPr lang="sv-SE" smtClean="0"/>
              <a:t>9</a:t>
            </a:fld>
            <a:endParaRPr lang="sv-S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tool - Kdiff3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39750" y="1340769"/>
            <a:ext cx="8136706" cy="458451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1800" dirty="0"/>
              <a:t>Merging is necessary when several people work on the same files in a project. </a:t>
            </a:r>
          </a:p>
          <a:p>
            <a:pPr marL="285750" indent="-285750">
              <a:buFont typeface="Arial"/>
              <a:buChar char="•"/>
            </a:pPr>
            <a:endParaRPr lang="en-US" sz="1800" dirty="0"/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Kdiff3 can be used to merge two or three input files  by selecting the buttons A/B/C from the button bar and choose the source that should be used.</a:t>
            </a:r>
          </a:p>
          <a:p>
            <a:pPr marL="285750" indent="-285750">
              <a:buFont typeface="Arial"/>
              <a:buChar char="•"/>
            </a:pPr>
            <a:endParaRPr lang="en-US" sz="1800" dirty="0"/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Saving is disabled until all conflicts are resolved. </a:t>
            </a:r>
          </a:p>
          <a:p>
            <a:pPr marL="285750" indent="-285750">
              <a:buFont typeface="Arial"/>
              <a:buChar char="•"/>
            </a:pPr>
            <a:endParaRPr lang="en-US" sz="1800" dirty="0"/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 Merge case– either B or input C changed but not both then change source automatically will be selected; if both has changed in the same line the conflict occurs and need to be resolved; B,C the same but not A then C is selected.</a:t>
            </a:r>
          </a:p>
          <a:p>
            <a:pPr marL="285750" indent="-285750">
              <a:buFont typeface="Arial"/>
              <a:buChar char="•"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1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iQ_Template_101010 DRAFT1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HiQ_Template_101010 DRAFT1</Template>
  <TotalTime>4809</TotalTime>
  <Words>393</Words>
  <Application>Microsoft Macintosh PowerPoint</Application>
  <PresentationFormat>On-screen Show (4:3)</PresentationFormat>
  <Paragraphs>147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HiQ_Template_101010 DRAFT1</vt:lpstr>
      <vt:lpstr>1_Office Theme</vt:lpstr>
      <vt:lpstr>2_Office Theme</vt:lpstr>
      <vt:lpstr>11-10-11</vt:lpstr>
      <vt:lpstr>GIT state operation </vt:lpstr>
      <vt:lpstr>Branch &amp; merge - a case scenario !</vt:lpstr>
      <vt:lpstr>GIT commits </vt:lpstr>
      <vt:lpstr>An example scenario </vt:lpstr>
      <vt:lpstr>LAB work  </vt:lpstr>
      <vt:lpstr>GIT GUI clients</vt:lpstr>
      <vt:lpstr>Source tree </vt:lpstr>
      <vt:lpstr>Merging tool - Kdiff3</vt:lpstr>
      <vt:lpstr>Kdiff3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title, arial 32p</dc:title>
  <dc:creator>CJ Sveningsson;Naim Latifi</dc:creator>
  <cp:lastModifiedBy>Naim Latifi</cp:lastModifiedBy>
  <cp:revision>690</cp:revision>
  <dcterms:created xsi:type="dcterms:W3CDTF">2010-10-10T15:05:12Z</dcterms:created>
  <dcterms:modified xsi:type="dcterms:W3CDTF">2014-11-15T18:36:13Z</dcterms:modified>
</cp:coreProperties>
</file>