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60" r:id="rId4"/>
    <p:sldId id="359" r:id="rId5"/>
    <p:sldId id="336" r:id="rId6"/>
    <p:sldId id="328" r:id="rId7"/>
    <p:sldId id="335" r:id="rId8"/>
    <p:sldId id="329" r:id="rId9"/>
    <p:sldId id="330" r:id="rId10"/>
    <p:sldId id="349" r:id="rId11"/>
    <p:sldId id="367" r:id="rId12"/>
    <p:sldId id="361" r:id="rId13"/>
    <p:sldId id="362" r:id="rId14"/>
    <p:sldId id="363" r:id="rId15"/>
    <p:sldId id="364" r:id="rId16"/>
    <p:sldId id="365" r:id="rId17"/>
    <p:sldId id="331" r:id="rId18"/>
    <p:sldId id="350" r:id="rId19"/>
    <p:sldId id="353" r:id="rId20"/>
    <p:sldId id="346" r:id="rId21"/>
    <p:sldId id="323" r:id="rId22"/>
    <p:sldId id="366" r:id="rId23"/>
    <p:sldId id="326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7CF"/>
    <a:srgbClr val="E7EFEC"/>
    <a:srgbClr val="00BA98"/>
    <a:srgbClr val="BFDDFD"/>
    <a:srgbClr val="DAEBFE"/>
    <a:srgbClr val="FF0096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8556" autoAdjust="0"/>
  </p:normalViewPr>
  <p:slideViewPr>
    <p:cSldViewPr showGuides="1">
      <p:cViewPr>
        <p:scale>
          <a:sx n="115" d="100"/>
          <a:sy n="115" d="100"/>
        </p:scale>
        <p:origin x="-198" y="600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2/17/2015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håll med bildtext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3" hasCustomPrompt="1"/>
          </p:nvPr>
        </p:nvSpPr>
        <p:spPr>
          <a:xfrm>
            <a:off x="539750" y="1691943"/>
            <a:ext cx="4752975" cy="4233335"/>
          </a:xfrm>
        </p:spPr>
        <p:txBody>
          <a:bodyPr/>
          <a:lstStyle>
            <a:lvl1pPr marL="0" indent="0">
              <a:buNone/>
              <a:defRPr/>
            </a:lvl1pPr>
            <a:lvl2pPr marL="288000" indent="-1440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sv-SE" dirty="0" smtClean="0"/>
              <a:t>Använd knappen Öka listnivå efter </a:t>
            </a:r>
            <a:r>
              <a:rPr lang="sv-SE" dirty="0" err="1" smtClean="0"/>
              <a:t>Enter</a:t>
            </a:r>
            <a:r>
              <a:rPr lang="sv-SE" dirty="0" smtClean="0"/>
              <a:t> för nästa nivå punktlista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4"/>
          </p:nvPr>
        </p:nvSpPr>
        <p:spPr>
          <a:xfrm>
            <a:off x="5580064" y="1691943"/>
            <a:ext cx="3024187" cy="4233335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18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82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2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7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94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8" r:id="rId5"/>
    <p:sldLayoutId id="2147483682" r:id="rId6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9" r:id="rId4"/>
    <p:sldLayoutId id="2147483680" r:id="rId5"/>
    <p:sldLayoutId id="2147483681" r:id="rId6"/>
    <p:sldLayoutId id="214748368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-scm.com/book/en/v2/Git-Internals-Git-Object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wired.com/2012/02/github-2/all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gui/linu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gasystems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guardtime.com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goo.gl/LuX0mB.qr" TargetMode="Externa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HniL8MyMM" TargetMode="External"/><Relationship Id="rId2" Type="http://schemas.openxmlformats.org/officeDocument/2006/relationships/hyperlink" Target="http://en.wikipedia.org/wiki/One_Piece_at_a_Ti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eRqUE6IHTE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nge_management" TargetMode="External"/><Relationship Id="rId7" Type="http://schemas.openxmlformats.org/officeDocument/2006/relationships/hyperlink" Target="http://en.wikipedia.org/wiki/List_of_revision_control_software" TargetMode="External"/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istributed_revision_control" TargetMode="External"/><Relationship Id="rId5" Type="http://schemas.openxmlformats.org/officeDocument/2006/relationships/hyperlink" Target="http://en.wikipedia.org/wiki/Revision_control" TargetMode="External"/><Relationship Id="rId4" Type="http://schemas.openxmlformats.org/officeDocument/2006/relationships/hyperlink" Target="http://en.wikipedia.org/wiki/Software_configuration_manage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7" Type="http://schemas.openxmlformats.org/officeDocument/2006/relationships/hyperlink" Target="http://en.wikipedia.org/wiki/DevOps" TargetMode="External"/><Relationship Id="rId2" Type="http://schemas.openxmlformats.org/officeDocument/2006/relationships/hyperlink" Target="http://en.wikipedia.org/wiki/Code_revie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Continuous_delivery" TargetMode="External"/><Relationship Id="rId5" Type="http://schemas.openxmlformats.org/officeDocument/2006/relationships/hyperlink" Target="http://en.wikipedia.org/wiki/Continuous_integration" TargetMode="External"/><Relationship Id="rId4" Type="http://schemas.openxmlformats.org/officeDocument/2006/relationships/hyperlink" Target="http://www.allaboutagile.com/7-key-principles-of-lean-software-developmen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www.plasticscm.com/version-control-histo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149080"/>
            <a:ext cx="8353425" cy="1728192"/>
          </a:xfrm>
        </p:spPr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</a:t>
            </a:r>
            <a:r>
              <a:rPr lang="en-US" sz="5400" dirty="0" err="1" smtClean="0"/>
              <a:t>introduktion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CJ </a:t>
            </a:r>
            <a:r>
              <a:rPr lang="en-US" sz="1800" dirty="0" err="1" smtClean="0"/>
              <a:t>Sveningsson</a:t>
            </a:r>
            <a:r>
              <a:rPr lang="en-US" sz="1800" dirty="0" smtClean="0"/>
              <a:t> (</a:t>
            </a:r>
            <a:r>
              <a:rPr lang="en-US" sz="1800" dirty="0" err="1" smtClean="0"/>
              <a:t>HiQ</a:t>
            </a:r>
            <a:r>
              <a:rPr lang="en-US" sz="1800" dirty="0" smtClean="0"/>
              <a:t>) - </a:t>
            </a:r>
            <a:r>
              <a:rPr lang="en-US" sz="1800" dirty="0" err="1" smtClean="0"/>
              <a:t>Hermods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2015-02-19</a:t>
            </a:r>
            <a:endParaRPr lang="en-US" sz="18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7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Git 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sz="1800" dirty="0" smtClean="0"/>
              <a:t>A distributed version </a:t>
            </a:r>
            <a:r>
              <a:rPr lang="sv-SE" sz="1800" dirty="0" err="1" smtClean="0"/>
              <a:t>control</a:t>
            </a:r>
            <a:r>
              <a:rPr lang="sv-SE" sz="1800" dirty="0" smtClean="0"/>
              <a:t> system</a:t>
            </a:r>
          </a:p>
          <a:p>
            <a:r>
              <a:rPr lang="sv-SE" sz="1800" dirty="0" err="1" smtClean="0"/>
              <a:t>Created</a:t>
            </a:r>
            <a:r>
              <a:rPr lang="sv-SE" sz="1800" dirty="0" smtClean="0"/>
              <a:t> in 2005 by Linus Torvalds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move</a:t>
            </a:r>
            <a:r>
              <a:rPr lang="sv-SE" sz="1800" dirty="0" smtClean="0"/>
              <a:t> the Linux </a:t>
            </a:r>
            <a:r>
              <a:rPr lang="sv-SE" sz="1800" dirty="0" err="1" smtClean="0"/>
              <a:t>kernel</a:t>
            </a:r>
            <a:r>
              <a:rPr lang="sv-SE" sz="1800" dirty="0" smtClean="0"/>
              <a:t> </a:t>
            </a:r>
            <a:r>
              <a:rPr lang="sv-SE" sz="1800" dirty="0" err="1" smtClean="0"/>
              <a:t>development</a:t>
            </a:r>
            <a:r>
              <a:rPr lang="sv-SE" sz="1800" dirty="0" smtClean="0"/>
              <a:t> </a:t>
            </a:r>
            <a:r>
              <a:rPr lang="sv-SE" sz="1800" dirty="0" err="1" smtClean="0"/>
              <a:t>away</a:t>
            </a:r>
            <a:r>
              <a:rPr lang="sv-SE" sz="1800" dirty="0" smtClean="0"/>
              <a:t> from </a:t>
            </a:r>
            <a:r>
              <a:rPr lang="sv-SE" sz="1800" dirty="0" err="1" smtClean="0"/>
              <a:t>BitKeeper</a:t>
            </a:r>
            <a:endParaRPr lang="sv-SE" sz="1800" dirty="0" smtClean="0"/>
          </a:p>
          <a:p>
            <a:r>
              <a:rPr lang="sv-SE" sz="1800" dirty="0" smtClean="0"/>
              <a:t>Linus </a:t>
            </a:r>
            <a:r>
              <a:rPr lang="sv-SE" sz="1800" dirty="0" err="1" smtClean="0"/>
              <a:t>promptly</a:t>
            </a:r>
            <a:r>
              <a:rPr lang="sv-SE" sz="1800" dirty="0"/>
              <a:t> </a:t>
            </a:r>
            <a:r>
              <a:rPr lang="sv-SE" sz="1800" dirty="0" smtClean="0"/>
              <a:t>calls Subversion ”the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pointless</a:t>
            </a:r>
            <a:r>
              <a:rPr lang="sv-SE" sz="1800" dirty="0" smtClean="0"/>
              <a:t> </a:t>
            </a:r>
            <a:r>
              <a:rPr lang="sv-SE" sz="1800" dirty="0" err="1" smtClean="0"/>
              <a:t>project</a:t>
            </a:r>
            <a:r>
              <a:rPr lang="sv-SE" sz="1800" dirty="0" smtClean="0"/>
              <a:t> </a:t>
            </a:r>
            <a:r>
              <a:rPr lang="sv-SE" sz="1800" dirty="0" err="1" smtClean="0"/>
              <a:t>ever</a:t>
            </a:r>
            <a:r>
              <a:rPr lang="sv-SE" sz="1800" dirty="0" smtClean="0"/>
              <a:t> </a:t>
            </a:r>
            <a:r>
              <a:rPr lang="sv-SE" sz="1800" dirty="0" err="1" smtClean="0"/>
              <a:t>started</a:t>
            </a:r>
            <a:r>
              <a:rPr lang="sv-SE" sz="1800" dirty="0" smtClean="0"/>
              <a:t>” (for </a:t>
            </a:r>
            <a:r>
              <a:rPr lang="sv-SE" sz="1800" dirty="0" err="1" smtClean="0"/>
              <a:t>wanting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”do </a:t>
            </a:r>
            <a:r>
              <a:rPr lang="sv-SE" sz="1800" dirty="0" err="1" smtClean="0"/>
              <a:t>cvs</a:t>
            </a:r>
            <a:r>
              <a:rPr lang="sv-SE" sz="1800" dirty="0" smtClean="0"/>
              <a:t> right”)</a:t>
            </a:r>
          </a:p>
          <a:p>
            <a:r>
              <a:rPr lang="sv-SE" sz="1800" dirty="0" err="1" smtClean="0"/>
              <a:t>GitHub</a:t>
            </a:r>
            <a:r>
              <a:rPr lang="sv-SE" sz="1800" dirty="0" smtClean="0"/>
              <a:t> </a:t>
            </a:r>
            <a:r>
              <a:rPr lang="sv-SE" sz="1800" dirty="0" err="1" smtClean="0"/>
              <a:t>becomes</a:t>
            </a:r>
            <a:r>
              <a:rPr lang="sv-SE" sz="1800" dirty="0" smtClean="0"/>
              <a:t> the </a:t>
            </a:r>
            <a:r>
              <a:rPr lang="sv-SE" sz="1800" dirty="0" err="1" smtClean="0"/>
              <a:t>world’s</a:t>
            </a:r>
            <a:r>
              <a:rPr lang="sv-SE" sz="1800" dirty="0" smtClean="0"/>
              <a:t>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popular</a:t>
            </a:r>
            <a:r>
              <a:rPr lang="sv-SE" sz="1800" dirty="0" smtClean="0"/>
              <a:t> site for </a:t>
            </a:r>
            <a:r>
              <a:rPr lang="sv-SE" sz="1800" dirty="0" err="1" smtClean="0"/>
              <a:t>open</a:t>
            </a:r>
            <a:r>
              <a:rPr lang="sv-SE" sz="1800" dirty="0" smtClean="0"/>
              <a:t> source </a:t>
            </a:r>
            <a:r>
              <a:rPr lang="sv-SE" sz="1800" dirty="0" err="1" smtClean="0"/>
              <a:t>collaboration</a:t>
            </a:r>
            <a:endParaRPr lang="sv-SE" sz="18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2880320" cy="12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34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GIT commits </a:t>
            </a:r>
            <a:endParaRPr lang="en-US" sz="1800" b="1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456632" cy="4319587"/>
          </a:xfrm>
        </p:spPr>
        <p:txBody>
          <a:bodyPr>
            <a:normAutofit/>
          </a:bodyPr>
          <a:lstStyle/>
          <a:p>
            <a:r>
              <a:rPr lang="sv-SE" sz="1800" dirty="0" smtClean="0"/>
              <a:t>A </a:t>
            </a:r>
            <a:r>
              <a:rPr lang="sv-SE" sz="1800" dirty="0" err="1" smtClean="0"/>
              <a:t>repository</a:t>
            </a:r>
            <a:r>
              <a:rPr lang="sv-SE" sz="1800" dirty="0" smtClean="0"/>
              <a:t> is a </a:t>
            </a:r>
            <a:r>
              <a:rPr lang="sv-SE" sz="1800" dirty="0" err="1" smtClean="0"/>
              <a:t>cryptographically</a:t>
            </a:r>
            <a:r>
              <a:rPr lang="sv-SE" sz="1800" dirty="0" smtClean="0"/>
              <a:t> (SHA-1) </a:t>
            </a:r>
            <a:r>
              <a:rPr lang="sv-SE" sz="1800" dirty="0" err="1" smtClean="0"/>
              <a:t>linked</a:t>
            </a:r>
            <a:r>
              <a:rPr lang="sv-SE" sz="1800" dirty="0" smtClean="0"/>
              <a:t> </a:t>
            </a:r>
            <a:r>
              <a:rPr lang="sv-SE" sz="1800" dirty="0" err="1" smtClean="0"/>
              <a:t>graph</a:t>
            </a:r>
            <a:r>
              <a:rPr lang="sv-SE" sz="1800" dirty="0" smtClean="0"/>
              <a:t> </a:t>
            </a:r>
            <a:r>
              <a:rPr lang="sv-SE" sz="1800" dirty="0" err="1" smtClean="0"/>
              <a:t>of</a:t>
            </a:r>
            <a:r>
              <a:rPr lang="sv-SE" sz="1800" dirty="0" smtClean="0"/>
              <a:t> </a:t>
            </a:r>
            <a:r>
              <a:rPr lang="sv-SE" sz="1800" b="1" dirty="0" err="1" smtClean="0"/>
              <a:t>commits</a:t>
            </a:r>
            <a:r>
              <a:rPr lang="sv-SE" sz="1800" dirty="0" smtClean="0"/>
              <a:t>, </a:t>
            </a:r>
            <a:r>
              <a:rPr lang="sv-SE" sz="1800" b="1" dirty="0" err="1" smtClean="0"/>
              <a:t>trees</a:t>
            </a:r>
            <a:r>
              <a:rPr lang="sv-SE" sz="1800" dirty="0" smtClean="0"/>
              <a:t> (</a:t>
            </a:r>
            <a:r>
              <a:rPr lang="sv-SE" sz="1800" dirty="0" err="1" smtClean="0"/>
              <a:t>directories</a:t>
            </a:r>
            <a:r>
              <a:rPr lang="sv-SE" sz="1800" dirty="0" smtClean="0"/>
              <a:t>) and </a:t>
            </a:r>
            <a:r>
              <a:rPr lang="sv-SE" sz="1800" b="1" dirty="0" err="1" smtClean="0"/>
              <a:t>blobs</a:t>
            </a:r>
            <a:r>
              <a:rPr lang="sv-SE" sz="1800" dirty="0" smtClean="0"/>
              <a:t> (</a:t>
            </a:r>
            <a:r>
              <a:rPr lang="sv-SE" sz="1800" dirty="0" err="1" smtClean="0"/>
              <a:t>files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Each</a:t>
            </a:r>
            <a:r>
              <a:rPr lang="sv-SE" sz="1800" dirty="0" smtClean="0"/>
              <a:t> </a:t>
            </a:r>
            <a:r>
              <a:rPr lang="sv-SE" sz="1800" dirty="0" err="1" smtClean="0"/>
              <a:t>commit</a:t>
            </a:r>
            <a:r>
              <a:rPr lang="sv-SE" sz="1800" dirty="0" smtClean="0"/>
              <a:t> </a:t>
            </a:r>
            <a:r>
              <a:rPr lang="sv-SE" sz="1800" dirty="0" err="1" smtClean="0"/>
              <a:t>reflects</a:t>
            </a:r>
            <a:r>
              <a:rPr lang="sv-SE" sz="1800" dirty="0" smtClean="0"/>
              <a:t> the </a:t>
            </a:r>
            <a:r>
              <a:rPr lang="sv-SE" sz="1800" dirty="0" err="1" smtClean="0"/>
              <a:t>entire</a:t>
            </a:r>
            <a:r>
              <a:rPr lang="sv-SE" sz="1800" dirty="0" smtClean="0"/>
              <a:t> </a:t>
            </a:r>
            <a:r>
              <a:rPr lang="sv-SE" sz="1800" dirty="0" err="1" smtClean="0"/>
              <a:t>workspace</a:t>
            </a:r>
            <a:endParaRPr lang="sv-SE" sz="1800" dirty="0"/>
          </a:p>
          <a:p>
            <a:r>
              <a:rPr lang="sv-SE" sz="1800" dirty="0" err="1" smtClean="0"/>
              <a:t>Blobs</a:t>
            </a:r>
            <a:r>
              <a:rPr lang="sv-SE" sz="1800" dirty="0" smtClean="0"/>
              <a:t> </a:t>
            </a:r>
            <a:r>
              <a:rPr lang="sv-SE" sz="1800" dirty="0" err="1" smtClean="0"/>
              <a:t>are</a:t>
            </a:r>
            <a:r>
              <a:rPr lang="sv-SE" sz="1800" dirty="0" smtClean="0"/>
              <a:t> delta </a:t>
            </a:r>
            <a:r>
              <a:rPr lang="sv-SE" sz="1800" dirty="0" err="1" smtClean="0"/>
              <a:t>compressed</a:t>
            </a:r>
            <a:r>
              <a:rPr lang="sv-SE" sz="1800" dirty="0" smtClean="0"/>
              <a:t> </a:t>
            </a:r>
            <a:r>
              <a:rPr lang="sv-SE" sz="1800" dirty="0" err="1" smtClean="0"/>
              <a:t>into</a:t>
            </a:r>
            <a:r>
              <a:rPr lang="sv-SE" sz="1800" dirty="0" smtClean="0"/>
              <a:t> </a:t>
            </a:r>
            <a:r>
              <a:rPr lang="sv-SE" sz="1800" dirty="0" err="1" smtClean="0"/>
              <a:t>packfiles</a:t>
            </a:r>
            <a:r>
              <a:rPr lang="sv-SE" sz="1800" dirty="0" smtClean="0"/>
              <a:t> (</a:t>
            </a:r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that</a:t>
            </a:r>
            <a:r>
              <a:rPr lang="sv-SE" sz="1800" dirty="0" smtClean="0"/>
              <a:t> is transparent </a:t>
            </a:r>
            <a:r>
              <a:rPr lang="sv-SE" sz="1800" dirty="0" err="1" smtClean="0"/>
              <a:t>to</a:t>
            </a:r>
            <a:r>
              <a:rPr lang="sv-SE" sz="1800" dirty="0" smtClean="0"/>
              <a:t> the </a:t>
            </a:r>
            <a:r>
              <a:rPr lang="sv-SE" sz="1800" dirty="0" err="1" smtClean="0"/>
              <a:t>user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You</a:t>
            </a:r>
            <a:r>
              <a:rPr lang="sv-SE" sz="1800" dirty="0" smtClean="0"/>
              <a:t> do not </a:t>
            </a:r>
            <a:r>
              <a:rPr lang="sv-SE" sz="1800" dirty="0" err="1" smtClean="0"/>
              <a:t>have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fetch</a:t>
            </a:r>
            <a:r>
              <a:rPr lang="sv-SE" sz="1800" dirty="0" smtClean="0"/>
              <a:t> </a:t>
            </a:r>
            <a:r>
              <a:rPr lang="sv-SE" sz="1800" dirty="0" err="1" smtClean="0"/>
              <a:t>everything</a:t>
            </a:r>
            <a:r>
              <a:rPr lang="sv-SE" sz="1800" dirty="0" smtClean="0"/>
              <a:t> (</a:t>
            </a:r>
            <a:r>
              <a:rPr lang="sv-SE" sz="1800" dirty="0" err="1" smtClean="0"/>
              <a:t>see</a:t>
            </a:r>
            <a:r>
              <a:rPr lang="sv-SE" sz="1800" dirty="0" smtClean="0"/>
              <a:t> </a:t>
            </a:r>
            <a:r>
              <a:rPr lang="sv-SE" sz="1800" dirty="0" err="1" smtClean="0"/>
              <a:t>shallow</a:t>
            </a:r>
            <a:r>
              <a:rPr lang="sv-SE" sz="1800" dirty="0" smtClean="0"/>
              <a:t> or </a:t>
            </a:r>
            <a:r>
              <a:rPr lang="sv-SE" sz="1800" dirty="0" err="1" smtClean="0"/>
              <a:t>single-branch</a:t>
            </a:r>
            <a:r>
              <a:rPr lang="sv-SE" sz="1800" dirty="0" smtClean="0"/>
              <a:t> </a:t>
            </a:r>
            <a:r>
              <a:rPr lang="sv-SE" sz="1800" dirty="0" err="1" smtClean="0"/>
              <a:t>clone</a:t>
            </a:r>
            <a:r>
              <a:rPr lang="sv-SE" sz="1800" dirty="0" smtClean="0"/>
              <a:t>)</a:t>
            </a:r>
            <a:endParaRPr lang="sv-SE" sz="1800" dirty="0"/>
          </a:p>
        </p:txBody>
      </p:sp>
      <p:pic>
        <p:nvPicPr>
          <p:cNvPr id="3074" name="Picture 2" descr="All the objects in your Git directory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50381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ruta 25"/>
          <p:cNvSpPr txBox="1"/>
          <p:nvPr/>
        </p:nvSpPr>
        <p:spPr bwMode="auto">
          <a:xfrm>
            <a:off x="5665187" y="5229200"/>
            <a:ext cx="3299301" cy="246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eaLnBrk="0" hangingPunct="0"/>
            <a:r>
              <a:rPr lang="sv-SE" sz="10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sv-SE" sz="1000" dirty="0" smtClean="0">
                <a:solidFill>
                  <a:schemeClr val="tx1"/>
                </a:solidFill>
                <a:hlinkClick r:id="rId4"/>
              </a:rPr>
              <a:t>git-scm.com/book/en/v2/Git-Internals-Git-Objects</a:t>
            </a:r>
            <a:r>
              <a:rPr lang="sv-SE" sz="1000" dirty="0" smtClean="0">
                <a:solidFill>
                  <a:schemeClr val="tx1"/>
                </a:solidFill>
              </a:rPr>
              <a:t> </a:t>
            </a:r>
            <a:endParaRPr lang="sv-S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GIT state operation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(index)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18035" y="1296387"/>
            <a:ext cx="1670389" cy="8862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395422" y="2780928"/>
            <a:ext cx="2027006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grpSp>
        <p:nvGrpSpPr>
          <p:cNvPr id="44" name="Grupp 43"/>
          <p:cNvGrpSpPr/>
          <p:nvPr/>
        </p:nvGrpSpPr>
        <p:grpSpPr>
          <a:xfrm>
            <a:off x="1234252" y="4509120"/>
            <a:ext cx="4165315" cy="900065"/>
            <a:chOff x="1234252" y="3897087"/>
            <a:chExt cx="4165315" cy="900065"/>
          </a:xfrm>
        </p:grpSpPr>
        <p:sp>
          <p:nvSpPr>
            <p:cNvPr id="34" name="Right Arrow 33"/>
            <p:cNvSpPr/>
            <p:nvPr/>
          </p:nvSpPr>
          <p:spPr>
            <a:xfrm rot="10800000">
              <a:off x="1234252" y="3897087"/>
              <a:ext cx="4165315" cy="90006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27350" y="4149080"/>
              <a:ext cx="168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Checkout</a:t>
              </a:r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5441985" y="32129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grpSp>
        <p:nvGrpSpPr>
          <p:cNvPr id="42" name="Grupp 41"/>
          <p:cNvGrpSpPr/>
          <p:nvPr/>
        </p:nvGrpSpPr>
        <p:grpSpPr>
          <a:xfrm>
            <a:off x="5422694" y="3942398"/>
            <a:ext cx="2105966" cy="782746"/>
            <a:chOff x="5422694" y="4590470"/>
            <a:chExt cx="2105966" cy="782746"/>
          </a:xfrm>
        </p:grpSpPr>
        <p:sp>
          <p:nvSpPr>
            <p:cNvPr id="43" name="Right Arrow 42"/>
            <p:cNvSpPr/>
            <p:nvPr/>
          </p:nvSpPr>
          <p:spPr>
            <a:xfrm rot="10800000">
              <a:off x="5422694" y="4590470"/>
              <a:ext cx="2105966" cy="7827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9596" y="4787390"/>
              <a:ext cx="858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upp 46"/>
          <p:cNvGrpSpPr/>
          <p:nvPr/>
        </p:nvGrpSpPr>
        <p:grpSpPr>
          <a:xfrm>
            <a:off x="1279974" y="5485156"/>
            <a:ext cx="6254598" cy="824163"/>
            <a:chOff x="1279974" y="5485156"/>
            <a:chExt cx="6254598" cy="824163"/>
          </a:xfrm>
        </p:grpSpPr>
        <p:sp>
          <p:nvSpPr>
            <p:cNvPr id="48" name="Right Arrow 47"/>
            <p:cNvSpPr/>
            <p:nvPr/>
          </p:nvSpPr>
          <p:spPr>
            <a:xfrm rot="10800000">
              <a:off x="1279974" y="5485156"/>
              <a:ext cx="6254598" cy="82416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9952" y="5723964"/>
              <a:ext cx="53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Pull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p 32"/>
          <p:cNvGrpSpPr/>
          <p:nvPr/>
        </p:nvGrpSpPr>
        <p:grpSpPr>
          <a:xfrm>
            <a:off x="3372561" y="1930630"/>
            <a:ext cx="1896051" cy="1066322"/>
            <a:chOff x="3372561" y="1930630"/>
            <a:chExt cx="1896051" cy="1066322"/>
          </a:xfrm>
        </p:grpSpPr>
        <p:cxnSp>
          <p:nvCxnSpPr>
            <p:cNvPr id="7" name="Rak pil 6"/>
            <p:cNvCxnSpPr/>
            <p:nvPr/>
          </p:nvCxnSpPr>
          <p:spPr>
            <a:xfrm flipH="1" flipV="1">
              <a:off x="3372561" y="1930630"/>
              <a:ext cx="279633" cy="5040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ruta 21"/>
            <p:cNvSpPr txBox="1"/>
            <p:nvPr/>
          </p:nvSpPr>
          <p:spPr bwMode="auto">
            <a:xfrm>
              <a:off x="3563888" y="2258288"/>
              <a:ext cx="1704724" cy="738664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sv-SE" sz="1400" dirty="0" smtClean="0">
                  <a:solidFill>
                    <a:schemeClr val="tx1"/>
                  </a:solidFill>
                </a:rPr>
                <a:t>RTC </a:t>
              </a:r>
              <a:r>
                <a:rPr lang="sv-SE" sz="1400" dirty="0" err="1" smtClean="0">
                  <a:solidFill>
                    <a:schemeClr val="tx1"/>
                  </a:solidFill>
                </a:rPr>
                <a:t>keeps</a:t>
              </a:r>
              <a:r>
                <a:rPr lang="sv-SE" sz="1400" dirty="0" smtClean="0">
                  <a:solidFill>
                    <a:schemeClr val="tx1"/>
                  </a:solidFill>
                </a:rPr>
                <a:t> </a:t>
              </a:r>
              <a:r>
                <a:rPr lang="sv-SE" sz="1400" dirty="0" err="1" smtClean="0">
                  <a:solidFill>
                    <a:schemeClr val="tx1"/>
                  </a:solidFill>
                </a:rPr>
                <a:t>this</a:t>
              </a:r>
              <a:r>
                <a:rPr lang="sv-SE" sz="1400" dirty="0" smtClean="0">
                  <a:solidFill>
                    <a:schemeClr val="tx1"/>
                  </a:solidFill>
                </a:rPr>
                <a:t> (and repo) on server </a:t>
              </a:r>
              <a:r>
                <a:rPr lang="sv-SE" sz="1400" dirty="0" err="1" smtClean="0">
                  <a:solidFill>
                    <a:schemeClr val="tx1"/>
                  </a:solidFill>
                </a:rPr>
                <a:t>instead</a:t>
              </a:r>
              <a:r>
                <a:rPr lang="sv-SE" sz="1400" dirty="0">
                  <a:solidFill>
                    <a:schemeClr val="tx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64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How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to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collaborate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with</a:t>
            </a:r>
            <a:r>
              <a:rPr lang="sv-SE" sz="1800" b="1" dirty="0" smtClean="0"/>
              <a:t> Git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395288" y="1341438"/>
            <a:ext cx="2880567" cy="4319587"/>
          </a:xfrm>
        </p:spPr>
        <p:txBody>
          <a:bodyPr/>
          <a:lstStyle/>
          <a:p>
            <a:r>
              <a:rPr lang="sv-SE" dirty="0" smtClean="0"/>
              <a:t>Git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the </a:t>
            </a:r>
            <a:r>
              <a:rPr lang="sv-SE" dirty="0" err="1" smtClean="0"/>
              <a:t>network</a:t>
            </a:r>
            <a:endParaRPr lang="sv-SE" dirty="0"/>
          </a:p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ways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collaborate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Patches</a:t>
            </a:r>
            <a:r>
              <a:rPr lang="sv-SE" dirty="0" smtClean="0"/>
              <a:t> / </a:t>
            </a:r>
            <a:r>
              <a:rPr lang="sv-SE" dirty="0" err="1" smtClean="0"/>
              <a:t>bundles</a:t>
            </a:r>
            <a:endParaRPr lang="sv-SE" dirty="0" smtClean="0"/>
          </a:p>
          <a:p>
            <a:pPr lvl="1"/>
            <a:r>
              <a:rPr lang="sv-SE" dirty="0" smtClean="0"/>
              <a:t>SSH / </a:t>
            </a:r>
            <a:r>
              <a:rPr lang="sv-SE" dirty="0" err="1" smtClean="0"/>
              <a:t>network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endParaRPr lang="sv-SE" dirty="0" smtClean="0"/>
          </a:p>
          <a:p>
            <a:pPr lvl="1"/>
            <a:r>
              <a:rPr lang="sv-SE" dirty="0" err="1" smtClean="0"/>
              <a:t>Gitosis</a:t>
            </a:r>
            <a:r>
              <a:rPr lang="sv-SE" dirty="0" smtClean="0"/>
              <a:t> server</a:t>
            </a:r>
          </a:p>
          <a:p>
            <a:pPr lvl="1"/>
            <a:r>
              <a:rPr lang="sv-SE" dirty="0" err="1" smtClean="0"/>
              <a:t>Github</a:t>
            </a:r>
            <a:r>
              <a:rPr lang="sv-SE" dirty="0" smtClean="0"/>
              <a:t> / </a:t>
            </a:r>
            <a:r>
              <a:rPr lang="sv-SE" dirty="0" err="1" smtClean="0"/>
              <a:t>Bitbucket</a:t>
            </a:r>
            <a:r>
              <a:rPr lang="sv-SE" dirty="0" smtClean="0"/>
              <a:t> / </a:t>
            </a:r>
            <a:r>
              <a:rPr lang="sv-SE" dirty="0" err="1" smtClean="0"/>
              <a:t>other</a:t>
            </a:r>
            <a:endParaRPr lang="sv-SE" dirty="0" smtClean="0"/>
          </a:p>
          <a:p>
            <a:r>
              <a:rPr lang="sv-SE" dirty="0" err="1" smtClean="0"/>
              <a:t>This</a:t>
            </a:r>
            <a:r>
              <a:rPr lang="sv-SE" dirty="0" smtClean="0"/>
              <a:t> focus </a:t>
            </a:r>
            <a:r>
              <a:rPr lang="sv-SE" dirty="0" err="1" smtClean="0"/>
              <a:t>to</a:t>
            </a:r>
            <a:r>
              <a:rPr lang="sv-SE" dirty="0" smtClean="0"/>
              <a:t> do </a:t>
            </a:r>
            <a:r>
              <a:rPr lang="sv-SE" dirty="0" err="1" smtClean="0"/>
              <a:t>only</a:t>
            </a:r>
            <a:r>
              <a:rPr lang="sv-SE" dirty="0" smtClean="0"/>
              <a:t> CM and do it right and </a:t>
            </a:r>
            <a:r>
              <a:rPr lang="sv-SE" dirty="0" err="1" smtClean="0"/>
              <a:t>reliably</a:t>
            </a:r>
            <a:r>
              <a:rPr lang="sv-SE" dirty="0" smtClean="0"/>
              <a:t> has </a:t>
            </a:r>
            <a:r>
              <a:rPr lang="sv-SE" dirty="0" err="1" smtClean="0"/>
              <a:t>contributed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popularity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Git and </a:t>
            </a:r>
            <a:r>
              <a:rPr lang="sv-SE" dirty="0" err="1" smtClean="0"/>
              <a:t>Github</a:t>
            </a:r>
            <a:r>
              <a:rPr lang="sv-SE" dirty="0" smtClean="0"/>
              <a:t>:</a:t>
            </a:r>
            <a:br>
              <a:rPr lang="sv-SE" dirty="0" smtClean="0"/>
            </a:br>
            <a:r>
              <a:rPr lang="sv-SE" dirty="0" smtClean="0">
                <a:hlinkClick r:id="rId2"/>
              </a:rPr>
              <a:t>http</a:t>
            </a:r>
            <a:r>
              <a:rPr lang="sv-SE" dirty="0">
                <a:hlinkClick r:id="rId2"/>
              </a:rPr>
              <a:t>://www.wired.com/2012/02/github-2/all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http://nvie.com/img/centr-decentr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46146"/>
            <a:ext cx="4968552" cy="36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With</a:t>
            </a:r>
            <a:r>
              <a:rPr lang="sv-SE" sz="1800" b="1" dirty="0" smtClean="0"/>
              <a:t> Git, </a:t>
            </a:r>
            <a:r>
              <a:rPr lang="sv-SE" sz="1800" b="1" dirty="0" err="1" smtClean="0"/>
              <a:t>you</a:t>
            </a:r>
            <a:r>
              <a:rPr lang="sv-SE" sz="1800" b="1" dirty="0" smtClean="0"/>
              <a:t> set the </a:t>
            </a:r>
            <a:r>
              <a:rPr lang="sv-SE" sz="1800" b="1" dirty="0" err="1" smtClean="0"/>
              <a:t>rules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3888432" cy="3600400"/>
          </a:xfrm>
        </p:spPr>
        <p:txBody>
          <a:bodyPr>
            <a:normAutofit/>
          </a:bodyPr>
          <a:lstStyle/>
          <a:p>
            <a:r>
              <a:rPr lang="en-US" sz="1800" dirty="0"/>
              <a:t>"It is easy to shoot your foot off with </a:t>
            </a:r>
            <a:r>
              <a:rPr lang="en-US" sz="1800" dirty="0" err="1" smtClean="0"/>
              <a:t>git</a:t>
            </a:r>
            <a:r>
              <a:rPr lang="en-US" sz="1800" dirty="0" smtClean="0"/>
              <a:t>…</a:t>
            </a:r>
          </a:p>
          <a:p>
            <a:r>
              <a:rPr lang="en-US" sz="1800" dirty="0" smtClean="0"/>
              <a:t>…but </a:t>
            </a:r>
            <a:r>
              <a:rPr lang="en-US" sz="1800" dirty="0"/>
              <a:t>also easy to revert to a previous foot and merge it with your current leg</a:t>
            </a:r>
            <a:r>
              <a:rPr lang="en-US" sz="1800" dirty="0" smtClean="0"/>
              <a:t>.“</a:t>
            </a:r>
          </a:p>
          <a:p>
            <a:r>
              <a:rPr lang="sv-SE" sz="1800" dirty="0" err="1" smtClean="0"/>
              <a:t>Branching</a:t>
            </a:r>
            <a:r>
              <a:rPr lang="sv-SE" sz="1800" dirty="0" smtClean="0"/>
              <a:t> </a:t>
            </a:r>
            <a:r>
              <a:rPr lang="sv-SE" sz="1800" dirty="0" err="1" smtClean="0"/>
              <a:t>strategy</a:t>
            </a:r>
            <a:r>
              <a:rPr lang="sv-SE" sz="1800" dirty="0" smtClean="0"/>
              <a:t> is </a:t>
            </a:r>
            <a:r>
              <a:rPr lang="sv-SE" sz="1800" dirty="0" err="1" smtClean="0"/>
              <a:t>usually</a:t>
            </a:r>
            <a:r>
              <a:rPr lang="sv-SE" sz="1800" dirty="0" smtClean="0"/>
              <a:t> the </a:t>
            </a:r>
            <a:r>
              <a:rPr lang="sv-SE" sz="1800" dirty="0" err="1" smtClean="0"/>
              <a:t>first</a:t>
            </a:r>
            <a:r>
              <a:rPr lang="sv-SE" sz="1800" dirty="0" smtClean="0"/>
              <a:t> </a:t>
            </a:r>
            <a:r>
              <a:rPr lang="sv-SE" sz="1800" dirty="0" err="1" smtClean="0"/>
              <a:t>thing</a:t>
            </a:r>
            <a:r>
              <a:rPr lang="sv-SE" sz="1800" dirty="0" smtClean="0"/>
              <a:t> teams </a:t>
            </a:r>
            <a:r>
              <a:rPr lang="sv-SE" sz="1800" dirty="0" err="1" smtClean="0"/>
              <a:t>realize</a:t>
            </a:r>
            <a:r>
              <a:rPr lang="sv-SE" sz="1800" dirty="0" smtClean="0"/>
              <a:t> </a:t>
            </a:r>
            <a:r>
              <a:rPr lang="sv-SE" sz="1800" dirty="0" err="1" smtClean="0"/>
              <a:t>they</a:t>
            </a:r>
            <a:r>
              <a:rPr lang="sv-SE" sz="1800" dirty="0" smtClean="0"/>
              <a:t> lack</a:t>
            </a:r>
          </a:p>
          <a:p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if</a:t>
            </a:r>
            <a:r>
              <a:rPr lang="sv-SE" sz="1800" dirty="0" smtClean="0"/>
              <a:t> </a:t>
            </a:r>
            <a:r>
              <a:rPr lang="sv-SE" sz="1800" dirty="0" err="1" smtClean="0"/>
              <a:t>you</a:t>
            </a:r>
            <a:r>
              <a:rPr lang="sv-SE" sz="1800" dirty="0" smtClean="0"/>
              <a:t> </a:t>
            </a:r>
            <a:r>
              <a:rPr lang="sv-SE" sz="1800" dirty="0" err="1" smtClean="0"/>
              <a:t>can</a:t>
            </a:r>
            <a:r>
              <a:rPr lang="sv-SE" sz="1800" dirty="0" smtClean="0"/>
              <a:t> </a:t>
            </a:r>
            <a:r>
              <a:rPr lang="sv-SE" sz="1800" dirty="0" err="1" smtClean="0"/>
              <a:t>manage</a:t>
            </a:r>
            <a:r>
              <a:rPr lang="sv-SE" sz="1800" dirty="0" smtClean="0"/>
              <a:t> the CM, it has proven </a:t>
            </a:r>
            <a:r>
              <a:rPr lang="sv-SE" sz="1800" dirty="0" err="1" smtClean="0"/>
              <a:t>very</a:t>
            </a:r>
            <a:r>
              <a:rPr lang="sv-SE" sz="1800" dirty="0" smtClean="0"/>
              <a:t> </a:t>
            </a:r>
            <a:r>
              <a:rPr lang="sv-SE" sz="1800" dirty="0" err="1" smtClean="0"/>
              <a:t>powerful</a:t>
            </a:r>
            <a:r>
              <a:rPr lang="sv-SE" sz="1800" dirty="0" smtClean="0"/>
              <a:t>, fast and flexible for </a:t>
            </a:r>
            <a:r>
              <a:rPr lang="sv-SE" sz="1800" dirty="0" err="1" smtClean="0"/>
              <a:t>many</a:t>
            </a:r>
            <a:endParaRPr lang="sv-SE" sz="1800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 descr="http://nvie.com/img/git-model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3394"/>
            <a:ext cx="3528392" cy="46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9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Public service </a:t>
            </a:r>
            <a:r>
              <a:rPr lang="sv-SE" b="1" dirty="0" err="1" smtClean="0"/>
              <a:t>announcement</a:t>
            </a:r>
            <a:endParaRPr lang="sv-SE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4294967295"/>
          </p:nvPr>
        </p:nvSpPr>
        <p:spPr>
          <a:xfrm>
            <a:off x="323528" y="836713"/>
            <a:ext cx="8640960" cy="3312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We can’t teach you all of </a:t>
            </a:r>
            <a:r>
              <a:rPr lang="en-US" sz="2200" b="1" dirty="0" err="1" smtClean="0"/>
              <a:t>Git</a:t>
            </a:r>
            <a:endParaRPr lang="en-US" sz="2200" b="1" dirty="0" smtClean="0"/>
          </a:p>
          <a:p>
            <a:endParaRPr lang="en-US" sz="1800" b="1" dirty="0"/>
          </a:p>
          <a:p>
            <a:r>
              <a:rPr lang="en-US" sz="1800" dirty="0" smtClean="0"/>
              <a:t>There's </a:t>
            </a:r>
            <a:r>
              <a:rPr lang="en-US" sz="1800" dirty="0"/>
              <a:t>so much, ...</a:t>
            </a:r>
          </a:p>
          <a:p>
            <a:r>
              <a:rPr lang="en-US" sz="1800" dirty="0"/>
              <a:t>We learnt it because we're curious and want to be </a:t>
            </a:r>
            <a:r>
              <a:rPr lang="en-US" sz="1800" dirty="0" smtClean="0"/>
              <a:t>helpful</a:t>
            </a:r>
          </a:p>
          <a:p>
            <a:r>
              <a:rPr lang="en-US" sz="1800" dirty="0" smtClean="0"/>
              <a:t>Cooperating in </a:t>
            </a:r>
            <a:r>
              <a:rPr lang="en-US" sz="1800" dirty="0" err="1" smtClean="0"/>
              <a:t>Git</a:t>
            </a:r>
            <a:r>
              <a:rPr lang="en-US" sz="1800" dirty="0" smtClean="0"/>
              <a:t> can be a great way to learn anyway!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https://github.com/UncleCJ/hicollegegit.git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13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611560" y="404664"/>
            <a:ext cx="3654869" cy="3748773"/>
            <a:chOff x="1115616" y="1484784"/>
            <a:chExt cx="5400600" cy="553935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556792"/>
              <a:ext cx="5324475" cy="546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ktangel 5"/>
            <p:cNvSpPr/>
            <p:nvPr/>
          </p:nvSpPr>
          <p:spPr>
            <a:xfrm>
              <a:off x="3491880" y="1484784"/>
              <a:ext cx="302433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89251" cy="648073"/>
          </a:xfrm>
        </p:spPr>
        <p:txBody>
          <a:bodyPr>
            <a:normAutofit/>
          </a:bodyPr>
          <a:lstStyle/>
          <a:p>
            <a:r>
              <a:rPr lang="sv-SE" sz="1800" b="1" dirty="0" smtClean="0"/>
              <a:t>A </a:t>
            </a:r>
            <a:r>
              <a:rPr lang="sv-SE" sz="1800" b="1" dirty="0" err="1" smtClean="0"/>
              <a:t>few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words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about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direction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of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merging</a:t>
            </a:r>
            <a:endParaRPr lang="sv-SE" sz="1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41" y="1268760"/>
            <a:ext cx="7128792" cy="14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385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Don’t</a:t>
            </a:r>
            <a:r>
              <a:rPr lang="sv-SE" b="1" dirty="0" smtClean="0"/>
              <a:t> </a:t>
            </a:r>
            <a:r>
              <a:rPr lang="sv-SE" b="1" dirty="0" err="1" smtClean="0"/>
              <a:t>always</a:t>
            </a:r>
            <a:r>
              <a:rPr lang="sv-SE" b="1" dirty="0" smtClean="0"/>
              <a:t> </a:t>
            </a:r>
            <a:r>
              <a:rPr lang="sv-SE" b="1" dirty="0" err="1" smtClean="0"/>
              <a:t>merge</a:t>
            </a:r>
            <a:r>
              <a:rPr lang="sv-SE" b="1" dirty="0" smtClean="0"/>
              <a:t> - </a:t>
            </a:r>
            <a:r>
              <a:rPr lang="sv-SE" b="1" dirty="0" err="1" smtClean="0"/>
              <a:t>rebase</a:t>
            </a:r>
            <a:endParaRPr lang="sv-SE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5"/>
            <a:ext cx="3825230" cy="379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2"/>
          <p:cNvSpPr txBox="1"/>
          <p:nvPr/>
        </p:nvSpPr>
        <p:spPr>
          <a:xfrm>
            <a:off x="4932040" y="54868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merge</a:t>
            </a:r>
            <a:r>
              <a:rPr lang="sv-SE" dirty="0" smtClean="0"/>
              <a:t> </a:t>
            </a:r>
            <a:r>
              <a:rPr lang="sv-SE" dirty="0" err="1" smtClean="0"/>
              <a:t>commits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branch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Use</a:t>
            </a:r>
            <a:r>
              <a:rPr lang="sv-SE" dirty="0" smtClean="0"/>
              <a:t> eg. </a:t>
            </a:r>
            <a:r>
              <a:rPr lang="sv-SE" dirty="0" err="1" smtClean="0"/>
              <a:t>pull</a:t>
            </a:r>
            <a:r>
              <a:rPr lang="sv-SE" dirty="0" smtClean="0"/>
              <a:t> --</a:t>
            </a:r>
            <a:r>
              <a:rPr lang="sv-SE" dirty="0" err="1" smtClean="0"/>
              <a:t>rebase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Commit</a:t>
            </a:r>
            <a:r>
              <a:rPr lang="sv-SE" dirty="0" smtClean="0"/>
              <a:t> </a:t>
            </a:r>
            <a:r>
              <a:rPr lang="sv-SE" dirty="0" err="1" smtClean="0"/>
              <a:t>history</a:t>
            </a:r>
            <a:r>
              <a:rPr lang="sv-SE" dirty="0" smtClean="0"/>
              <a:t> is </a:t>
            </a:r>
            <a:r>
              <a:rPr lang="sv-SE" dirty="0" err="1" smtClean="0"/>
              <a:t>supposed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topological</a:t>
            </a:r>
            <a:r>
              <a:rPr lang="sv-SE" dirty="0" smtClean="0"/>
              <a:t>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chronological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3776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CM and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 tools showcase</a:t>
            </a:r>
            <a:endParaRPr lang="sv-SE" sz="32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4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GIT GUI clients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5039889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GIThub</a:t>
            </a:r>
            <a:r>
              <a:rPr lang="en-US" sz="3200" b="1" dirty="0" smtClean="0"/>
              <a:t> for MAC </a:t>
            </a:r>
          </a:p>
          <a:p>
            <a:r>
              <a:rPr lang="en-US" sz="3200" b="1" dirty="0" smtClean="0"/>
              <a:t>Tower </a:t>
            </a:r>
          </a:p>
          <a:p>
            <a:r>
              <a:rPr lang="en-US" sz="3200" b="1" dirty="0" err="1" smtClean="0"/>
              <a:t>GITbox</a:t>
            </a:r>
            <a:endParaRPr lang="en-US" sz="3200" b="1" dirty="0"/>
          </a:p>
          <a:p>
            <a:r>
              <a:rPr lang="en-US" sz="3200" b="1" dirty="0" err="1" smtClean="0"/>
              <a:t>Atlassian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Sourcetree</a:t>
            </a:r>
            <a:r>
              <a:rPr lang="en-US" sz="3200" b="1" dirty="0" smtClean="0"/>
              <a:t>	</a:t>
            </a:r>
          </a:p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cola </a:t>
            </a:r>
          </a:p>
          <a:p>
            <a:r>
              <a:rPr lang="en-US" sz="3200" b="1" dirty="0" err="1" smtClean="0"/>
              <a:t>Gitg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Find and use the one you are most comfortable with</a:t>
            </a:r>
          </a:p>
          <a:p>
            <a:r>
              <a:rPr lang="sv-SE" sz="1800" dirty="0" err="1" smtClean="0"/>
              <a:t>Download</a:t>
            </a:r>
            <a:r>
              <a:rPr lang="sv-SE" sz="1800" dirty="0" smtClean="0"/>
              <a:t> </a:t>
            </a:r>
            <a:r>
              <a:rPr lang="sv-SE" sz="1800" dirty="0" err="1" smtClean="0"/>
              <a:t>link</a:t>
            </a:r>
            <a:r>
              <a:rPr lang="sv-SE" sz="1800" dirty="0" smtClean="0"/>
              <a:t>: </a:t>
            </a:r>
            <a:br>
              <a:rPr lang="sv-SE" sz="1800" dirty="0" smtClean="0"/>
            </a:br>
            <a:r>
              <a:rPr lang="pl-PL" dirty="0" smtClean="0">
                <a:hlinkClick r:id="rId2"/>
              </a:rPr>
              <a:t>http:/</a:t>
            </a:r>
            <a:r>
              <a:rPr lang="pl-PL" dirty="0">
                <a:hlinkClick r:id="rId2"/>
              </a:rPr>
              <a:t>/git-scm.com/download/gui/</a:t>
            </a:r>
            <a:r>
              <a:rPr lang="pl-PL" dirty="0" smtClean="0">
                <a:hlinkClick r:id="rId2"/>
              </a:rPr>
              <a:t>linux</a:t>
            </a:r>
            <a:endParaRPr lang="pl-PL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Vem är Carl-Johan Sveningsson?</a:t>
            </a:r>
            <a:endParaRPr lang="sv-SE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0232" y="764704"/>
            <a:ext cx="1512346" cy="1701597"/>
          </a:xfrm>
        </p:spPr>
      </p:pic>
      <p:sp>
        <p:nvSpPr>
          <p:cNvPr id="5" name="Platshållare för innehåll 4"/>
          <p:cNvSpPr>
            <a:spLocks noGrp="1"/>
          </p:cNvSpPr>
          <p:nvPr>
            <p:ph sz="half" idx="4294967295"/>
          </p:nvPr>
        </p:nvSpPr>
        <p:spPr>
          <a:xfrm>
            <a:off x="726147" y="692697"/>
            <a:ext cx="5581917" cy="2952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800" b="1" dirty="0" smtClean="0"/>
              <a:t>CV i korthet:</a:t>
            </a:r>
          </a:p>
          <a:p>
            <a:r>
              <a:rPr lang="sv-SE" sz="1800" dirty="0" smtClean="0"/>
              <a:t>1981-2000 – född och uppvuxen i Gnosjö, Småland</a:t>
            </a:r>
          </a:p>
          <a:p>
            <a:r>
              <a:rPr lang="sv-SE" sz="1800" dirty="0" smtClean="0"/>
              <a:t>2000-2006 – civ.ing. datateknik Chalmers</a:t>
            </a:r>
          </a:p>
          <a:p>
            <a:r>
              <a:rPr lang="sv-SE" sz="1800" dirty="0" smtClean="0"/>
              <a:t>2006-2011 – </a:t>
            </a:r>
            <a:r>
              <a:rPr lang="sv-SE" sz="1800" dirty="0" err="1" smtClean="0"/>
              <a:t>startups</a:t>
            </a:r>
            <a:r>
              <a:rPr lang="sv-SE" sz="1800" dirty="0" smtClean="0"/>
              <a:t> i</a:t>
            </a:r>
            <a:br>
              <a:rPr lang="sv-SE" sz="1800" dirty="0" smtClean="0"/>
            </a:br>
            <a:r>
              <a:rPr lang="sv-SE" sz="1800" dirty="0" smtClean="0"/>
              <a:t> Tallinn, Estland</a:t>
            </a:r>
          </a:p>
          <a:p>
            <a:r>
              <a:rPr lang="sv-SE" sz="1800" dirty="0" smtClean="0"/>
              <a:t>2011 – teknisk projektledare etc. för </a:t>
            </a:r>
            <a:r>
              <a:rPr lang="sv-SE" sz="1800" dirty="0" err="1" smtClean="0"/>
              <a:t>HiQ</a:t>
            </a:r>
            <a:r>
              <a:rPr lang="sv-SE" sz="1800" dirty="0" smtClean="0"/>
              <a:t>, </a:t>
            </a:r>
            <a:r>
              <a:rPr lang="sv-SE" sz="1800" dirty="0" err="1" smtClean="0"/>
              <a:t>sveriges</a:t>
            </a:r>
            <a:r>
              <a:rPr lang="sv-SE" sz="1800" dirty="0" smtClean="0"/>
              <a:t> justaste konsultbolag.</a:t>
            </a:r>
            <a:r>
              <a:rPr lang="sv-SE" sz="1800" dirty="0"/>
              <a:t/>
            </a:r>
            <a:br>
              <a:rPr lang="sv-SE" sz="1800" dirty="0"/>
            </a:br>
            <a:r>
              <a:rPr lang="sv-SE" sz="1800" i="1" dirty="0" smtClean="0"/>
              <a:t>Tidigare uppdrag: Miljöansvarig, SCRUM Master, säkerhetsarkitektur, inbäddade system etc.</a:t>
            </a:r>
          </a:p>
        </p:txBody>
      </p:sp>
      <p:pic>
        <p:nvPicPr>
          <p:cNvPr id="9" name="Bildobjekt 8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33" y="5189140"/>
            <a:ext cx="1021715" cy="767715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ve="http://schemas.openxmlformats.org/markup-compatibility/2006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</p:pic>
      <p:pic>
        <p:nvPicPr>
          <p:cNvPr id="1026" name="Picture 2" descr="QR cod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12" y="2618111"/>
            <a:ext cx="432821" cy="4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4176" y="1865812"/>
            <a:ext cx="1014983" cy="2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6304" y="1844824"/>
            <a:ext cx="63778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2015-02-17</a:t>
            </a:fld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20</a:t>
            </a:fld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1" y="332656"/>
            <a:ext cx="8064500" cy="408046"/>
          </a:xfrm>
        </p:spPr>
        <p:txBody>
          <a:bodyPr/>
          <a:lstStyle/>
          <a:p>
            <a:r>
              <a:rPr lang="en-US" sz="1800" b="1" dirty="0" smtClean="0"/>
              <a:t>Source tree (Windows/Linux/OS X)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Screen Shot 2014-11-04 at 10.05.0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 b="12866"/>
          <a:stretch>
            <a:fillRect/>
          </a:stretch>
        </p:blipFill>
        <p:spPr>
          <a:xfrm>
            <a:off x="1115616" y="1412776"/>
            <a:ext cx="7128792" cy="4703797"/>
          </a:xfrm>
        </p:spPr>
      </p:pic>
      <p:sp>
        <p:nvSpPr>
          <p:cNvPr id="8" name="Rectangle 7"/>
          <p:cNvSpPr/>
          <p:nvPr/>
        </p:nvSpPr>
        <p:spPr>
          <a:xfrm>
            <a:off x="2651225" y="2879304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1385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9537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1265" y="187119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Checkout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9537" y="1727176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Stash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27289" y="393542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Add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7689" y="230324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Remove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7689" y="3455368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Merge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7449" y="403143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Commit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15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Stash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7329" y="537558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4351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err="1" smtClean="0"/>
              <a:t>Unstage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827689" y="4799517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Discard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5081" y="3935421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Ignore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3073" y="2447256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Cherry-pick</a:t>
            </a:r>
          </a:p>
        </p:txBody>
      </p:sp>
    </p:spTree>
    <p:extLst>
      <p:ext uri="{BB962C8B-B14F-4D97-AF65-F5344CB8AC3E}">
        <p14:creationId xmlns:p14="http://schemas.microsoft.com/office/powerpoint/2010/main" val="25777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21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Merging tool - Kdiff3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9750" y="1340769"/>
            <a:ext cx="8136706" cy="458451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Merging is necessary when several people work on the same files in a project.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Kdiff3 can be used to merge two or three input files  by selecting the buttons A/B/C from the button bar and choose the source that should be used.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Saving is disabled until all conflicts are resolved.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 Merge case– either B or input C changed but not both then change source automatically will be selected; if both has changed in the same line the conflict occurs and need to be resolved; B,C the same but not A then C is selected.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22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Kdiff3</a:t>
            </a:r>
            <a:endParaRPr lang="en-US" sz="1800" dirty="0"/>
          </a:p>
        </p:txBody>
      </p:sp>
      <p:pic>
        <p:nvPicPr>
          <p:cNvPr id="9" name="Content Placeholder 8" descr="kdiff3_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6" b="8016"/>
          <a:stretch>
            <a:fillRect/>
          </a:stretch>
        </p:blipFill>
        <p:spPr>
          <a:xfrm>
            <a:off x="539750" y="1628801"/>
            <a:ext cx="8064500" cy="4295750"/>
          </a:xfrm>
        </p:spPr>
      </p:pic>
    </p:spTree>
    <p:extLst>
      <p:ext uri="{BB962C8B-B14F-4D97-AF65-F5344CB8AC3E}">
        <p14:creationId xmlns:p14="http://schemas.microsoft.com/office/powerpoint/2010/main" val="799952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and </a:t>
            </a:r>
            <a:r>
              <a:rPr lang="sv-SE" sz="2800" b="1" dirty="0" err="1" smtClean="0"/>
              <a:t>what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of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Configuration</a:t>
            </a:r>
            <a:r>
              <a:rPr lang="sv-SE" sz="2800" b="1" dirty="0" smtClean="0"/>
              <a:t> Management?</a:t>
            </a:r>
            <a:endParaRPr lang="sv-SE" sz="2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968800" cy="4319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“Now</a:t>
            </a:r>
            <a:r>
              <a:rPr lang="en-US" sz="1500" dirty="0">
                <a:latin typeface="Garamond" panose="02020404030301010803" pitchFamily="18" charset="0"/>
              </a:rPr>
              <a:t>, up to now my plan went all right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Garamond" panose="02020404030301010803" pitchFamily="18" charset="0"/>
              </a:rPr>
              <a:t>'Til</a:t>
            </a:r>
            <a:r>
              <a:rPr lang="en-US" sz="1500" dirty="0" smtClean="0">
                <a:latin typeface="Garamond" panose="02020404030301010803" pitchFamily="18" charset="0"/>
              </a:rPr>
              <a:t> </a:t>
            </a:r>
            <a:r>
              <a:rPr lang="en-US" sz="1500" dirty="0">
                <a:latin typeface="Garamond" panose="02020404030301010803" pitchFamily="18" charset="0"/>
              </a:rPr>
              <a:t>we tried to put it all together one night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that's when we noticed that something was definitely wrong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The </a:t>
            </a:r>
            <a:r>
              <a:rPr lang="en-US" sz="1500" dirty="0">
                <a:latin typeface="Garamond" panose="02020404030301010803" pitchFamily="18" charset="0"/>
              </a:rPr>
              <a:t>transmission was a '53 and the motor turned out to be a '73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when we tried to put in the bolts all the holes were gone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So we drilled it out so that it would fit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with a little bit of help with an adapter </a:t>
            </a:r>
            <a:r>
              <a:rPr lang="en-US" sz="1500" dirty="0" smtClean="0">
                <a:latin typeface="Garamond" panose="02020404030301010803" pitchFamily="18" charset="0"/>
              </a:rPr>
              <a:t>kit</a:t>
            </a: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We </a:t>
            </a:r>
            <a:r>
              <a:rPr lang="en-US" sz="1500" dirty="0">
                <a:latin typeface="Garamond" panose="02020404030301010803" pitchFamily="18" charset="0"/>
              </a:rPr>
              <a:t>had that engine </a:t>
            </a:r>
            <a:r>
              <a:rPr lang="en-US" sz="1500" dirty="0" err="1">
                <a:latin typeface="Garamond" panose="02020404030301010803" pitchFamily="18" charset="0"/>
              </a:rPr>
              <a:t>runnin</a:t>
            </a:r>
            <a:r>
              <a:rPr lang="en-US" sz="1500" dirty="0">
                <a:latin typeface="Garamond" panose="02020404030301010803" pitchFamily="18" charset="0"/>
              </a:rPr>
              <a:t>' just like a song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You might say I went right up to the factory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picked it up, it's cheaper that way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Uh</a:t>
            </a:r>
            <a:r>
              <a:rPr lang="en-US" sz="1500" dirty="0">
                <a:latin typeface="Garamond" panose="02020404030301010803" pitchFamily="18" charset="0"/>
              </a:rPr>
              <a:t>, what model is it?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Well, it's a '49, '50, '51, '52, '53, '54, '55, '56 '57, '58' 59' automobile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It's </a:t>
            </a:r>
            <a:r>
              <a:rPr lang="en-US" sz="1500" dirty="0">
                <a:latin typeface="Garamond" panose="02020404030301010803" pitchFamily="18" charset="0"/>
              </a:rPr>
              <a:t>a '60, '61, '62, '63, '64, '65, '66, '67 '68, '69, '70 </a:t>
            </a:r>
            <a:r>
              <a:rPr lang="en-US" sz="1500" dirty="0" smtClean="0">
                <a:latin typeface="Garamond" panose="02020404030301010803" pitchFamily="18" charset="0"/>
              </a:rPr>
              <a:t>automobile”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9" name="Platshållare för innehåll 8"/>
          <p:cNvSpPr>
            <a:spLocks noGrp="1"/>
          </p:cNvSpPr>
          <p:nvPr>
            <p:ph sz="half" idx="2"/>
          </p:nvPr>
        </p:nvSpPr>
        <p:spPr>
          <a:xfrm>
            <a:off x="1331640" y="5733256"/>
            <a:ext cx="6264696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"</a:t>
            </a:r>
            <a:r>
              <a:rPr lang="en-US" sz="1800" b="1" dirty="0"/>
              <a:t>One Piece At A </a:t>
            </a:r>
            <a:r>
              <a:rPr lang="en-US" sz="1800" b="1" dirty="0" smtClean="0"/>
              <a:t>Time“, Johnny </a:t>
            </a:r>
            <a:r>
              <a:rPr lang="en-US" sz="1800" b="1" dirty="0"/>
              <a:t>Cash</a:t>
            </a:r>
            <a:r>
              <a:rPr lang="en-US" sz="1800" b="1" dirty="0" smtClean="0"/>
              <a:t> </a:t>
            </a:r>
            <a:r>
              <a:rPr lang="en-US" sz="1800" b="1" dirty="0"/>
              <a:t>(1976)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en.wikipedia.org/wiki/One_Piece_at_a_Time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0/0e/One_piece_at_a_time.jpg/1024px-One_piece_at_a_tim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47" y="2276872"/>
            <a:ext cx="321864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5148064" y="472514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https://www.youtube.com/watch?v=rWHniL8MyMM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15075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971600" y="4725144"/>
            <a:ext cx="7057529" cy="1295921"/>
          </a:xfrm>
        </p:spPr>
        <p:txBody>
          <a:bodyPr>
            <a:normAutofit fontScale="92500" lnSpcReduction="20000"/>
          </a:bodyPr>
          <a:lstStyle/>
          <a:p>
            <a:r>
              <a:rPr lang="sv-SE" sz="2200" dirty="0" smtClean="0"/>
              <a:t>Google </a:t>
            </a:r>
            <a:r>
              <a:rPr lang="sv-SE" sz="2200" dirty="0" err="1" smtClean="0"/>
              <a:t>Docs</a:t>
            </a:r>
            <a:r>
              <a:rPr lang="sv-SE" sz="2200" dirty="0" smtClean="0"/>
              <a:t> has (</a:t>
            </a:r>
            <a:r>
              <a:rPr lang="sv-SE" sz="2200" dirty="0" err="1" smtClean="0"/>
              <a:t>single-branch</a:t>
            </a:r>
            <a:r>
              <a:rPr lang="sv-SE" sz="2200" dirty="0" smtClean="0"/>
              <a:t>) version </a:t>
            </a:r>
            <a:r>
              <a:rPr lang="sv-SE" sz="2200" dirty="0" err="1" smtClean="0"/>
              <a:t>control</a:t>
            </a:r>
            <a:r>
              <a:rPr lang="sv-SE" sz="2200" dirty="0" smtClean="0"/>
              <a:t> in a </a:t>
            </a:r>
            <a:r>
              <a:rPr lang="sv-SE" sz="2200" dirty="0" err="1" smtClean="0"/>
              <a:t>shared</a:t>
            </a:r>
            <a:r>
              <a:rPr lang="sv-SE" sz="2200" dirty="0" smtClean="0"/>
              <a:t> </a:t>
            </a:r>
            <a:r>
              <a:rPr lang="sv-SE" sz="2200" dirty="0" err="1" smtClean="0"/>
              <a:t>repository</a:t>
            </a:r>
            <a:endParaRPr lang="sv-SE" sz="2200" dirty="0" smtClean="0"/>
          </a:p>
          <a:p>
            <a:r>
              <a:rPr lang="sv-SE" sz="2200" dirty="0" smtClean="0"/>
              <a:t>Office ”</a:t>
            </a:r>
            <a:r>
              <a:rPr lang="sv-SE" sz="2200" dirty="0" err="1" smtClean="0"/>
              <a:t>Track</a:t>
            </a:r>
            <a:r>
              <a:rPr lang="sv-SE" sz="2200" dirty="0" smtClean="0"/>
              <a:t> </a:t>
            </a:r>
            <a:r>
              <a:rPr lang="sv-SE" sz="2200" dirty="0" err="1" smtClean="0"/>
              <a:t>changes</a:t>
            </a:r>
            <a:r>
              <a:rPr lang="sv-SE" sz="2200" dirty="0" smtClean="0"/>
              <a:t>” and CM options </a:t>
            </a:r>
            <a:r>
              <a:rPr lang="sv-SE" sz="2200" dirty="0" err="1" smtClean="0"/>
              <a:t>aren’t</a:t>
            </a:r>
            <a:r>
              <a:rPr lang="sv-SE" sz="2200" dirty="0" smtClean="0"/>
              <a:t> </a:t>
            </a:r>
            <a:r>
              <a:rPr lang="sv-SE" sz="2200" dirty="0" err="1" smtClean="0"/>
              <a:t>half</a:t>
            </a:r>
            <a:r>
              <a:rPr lang="sv-SE" sz="2200" dirty="0" smtClean="0"/>
              <a:t> bad! (?)</a:t>
            </a:r>
          </a:p>
          <a:p>
            <a:r>
              <a:rPr lang="en-US" sz="2200" dirty="0" smtClean="0"/>
              <a:t>Semantically aware diff/merge is exciting!</a:t>
            </a:r>
            <a:endParaRPr lang="sv-SE" sz="2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Platshållare för innehåll 5"/>
          <p:cNvSpPr txBox="1">
            <a:spLocks/>
          </p:cNvSpPr>
          <p:nvPr/>
        </p:nvSpPr>
        <p:spPr>
          <a:xfrm>
            <a:off x="3203849" y="4365104"/>
            <a:ext cx="3600399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200" dirty="0" smtClean="0">
                <a:hlinkClick r:id="rId2"/>
              </a:rPr>
              <a:t>https</a:t>
            </a:r>
            <a:r>
              <a:rPr lang="sv-SE" sz="1200" dirty="0">
                <a:hlinkClick r:id="rId2"/>
              </a:rPr>
              <a:t>://</a:t>
            </a:r>
            <a:r>
              <a:rPr lang="sv-SE" sz="1200" dirty="0" smtClean="0">
                <a:hlinkClick r:id="rId2"/>
              </a:rPr>
              <a:t>www.youtube.com/watch?v=eRqUE6IHTEA</a:t>
            </a:r>
            <a:r>
              <a:rPr lang="sv-SE" sz="1200" dirty="0" smtClean="0"/>
              <a:t> </a:t>
            </a:r>
            <a:endParaRPr lang="sv-SE" sz="12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513"/>
            <a:ext cx="4176464" cy="308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8760"/>
            <a:ext cx="37233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5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Definitions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400" b="1" dirty="0" err="1" smtClean="0">
                <a:hlinkClick r:id="rId2"/>
              </a:rPr>
              <a:t>Configuration</a:t>
            </a:r>
            <a:r>
              <a:rPr lang="sv-SE" sz="2400" b="1" dirty="0" smtClean="0">
                <a:hlinkClick r:id="rId2"/>
              </a:rPr>
              <a:t> 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3"/>
              </a:rPr>
              <a:t>Change </a:t>
            </a:r>
            <a:r>
              <a:rPr lang="sv-SE" sz="2400" b="1" dirty="0" smtClean="0">
                <a:hlinkClick r:id="rId3"/>
              </a:rPr>
              <a:t>Management</a:t>
            </a:r>
            <a:r>
              <a:rPr lang="sv-SE" sz="2400" b="1" dirty="0" smtClean="0"/>
              <a:t> (ITIL)</a:t>
            </a:r>
          </a:p>
          <a:p>
            <a:pPr>
              <a:lnSpc>
                <a:spcPct val="150000"/>
              </a:lnSpc>
            </a:pPr>
            <a:r>
              <a:rPr lang="sv-SE" sz="2400" b="1" dirty="0" smtClean="0">
                <a:hlinkClick r:id="rId4"/>
              </a:rPr>
              <a:t>Software </a:t>
            </a:r>
            <a:r>
              <a:rPr lang="sv-SE" sz="2400" b="1" dirty="0" err="1">
                <a:hlinkClick r:id="rId4"/>
              </a:rPr>
              <a:t>Configuration</a:t>
            </a:r>
            <a:r>
              <a:rPr lang="sv-SE" sz="2400" b="1" dirty="0">
                <a:hlinkClick r:id="rId4"/>
              </a:rPr>
              <a:t> </a:t>
            </a:r>
            <a:r>
              <a:rPr lang="sv-SE" sz="2400" b="1" dirty="0" smtClean="0">
                <a:hlinkClick r:id="rId4"/>
              </a:rPr>
              <a:t>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5"/>
              </a:rPr>
              <a:t>Revision Control</a:t>
            </a:r>
            <a:r>
              <a:rPr lang="sv-SE" sz="2400" b="1" dirty="0"/>
              <a:t> / Version Control / Source </a:t>
            </a:r>
            <a:r>
              <a:rPr lang="sv-SE" sz="2400" b="1" dirty="0" smtClean="0"/>
              <a:t>Control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 err="1">
                <a:hlinkClick r:id="rId6"/>
              </a:rPr>
              <a:t>Distributed</a:t>
            </a:r>
            <a:r>
              <a:rPr lang="sv-SE" sz="2400" b="1" dirty="0">
                <a:hlinkClick r:id="rId6"/>
              </a:rPr>
              <a:t> Revision (/Version) Control </a:t>
            </a:r>
            <a:r>
              <a:rPr lang="sv-SE" sz="2400" b="1" dirty="0" smtClean="0">
                <a:hlinkClick r:id="rId6"/>
              </a:rPr>
              <a:t>System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hlinkClick r:id="rId7"/>
              </a:rPr>
              <a:t>List of revision control software</a:t>
            </a:r>
            <a:endParaRPr lang="sv-SE" sz="2400" b="1" i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The Ultimate </a:t>
            </a:r>
            <a:r>
              <a:rPr lang="sv-SE" sz="1800" b="1" dirty="0" err="1" smtClean="0"/>
              <a:t>Goal</a:t>
            </a:r>
            <a:endParaRPr lang="sv-SE" sz="1800" b="1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2195737" y="2780928"/>
            <a:ext cx="4824536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</a:rPr>
              <a:t>Developer : Product == </a:t>
            </a:r>
            <a:r>
              <a:rPr lang="en-US" sz="2400" b="1" dirty="0" smtClean="0">
                <a:solidFill>
                  <a:srgbClr val="00B050"/>
                </a:solidFill>
              </a:rPr>
              <a:t>1:1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ktangel 1"/>
          <p:cNvSpPr/>
          <p:nvPr/>
        </p:nvSpPr>
        <p:spPr>
          <a:xfrm>
            <a:off x="827584" y="4293096"/>
            <a:ext cx="3247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Review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Static program </a:t>
            </a:r>
            <a:r>
              <a:rPr lang="en-US" dirty="0" smtClean="0">
                <a:hlinkClick r:id="rId3"/>
              </a:rPr>
              <a:t>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2771800" y="3551195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 but our dealings are complex</a:t>
            </a:r>
            <a:endParaRPr lang="en-US" dirty="0"/>
          </a:p>
        </p:txBody>
      </p:sp>
      <p:sp>
        <p:nvSpPr>
          <p:cNvPr id="3" name="Rektangel 2"/>
          <p:cNvSpPr/>
          <p:nvPr/>
        </p:nvSpPr>
        <p:spPr>
          <a:xfrm>
            <a:off x="4860032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Build </a:t>
            </a:r>
            <a:r>
              <a:rPr lang="en-US" dirty="0">
                <a:hlinkClick r:id="rId4"/>
              </a:rPr>
              <a:t>quality </a:t>
            </a:r>
            <a:r>
              <a:rPr lang="en-US" dirty="0" smtClean="0">
                <a:hlinkClick r:id="rId4"/>
              </a:rPr>
              <a:t>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 </a:t>
            </a:r>
            <a:r>
              <a:rPr lang="en-U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/ Hotfix / Service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Continuous integration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Continuous delivery</a:t>
            </a:r>
            <a:r>
              <a:rPr lang="en-US" dirty="0"/>
              <a:t> / </a:t>
            </a:r>
            <a:r>
              <a:rPr lang="en-US" dirty="0" err="1">
                <a:hlinkClick r:id="rId7"/>
              </a:rPr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Ultimate </a:t>
            </a:r>
            <a:r>
              <a:rPr lang="sv-SE" dirty="0" err="1" smtClean="0"/>
              <a:t>Goal</a:t>
            </a:r>
            <a:r>
              <a:rPr lang="sv-SE" dirty="0" smtClean="0"/>
              <a:t> –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quality</a:t>
            </a:r>
            <a:r>
              <a:rPr lang="sv-SE" dirty="0" smtClean="0"/>
              <a:t> 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experiments and </a:t>
            </a:r>
            <a:r>
              <a:rPr lang="sv-SE" dirty="0" err="1" smtClean="0"/>
              <a:t>cruft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day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it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product</a:t>
            </a:r>
            <a:endParaRPr lang="sv-SE" dirty="0" smtClean="0"/>
          </a:p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pruduct</a:t>
            </a:r>
            <a:r>
              <a:rPr lang="sv-SE" dirty="0" smtClean="0"/>
              <a:t> a </a:t>
            </a:r>
            <a:r>
              <a:rPr lang="sv-SE" dirty="0" err="1" smtClean="0"/>
              <a:t>pristine</a:t>
            </a:r>
            <a:r>
              <a:rPr lang="sv-SE" dirty="0" smtClean="0"/>
              <a:t> </a:t>
            </a:r>
            <a:r>
              <a:rPr lang="sv-SE" dirty="0" err="1" smtClean="0"/>
              <a:t>environment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819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46" y="2564903"/>
            <a:ext cx="2853506" cy="304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323528" y="2204864"/>
            <a:ext cx="8064896" cy="3672408"/>
          </a:xfrm>
          <a:prstGeom prst="rect">
            <a:avLst/>
          </a:prstGeom>
          <a:solidFill>
            <a:srgbClr val="3AB7CF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</a:t>
            </a:r>
            <a:r>
              <a:rPr lang="sv-SE" dirty="0" smtClean="0">
                <a:hlinkClick r:id="rId2"/>
              </a:rPr>
              <a:t>www.plasticscm.com/version-control-history.html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33" y="2364532"/>
            <a:ext cx="2016224" cy="135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7478"/>
            <a:ext cx="1815854" cy="155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00" y="2258086"/>
            <a:ext cx="2147717" cy="157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61" y="2301917"/>
            <a:ext cx="1909777" cy="14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45" y="4283704"/>
            <a:ext cx="2060055" cy="15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86" y="3863330"/>
            <a:ext cx="5664502" cy="35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8294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5199</TotalTime>
  <Words>873</Words>
  <Application>Microsoft Office PowerPoint</Application>
  <PresentationFormat>Bildspel på skärmen (4:3)</PresentationFormat>
  <Paragraphs>168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22</vt:i4>
      </vt:variant>
    </vt:vector>
  </HeadingPairs>
  <TitlesOfParts>
    <vt:vector size="25" baseType="lpstr">
      <vt:lpstr>HiQ_Template_101010 DRAFT1</vt:lpstr>
      <vt:lpstr>1_Office Theme</vt:lpstr>
      <vt:lpstr>2_Office Theme</vt:lpstr>
      <vt:lpstr>Git introduktion CJ Sveningsson (HiQ) - Hermods 2015-02-19</vt:lpstr>
      <vt:lpstr>Vem är Carl-Johan Sveningsson?</vt:lpstr>
      <vt:lpstr>PowerPoint-presentation</vt:lpstr>
      <vt:lpstr>CM why and what - Intro</vt:lpstr>
      <vt:lpstr>CM why and what - Intro</vt:lpstr>
      <vt:lpstr>CM why and what - Definitions</vt:lpstr>
      <vt:lpstr>The Ultimate Goal</vt:lpstr>
      <vt:lpstr>The Ultimate Goal – Build quality in</vt:lpstr>
      <vt:lpstr>PowerPoint-presentation</vt:lpstr>
      <vt:lpstr>What Git is</vt:lpstr>
      <vt:lpstr>GIT commits </vt:lpstr>
      <vt:lpstr>GIT state operation </vt:lpstr>
      <vt:lpstr>How to collaborate with Git</vt:lpstr>
      <vt:lpstr>With Git, you set the rules</vt:lpstr>
      <vt:lpstr>Public service announcement</vt:lpstr>
      <vt:lpstr>A few words about direction of merging</vt:lpstr>
      <vt:lpstr>Don’t always merge - rebase</vt:lpstr>
      <vt:lpstr>PowerPoint-presentation</vt:lpstr>
      <vt:lpstr>GIT GUI clients</vt:lpstr>
      <vt:lpstr>Source tree (Windows/Linux/OS X) </vt:lpstr>
      <vt:lpstr>Merging tool - Kdiff3</vt:lpstr>
      <vt:lpstr>Kdiff3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Carl-Johan Sveningsson</cp:lastModifiedBy>
  <cp:revision>726</cp:revision>
  <dcterms:created xsi:type="dcterms:W3CDTF">2010-10-10T15:05:12Z</dcterms:created>
  <dcterms:modified xsi:type="dcterms:W3CDTF">2015-02-17T21:51:31Z</dcterms:modified>
</cp:coreProperties>
</file>