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93" r:id="rId4"/>
    <p:sldId id="294" r:id="rId5"/>
    <p:sldId id="297" r:id="rId6"/>
    <p:sldId id="299" r:id="rId7"/>
    <p:sldId id="295" r:id="rId8"/>
    <p:sldId id="268" r:id="rId9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11"/>
    </p:embeddedFont>
    <p:embeddedFont>
      <p:font typeface="Roboto" panose="02000000000000000000" pitchFamily="2" charset="0"/>
      <p:regular r:id="rId12"/>
      <p:bold r:id="rId13"/>
      <p:italic r:id="rId14"/>
      <p:boldItalic r:id="rId15"/>
    </p:embeddedFont>
    <p:embeddedFont>
      <p:font typeface="Roboto Slab" panose="020B0604020202020204" charset="0"/>
      <p:regular r:id="rId16"/>
      <p:bold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747775"/>
          </p15:clr>
        </p15:guide>
        <p15:guide id="2" pos="2880" userDrawn="1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FFFF"/>
    <a:srgbClr val="FFF2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9" d="100"/>
          <a:sy n="149" d="100"/>
        </p:scale>
        <p:origin x="50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a420509dc9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a420509dc9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a420509dc9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a420509dc9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40299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a420509dc9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a420509dc9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83921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a420509dc9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a420509dc9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42500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a420509dc9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a420509dc9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35099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a420509dc9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a420509dc9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59374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a420509dc9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a420509dc9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93652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4" y="3342926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ru" smtClean="0"/>
              <a:pPr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ru" smtClean="0"/>
              <a:pPr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480751" y="1764950"/>
            <a:ext cx="8222100" cy="90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ru" smtClean="0"/>
              <a:pPr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ru" smtClean="0"/>
              <a:pPr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ru" smtClean="0"/>
              <a:pPr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One column text">
  <p:cSld name="ONE_COLUM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1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ru" smtClean="0"/>
              <a:pPr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Main point">
  <p:cSld name="MAIN_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ru" smtClean="0"/>
              <a:pPr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title and description">
  <p:cSld name="SECTION_TITLE_AND_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43"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6" y="4495503"/>
            <a:ext cx="540900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5" name="Google Shape;45;p9"/>
          <p:cNvSpPr txBox="1">
            <a:spLocks noGrp="1"/>
          </p:cNvSpPr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ru" smtClean="0"/>
              <a:pPr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aption">
  <p:cSld name="CAPTION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ru" smtClean="0"/>
              <a:pPr/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ig number">
  <p:cSld name="BIG_NUMB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1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43"/>
          </a:p>
        </p:txBody>
      </p:sp>
      <p:sp>
        <p:nvSpPr>
          <p:cNvPr id="54" name="Google Shape;54;p11"/>
          <p:cNvSpPr txBox="1">
            <a:spLocks noGrp="1"/>
          </p:cNvSpPr>
          <p:nvPr>
            <p:ph type="title" hasCustomPrompt="1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>
            <a:spLocks noGrp="1"/>
          </p:cNvSpPr>
          <p:nvPr>
            <p:ph type="body" idx="1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ru" smtClean="0"/>
              <a:pPr/>
              <a:t>‹#›</a:t>
            </a:fld>
            <a:endParaRPr lang="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rina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fld id="{00000000-1234-1234-1234-123412341234}" type="slidenum">
              <a:rPr lang="ru" smtClean="0"/>
              <a:pPr/>
              <a:t>‹#›</a:t>
            </a:fld>
            <a:endParaRPr lang="ru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>
            <a:spLocks noGrp="1"/>
          </p:cNvSpPr>
          <p:nvPr>
            <p:ph type="ctrTitle"/>
          </p:nvPr>
        </p:nvSpPr>
        <p:spPr>
          <a:xfrm>
            <a:off x="641023" y="1397849"/>
            <a:ext cx="7861954" cy="156294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ct val="29999"/>
            </a:pPr>
            <a:r>
              <a:rPr lang="en-US" sz="2400" dirty="0">
                <a:solidFill>
                  <a:srgbClr val="000000"/>
                </a:solidFill>
              </a:rPr>
              <a:t>« </a:t>
            </a:r>
            <a:r>
              <a:rPr lang="ru-RU" sz="2400" dirty="0">
                <a:solidFill>
                  <a:srgbClr val="000000"/>
                </a:solidFill>
              </a:rPr>
              <a:t>Методы координации агентов в </a:t>
            </a:r>
            <a:r>
              <a:rPr lang="ru-RU" sz="2400" dirty="0" err="1">
                <a:solidFill>
                  <a:srgbClr val="000000"/>
                </a:solidFill>
              </a:rPr>
              <a:t>многоагентных</a:t>
            </a:r>
            <a:r>
              <a:rPr lang="ru-RU" sz="2400" dirty="0">
                <a:solidFill>
                  <a:srgbClr val="000000"/>
                </a:solidFill>
              </a:rPr>
              <a:t> системах</a:t>
            </a:r>
            <a:r>
              <a:rPr lang="ru" sz="2400" dirty="0">
                <a:solidFill>
                  <a:srgbClr val="000000"/>
                </a:solidFill>
              </a:rPr>
              <a:t>»</a:t>
            </a:r>
            <a:endParaRPr sz="2400" dirty="0">
              <a:solidFill>
                <a:srgbClr val="000000"/>
              </a:solidFill>
            </a:endParaRPr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1"/>
          </p:nvPr>
        </p:nvSpPr>
        <p:spPr>
          <a:xfrm>
            <a:off x="262701" y="2972771"/>
            <a:ext cx="3380763" cy="15125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l">
              <a:buSzPts val="440"/>
            </a:pPr>
            <a:r>
              <a:rPr lang="ru" sz="1460" dirty="0">
                <a:solidFill>
                  <a:srgbClr val="000000"/>
                </a:solidFill>
              </a:rPr>
              <a:t>Выполнил</a:t>
            </a:r>
            <a:r>
              <a:rPr lang="en-US" sz="1460" dirty="0">
                <a:solidFill>
                  <a:srgbClr val="000000"/>
                </a:solidFill>
              </a:rPr>
              <a:t>:</a:t>
            </a:r>
            <a:br>
              <a:rPr lang="en-US" sz="1460" dirty="0">
                <a:solidFill>
                  <a:srgbClr val="000000"/>
                </a:solidFill>
              </a:rPr>
            </a:br>
            <a:endParaRPr lang="ru-RU" sz="1460" dirty="0">
              <a:solidFill>
                <a:srgbClr val="000000"/>
              </a:solidFill>
            </a:endParaRPr>
          </a:p>
          <a:p>
            <a:pPr marL="0" indent="0" algn="l">
              <a:buSzPts val="440"/>
            </a:pPr>
            <a:endParaRPr lang="ru-RU" sz="1460" dirty="0">
              <a:solidFill>
                <a:srgbClr val="000000"/>
              </a:solidFill>
            </a:endParaRPr>
          </a:p>
          <a:p>
            <a:pPr marL="0" indent="0" algn="l">
              <a:buSzPts val="440"/>
            </a:pPr>
            <a:endParaRPr lang="ru-RU" sz="1460" dirty="0">
              <a:solidFill>
                <a:srgbClr val="000000"/>
              </a:solidFill>
            </a:endParaRPr>
          </a:p>
          <a:p>
            <a:pPr marL="0" indent="0" algn="l">
              <a:buSzPts val="440"/>
            </a:pPr>
            <a:r>
              <a:rPr lang="ru" sz="1460" dirty="0">
                <a:solidFill>
                  <a:srgbClr val="000000"/>
                </a:solidFill>
              </a:rPr>
              <a:t>Научный руководитель:</a:t>
            </a:r>
            <a:br>
              <a:rPr lang="ru" sz="1460" dirty="0">
                <a:solidFill>
                  <a:srgbClr val="000000"/>
                </a:solidFill>
              </a:rPr>
            </a:br>
            <a:endParaRPr sz="1460" dirty="0">
              <a:solidFill>
                <a:srgbClr val="000000"/>
              </a:solidFill>
            </a:endParaRPr>
          </a:p>
        </p:txBody>
      </p:sp>
      <p:sp>
        <p:nvSpPr>
          <p:cNvPr id="66" name="Google Shape;66;p13"/>
          <p:cNvSpPr txBox="1">
            <a:spLocks noGrp="1"/>
          </p:cNvSpPr>
          <p:nvPr>
            <p:ph type="subTitle" idx="1"/>
          </p:nvPr>
        </p:nvSpPr>
        <p:spPr>
          <a:xfrm>
            <a:off x="3774750" y="4663217"/>
            <a:ext cx="1594500" cy="35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80000"/>
              </a:lnSpc>
              <a:buSzPts val="440"/>
            </a:pPr>
            <a:r>
              <a:rPr lang="ru" sz="1460" dirty="0">
                <a:solidFill>
                  <a:srgbClr val="000000"/>
                </a:solidFill>
              </a:rPr>
              <a:t>Москва, 2024</a:t>
            </a:r>
            <a:endParaRPr sz="1460" dirty="0">
              <a:solidFill>
                <a:srgbClr val="000000"/>
              </a:solidFill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8DAC82E-50E6-40C0-AC1B-FD0EE426C1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247" y="115816"/>
            <a:ext cx="972517" cy="114780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6DB1177-8734-4AC4-AC6A-5B8F15FF782F}"/>
              </a:ext>
            </a:extLst>
          </p:cNvPr>
          <p:cNvSpPr txBox="1"/>
          <p:nvPr/>
        </p:nvSpPr>
        <p:spPr>
          <a:xfrm>
            <a:off x="1272764" y="177087"/>
            <a:ext cx="766511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200" dirty="0">
                <a:latin typeface="Roboto Slab" panose="020B0604020202020204" charset="0"/>
                <a:ea typeface="Roboto Slab" panose="020B0604020202020204" charset="0"/>
              </a:rPr>
              <a:t>Министерство науки и высшего образования Российской Федерации</a:t>
            </a:r>
          </a:p>
          <a:p>
            <a:pPr algn="ctr"/>
            <a:r>
              <a:rPr lang="ru-RU" sz="1200" dirty="0">
                <a:latin typeface="Roboto Slab" panose="020B0604020202020204" charset="0"/>
                <a:ea typeface="Roboto Slab" panose="020B0604020202020204" charset="0"/>
              </a:rPr>
              <a:t>Федеральное государственное бюджетное образовательное учреждение высшего</a:t>
            </a:r>
            <a:r>
              <a:rPr lang="en-US" sz="1200" dirty="0">
                <a:latin typeface="Roboto Slab" panose="020B0604020202020204" charset="0"/>
                <a:ea typeface="Roboto Slab" panose="020B0604020202020204" charset="0"/>
              </a:rPr>
              <a:t> </a:t>
            </a:r>
            <a:r>
              <a:rPr lang="ru-RU" sz="1200" dirty="0">
                <a:latin typeface="Roboto Slab" panose="020B0604020202020204" charset="0"/>
                <a:ea typeface="Roboto Slab" panose="020B0604020202020204" charset="0"/>
              </a:rPr>
              <a:t>образования</a:t>
            </a:r>
          </a:p>
          <a:p>
            <a:pPr algn="ctr"/>
            <a:r>
              <a:rPr lang="ru-RU" sz="1200" dirty="0">
                <a:latin typeface="Roboto Slab" panose="020B0604020202020204" charset="0"/>
                <a:ea typeface="Roboto Slab" panose="020B0604020202020204" charset="0"/>
              </a:rPr>
              <a:t>«Московский государственный технический университет имени Н.Э. Баумана </a:t>
            </a:r>
          </a:p>
          <a:p>
            <a:pPr algn="ctr"/>
            <a:r>
              <a:rPr lang="ru-RU" sz="1200" dirty="0">
                <a:latin typeface="Roboto Slab" panose="020B0604020202020204" charset="0"/>
                <a:ea typeface="Roboto Slab" panose="020B0604020202020204" charset="0"/>
              </a:rPr>
              <a:t>(национальный исследовательский университет)» </a:t>
            </a:r>
          </a:p>
          <a:p>
            <a:pPr algn="ctr"/>
            <a:r>
              <a:rPr lang="ru-RU" sz="1200" dirty="0">
                <a:latin typeface="Roboto Slab" panose="020B0604020202020204" charset="0"/>
                <a:ea typeface="Roboto Slab" panose="020B0604020202020204" charset="0"/>
              </a:rPr>
              <a:t>(МГТУ им. Н.Э. Баумана)</a:t>
            </a:r>
          </a:p>
        </p:txBody>
      </p:sp>
      <p:sp>
        <p:nvSpPr>
          <p:cNvPr id="8" name="Google Shape;64;p13">
            <a:extLst>
              <a:ext uri="{FF2B5EF4-FFF2-40B4-BE49-F238E27FC236}">
                <a16:creationId xmlns:a16="http://schemas.microsoft.com/office/drawing/2014/main" id="{9C49965A-CDC0-44DB-8F28-194E94C35189}"/>
              </a:ext>
            </a:extLst>
          </p:cNvPr>
          <p:cNvSpPr txBox="1">
            <a:spLocks/>
          </p:cNvSpPr>
          <p:nvPr/>
        </p:nvSpPr>
        <p:spPr>
          <a:xfrm>
            <a:off x="5274298" y="2960791"/>
            <a:ext cx="3663585" cy="1512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 b="0" i="0" u="none" strike="noStrike" cap="non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 b="0" i="0" u="none" strike="noStrike" cap="non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 b="0" i="0" u="none" strike="noStrike" cap="non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 b="0" i="0" u="none" strike="noStrike" cap="non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 b="0" i="0" u="none" strike="noStrike" cap="non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 b="0" i="0" u="none" strike="noStrike" cap="non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 b="0" i="0" u="none" strike="noStrike" cap="non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 b="0" i="0" u="none" strike="noStrike" cap="non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 b="0" i="0" u="none" strike="noStrike" cap="non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marL="0" indent="0" algn="l">
              <a:buSzPts val="440"/>
            </a:pPr>
            <a:r>
              <a:rPr lang="ru-RU" sz="1460" dirty="0">
                <a:solidFill>
                  <a:srgbClr val="000000"/>
                </a:solidFill>
              </a:rPr>
              <a:t>студент 4 курса группы ИУ7-76Б</a:t>
            </a:r>
          </a:p>
          <a:p>
            <a:pPr marL="0" indent="0" algn="l">
              <a:buSzPts val="440"/>
            </a:pPr>
            <a:r>
              <a:rPr lang="ru-RU" sz="1460" dirty="0">
                <a:solidFill>
                  <a:srgbClr val="000000"/>
                </a:solidFill>
              </a:rPr>
              <a:t>Дремин Кирилл Александрович</a:t>
            </a:r>
          </a:p>
          <a:p>
            <a:pPr marL="0" indent="0" algn="l">
              <a:buSzPts val="440"/>
            </a:pPr>
            <a:endParaRPr lang="ru-RU" sz="1460" dirty="0">
              <a:solidFill>
                <a:srgbClr val="000000"/>
              </a:solidFill>
            </a:endParaRPr>
          </a:p>
          <a:p>
            <a:pPr marL="0" indent="0" algn="l">
              <a:buSzPts val="440"/>
            </a:pPr>
            <a:endParaRPr lang="ru-RU" sz="1460" dirty="0">
              <a:solidFill>
                <a:srgbClr val="000000"/>
              </a:solidFill>
            </a:endParaRPr>
          </a:p>
          <a:p>
            <a:pPr marL="0" indent="0" algn="l">
              <a:buSzPts val="440"/>
            </a:pPr>
            <a:r>
              <a:rPr lang="ru-RU" sz="1460" dirty="0">
                <a:solidFill>
                  <a:srgbClr val="000000"/>
                </a:solidFill>
              </a:rPr>
              <a:t>Москвичев Николай Владимирович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r>
              <a:rPr lang="ru" sz="3600" dirty="0">
                <a:solidFill>
                  <a:srgbClr val="000000"/>
                </a:solidFill>
              </a:rPr>
              <a:t>Цель и задач</a:t>
            </a:r>
            <a:r>
              <a:rPr lang="ru-RU" sz="3600" dirty="0">
                <a:solidFill>
                  <a:srgbClr val="000000"/>
                </a:solidFill>
              </a:rPr>
              <a:t>и</a:t>
            </a:r>
            <a:endParaRPr sz="3600" dirty="0">
              <a:solidFill>
                <a:srgbClr val="000000"/>
              </a:solidFill>
            </a:endParaRPr>
          </a:p>
        </p:txBody>
      </p:sp>
      <p:sp>
        <p:nvSpPr>
          <p:cNvPr id="72" name="Google Shape;72;p14"/>
          <p:cNvSpPr txBox="1">
            <a:spLocks noGrp="1"/>
          </p:cNvSpPr>
          <p:nvPr>
            <p:ph type="body" idx="1"/>
          </p:nvPr>
        </p:nvSpPr>
        <p:spPr>
          <a:xfrm>
            <a:off x="221530" y="1276258"/>
            <a:ext cx="8700940" cy="32548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indent="0">
              <a:buNone/>
            </a:pPr>
            <a:r>
              <a:rPr lang="ru" b="1" dirty="0">
                <a:solidFill>
                  <a:srgbClr val="000000"/>
                </a:solidFill>
              </a:rPr>
              <a:t>Цель</a:t>
            </a:r>
            <a:r>
              <a:rPr lang="en-US" dirty="0">
                <a:solidFill>
                  <a:srgbClr val="000000"/>
                </a:solidFill>
              </a:rPr>
              <a:t>: </a:t>
            </a:r>
            <a:r>
              <a:rPr lang="ru-RU" dirty="0">
                <a:solidFill>
                  <a:srgbClr val="000000"/>
                </a:solidFill>
              </a:rPr>
              <a:t>сравнить методы координации агентов применительно к задаче визуального контроля критических областей.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ru-RU" b="1" dirty="0">
                <a:solidFill>
                  <a:srgbClr val="000000"/>
                </a:solidFill>
              </a:rPr>
              <a:t>Задачи</a:t>
            </a:r>
            <a:r>
              <a:rPr lang="ru-RU" dirty="0">
                <a:solidFill>
                  <a:srgbClr val="000000"/>
                </a:solidFill>
              </a:rPr>
              <a:t>:</a:t>
            </a:r>
          </a:p>
          <a:p>
            <a:pPr>
              <a:spcBef>
                <a:spcPts val="1200"/>
              </a:spcBef>
              <a:buClr>
                <a:srgbClr val="000000"/>
              </a:buClr>
              <a:buFont typeface="+mj-lt"/>
              <a:buAutoNum type="arabicPeriod"/>
            </a:pPr>
            <a:r>
              <a:rPr lang="ru-RU" dirty="0">
                <a:solidFill>
                  <a:srgbClr val="000000"/>
                </a:solidFill>
              </a:rPr>
              <a:t>Провести анализ предметной области и описать рассматриваемую </a:t>
            </a:r>
            <a:r>
              <a:rPr lang="ru-RU" dirty="0" err="1">
                <a:solidFill>
                  <a:srgbClr val="000000"/>
                </a:solidFill>
              </a:rPr>
              <a:t>многоагентную</a:t>
            </a:r>
            <a:r>
              <a:rPr lang="ru-RU" dirty="0">
                <a:solidFill>
                  <a:srgbClr val="000000"/>
                </a:solidFill>
              </a:rPr>
              <a:t> систему</a:t>
            </a:r>
            <a:r>
              <a:rPr lang="en-US" dirty="0">
                <a:solidFill>
                  <a:srgbClr val="000000"/>
                </a:solidFill>
              </a:rPr>
              <a:t>.</a:t>
            </a:r>
            <a:endParaRPr dirty="0">
              <a:solidFill>
                <a:srgbClr val="000000"/>
              </a:solidFill>
            </a:endParaRPr>
          </a:p>
          <a:p>
            <a:pPr>
              <a:buClr>
                <a:srgbClr val="000000"/>
              </a:buClr>
              <a:buFont typeface="+mj-lt"/>
              <a:buAutoNum type="arabicPeriod"/>
            </a:pPr>
            <a:r>
              <a:rPr lang="ru-RU" dirty="0">
                <a:solidFill>
                  <a:srgbClr val="000000"/>
                </a:solidFill>
              </a:rPr>
              <a:t>Выделить характеристики для классификации и сравнения методов координации агентов в </a:t>
            </a:r>
            <a:r>
              <a:rPr lang="ru-RU" dirty="0" err="1">
                <a:solidFill>
                  <a:srgbClr val="000000"/>
                </a:solidFill>
              </a:rPr>
              <a:t>многоагентных</a:t>
            </a:r>
            <a:r>
              <a:rPr lang="ru-RU" dirty="0">
                <a:solidFill>
                  <a:srgbClr val="000000"/>
                </a:solidFill>
              </a:rPr>
              <a:t> системах</a:t>
            </a:r>
            <a:r>
              <a:rPr lang="en-US" dirty="0">
                <a:solidFill>
                  <a:srgbClr val="000000"/>
                </a:solidFill>
              </a:rPr>
              <a:t>.</a:t>
            </a:r>
            <a:endParaRPr dirty="0">
              <a:solidFill>
                <a:srgbClr val="000000"/>
              </a:solidFill>
            </a:endParaRPr>
          </a:p>
          <a:p>
            <a:pPr>
              <a:buClr>
                <a:srgbClr val="000000"/>
              </a:buClr>
              <a:buFont typeface="+mj-lt"/>
              <a:buAutoNum type="arabicPeriod"/>
            </a:pPr>
            <a:r>
              <a:rPr lang="ru-RU" dirty="0">
                <a:solidFill>
                  <a:srgbClr val="000000"/>
                </a:solidFill>
              </a:rPr>
              <a:t>Формализовать математические описания рассматриваемых методов</a:t>
            </a:r>
            <a:r>
              <a:rPr lang="en-US" dirty="0">
                <a:solidFill>
                  <a:srgbClr val="000000"/>
                </a:solidFill>
              </a:rPr>
              <a:t>.</a:t>
            </a:r>
            <a:endParaRPr dirty="0">
              <a:solidFill>
                <a:srgbClr val="000000"/>
              </a:solidFill>
            </a:endParaRPr>
          </a:p>
          <a:p>
            <a:pPr>
              <a:buClr>
                <a:srgbClr val="000000"/>
              </a:buClr>
              <a:buFont typeface="+mj-lt"/>
              <a:buAutoNum type="arabicPeriod"/>
            </a:pPr>
            <a:r>
              <a:rPr lang="ru-RU" dirty="0">
                <a:solidFill>
                  <a:srgbClr val="000000"/>
                </a:solidFill>
              </a:rPr>
              <a:t>Провести сравнительный анализ методов по ключевым характеристикам</a:t>
            </a:r>
            <a:r>
              <a:rPr lang="en-US" dirty="0">
                <a:solidFill>
                  <a:srgbClr val="000000"/>
                </a:solidFill>
              </a:rPr>
              <a:t>.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A2BF9194-4D10-4007-B9D0-A81F4609106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" smtClean="0">
                <a:solidFill>
                  <a:srgbClr val="000000"/>
                </a:solidFill>
              </a:rPr>
              <a:pPr/>
              <a:t>2</a:t>
            </a:fld>
            <a:endParaRPr lang="ru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r>
              <a:rPr lang="ru" dirty="0">
                <a:solidFill>
                  <a:srgbClr val="000000"/>
                </a:solidFill>
              </a:rPr>
              <a:t>Задача координации агентов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72" name="Google Shape;72;p14"/>
          <p:cNvSpPr txBox="1">
            <a:spLocks noGrp="1"/>
          </p:cNvSpPr>
          <p:nvPr>
            <p:ph type="body" idx="1"/>
          </p:nvPr>
        </p:nvSpPr>
        <p:spPr>
          <a:xfrm>
            <a:off x="387899" y="1144125"/>
            <a:ext cx="8525143" cy="39384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ru-RU" sz="2000" dirty="0">
                <a:solidFill>
                  <a:srgbClr val="000000"/>
                </a:solidFill>
              </a:rPr>
              <a:t>Цель координации агентов – обеспечение визуального контроля критических областей и устранение угроз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u-RU" sz="2000" dirty="0">
                <a:solidFill>
                  <a:srgbClr val="000000"/>
                </a:solidFill>
              </a:rPr>
              <a:t>Агенты</a:t>
            </a:r>
            <a:r>
              <a:rPr lang="en-US" sz="2000" dirty="0">
                <a:solidFill>
                  <a:srgbClr val="000000"/>
                </a:solidFill>
              </a:rPr>
              <a:t>:</a:t>
            </a:r>
            <a:endParaRPr lang="ru-RU" sz="2000" dirty="0">
              <a:solidFill>
                <a:srgbClr val="000000"/>
              </a:solidFill>
            </a:endParaRPr>
          </a:p>
          <a:p>
            <a:pPr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ru-RU" sz="2000" dirty="0">
                <a:solidFill>
                  <a:srgbClr val="000000"/>
                </a:solidFill>
              </a:rPr>
              <a:t>Действуют независимо</a:t>
            </a:r>
          </a:p>
          <a:p>
            <a:pPr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ru-RU" sz="2000" dirty="0">
                <a:solidFill>
                  <a:srgbClr val="000000"/>
                </a:solidFill>
              </a:rPr>
              <a:t>Обладают одинаковыми параметрами  и возможностями</a:t>
            </a:r>
          </a:p>
          <a:p>
            <a:pPr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ru-RU" sz="2000" dirty="0">
                <a:solidFill>
                  <a:srgbClr val="000000"/>
                </a:solidFill>
              </a:rPr>
              <a:t>Перемещаются</a:t>
            </a:r>
          </a:p>
          <a:p>
            <a:pPr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ru-RU" sz="2000" dirty="0">
                <a:solidFill>
                  <a:srgbClr val="000000"/>
                </a:solidFill>
              </a:rPr>
              <a:t>Обзор ограничен препятствиями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651D37F3-E4F7-4DAC-B390-44B3D688DF1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" smtClean="0">
                <a:solidFill>
                  <a:srgbClr val="000000"/>
                </a:solidFill>
              </a:rPr>
              <a:pPr/>
              <a:t>3</a:t>
            </a:fld>
            <a:endParaRPr lang="ru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5307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r>
              <a:rPr lang="ru" dirty="0">
                <a:solidFill>
                  <a:srgbClr val="000000"/>
                </a:solidFill>
              </a:rPr>
              <a:t>Описание предметной области</a:t>
            </a:r>
            <a:endParaRPr dirty="0">
              <a:solidFill>
                <a:srgbClr val="0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2" name="Google Shape;72;p14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87899" y="1144125"/>
                <a:ext cx="8525143" cy="3938415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rmAutofit lnSpcReduction="10000"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ru-RU" sz="2000" dirty="0">
                    <a:solidFill>
                      <a:srgbClr val="000000"/>
                    </a:solidFill>
                  </a:rPr>
                  <a:t>Навигационная карта задана графом, где вершинам соответствуют области в виде выпуклых многоугольников</a:t>
                </a:r>
                <a:r>
                  <a:rPr lang="en-US" sz="2000" dirty="0">
                    <a:solidFill>
                      <a:srgbClr val="000000"/>
                    </a:solidFill>
                  </a:rPr>
                  <a:t>: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⋃"/>
                          <m:supHide m:val="on"/>
                          <m:ctrlP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m:rPr>
                              <m:nor/>
                            </m:rPr>
                            <a:rPr lang="ru-RU"/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nary>
                      <m:r>
                        <a:rPr lang="en-US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l-GR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⊂</m:t>
                      </m:r>
                      <m:sSup>
                        <m:sSupPr>
                          <m:ctrlPr>
                            <a:rPr lang="el-GR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l-GR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000" dirty="0">
                  <a:solidFill>
                    <a:srgbClr val="000000"/>
                  </a:solidFill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ru-RU" sz="2000" dirty="0">
                    <a:solidFill>
                      <a:srgbClr val="000000"/>
                    </a:solidFill>
                  </a:rPr>
                  <a:t>Агенты</a:t>
                </a:r>
                <a:r>
                  <a:rPr lang="en-US" sz="2000" dirty="0">
                    <a:solidFill>
                      <a:srgbClr val="000000"/>
                    </a:solidFill>
                  </a:rPr>
                  <a:t>:</a:t>
                </a:r>
              </a:p>
              <a:p>
                <a:pPr marL="342900">
                  <a:lnSpc>
                    <a:spcPct val="150000"/>
                  </a:lnSpc>
                  <a:buFont typeface="Wingdings" panose="05000000000000000000" pitchFamily="2" charset="2"/>
                  <a:buChar char="v"/>
                </a:pPr>
                <a:r>
                  <a:rPr lang="ru-RU" sz="2000" dirty="0">
                    <a:solidFill>
                      <a:srgbClr val="000000"/>
                    </a:solidFill>
                  </a:rPr>
                  <a:t>Максимизируют визуальное покрытие областей</a:t>
                </a:r>
              </a:p>
              <a:p>
                <a:pPr marL="342900">
                  <a:lnSpc>
                    <a:spcPct val="150000"/>
                  </a:lnSpc>
                  <a:buFont typeface="Wingdings" panose="05000000000000000000" pitchFamily="2" charset="2"/>
                  <a:buChar char="v"/>
                </a:pPr>
                <a:r>
                  <a:rPr lang="ru-RU" sz="2000" dirty="0">
                    <a:solidFill>
                      <a:srgbClr val="000000"/>
                    </a:solidFill>
                  </a:rPr>
                  <a:t>Нейтрализуют угрозы</a:t>
                </a:r>
              </a:p>
              <a:p>
                <a:pPr marL="342900">
                  <a:lnSpc>
                    <a:spcPct val="150000"/>
                  </a:lnSpc>
                  <a:buFont typeface="Wingdings" panose="05000000000000000000" pitchFamily="2" charset="2"/>
                  <a:buChar char="v"/>
                </a:pPr>
                <a:r>
                  <a:rPr lang="ru-RU" sz="2000" dirty="0">
                    <a:solidFill>
                      <a:srgbClr val="000000"/>
                    </a:solidFill>
                  </a:rPr>
                  <a:t>Охраняют критические области</a:t>
                </a:r>
                <a:endParaRPr lang="en-US" sz="2000" dirty="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72" name="Google Shape;72;p1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87899" y="1144125"/>
                <a:ext cx="8525143" cy="3938415"/>
              </a:xfrm>
              <a:prstGeom prst="rect">
                <a:avLst/>
              </a:prstGeom>
              <a:blipFill>
                <a:blip r:embed="rId3"/>
                <a:stretch>
                  <a:fillRect l="-78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651D37F3-E4F7-4DAC-B390-44B3D688DF1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" smtClean="0">
                <a:solidFill>
                  <a:srgbClr val="000000"/>
                </a:solidFill>
              </a:rPr>
              <a:pPr/>
              <a:t>4</a:t>
            </a:fld>
            <a:endParaRPr lang="ru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1913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r>
              <a:rPr lang="ru" dirty="0">
                <a:solidFill>
                  <a:srgbClr val="000000"/>
                </a:solidFill>
              </a:rPr>
              <a:t>Методы</a:t>
            </a:r>
            <a:r>
              <a:rPr lang="en-US" dirty="0">
                <a:solidFill>
                  <a:srgbClr val="000000"/>
                </a:solidFill>
              </a:rPr>
              <a:t>: </a:t>
            </a:r>
            <a:r>
              <a:rPr lang="ru-RU" dirty="0">
                <a:solidFill>
                  <a:srgbClr val="000000"/>
                </a:solidFill>
              </a:rPr>
              <a:t>потенциальные поля,</a:t>
            </a:r>
            <a:br>
              <a:rPr lang="ru-RU" dirty="0">
                <a:solidFill>
                  <a:srgbClr val="000000"/>
                </a:solidFill>
              </a:rPr>
            </a:br>
            <a:r>
              <a:rPr lang="ru-RU" dirty="0">
                <a:solidFill>
                  <a:srgbClr val="000000"/>
                </a:solidFill>
              </a:rPr>
              <a:t>метод ролей, рой частиц</a:t>
            </a:r>
            <a:endParaRPr dirty="0">
              <a:solidFill>
                <a:srgbClr val="0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8D132626-4CE6-44C0-91B2-F6D69F308929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87900" y="1489825"/>
                <a:ext cx="3999900" cy="1477179"/>
              </a:xfrm>
            </p:spPr>
            <p:txBody>
              <a:bodyPr/>
              <a:lstStyle/>
              <a:p>
                <a:pPr marL="139700" indent="0">
                  <a:buNone/>
                </a:pPr>
                <a:r>
                  <a:rPr lang="ru-RU" b="1" dirty="0"/>
                  <a:t>Метод потенциальных полей</a:t>
                </a:r>
                <a:r>
                  <a:rPr lang="en-US" dirty="0"/>
                  <a:t>:</a:t>
                </a:r>
              </a:p>
              <a:p>
                <a:pPr marL="139700" indent="0">
                  <a:buNone/>
                </a:pPr>
                <a:r>
                  <a:rPr lang="ru-RU" dirty="0"/>
                  <a:t>Агенты движутся в соответствии с градиентом потенциала, создаваемого угрозами и критическими точками</a:t>
                </a:r>
                <a:r>
                  <a:rPr lang="en-US" dirty="0"/>
                  <a:t>:</a:t>
                </a:r>
              </a:p>
              <a:p>
                <a:pPr marL="1397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m:rPr>
                          <m:sty m:val="p"/>
                        </m:rP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8D132626-4CE6-44C0-91B2-F6D69F3089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87900" y="1489825"/>
                <a:ext cx="3999900" cy="1477179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Текст 3">
                <a:extLst>
                  <a:ext uri="{FF2B5EF4-FFF2-40B4-BE49-F238E27FC236}">
                    <a16:creationId xmlns:a16="http://schemas.microsoft.com/office/drawing/2014/main" id="{A5B7FF8C-33F6-41FA-A7C4-8A91201ED390}"/>
                  </a:ext>
                </a:extLst>
              </p:cNvPr>
              <p:cNvSpPr>
                <a:spLocks noGrp="1"/>
              </p:cNvSpPr>
              <p:nvPr>
                <p:ph type="body" idx="2"/>
              </p:nvPr>
            </p:nvSpPr>
            <p:spPr>
              <a:xfrm>
                <a:off x="4756200" y="1489825"/>
                <a:ext cx="3999900" cy="1886421"/>
              </a:xfrm>
            </p:spPr>
            <p:txBody>
              <a:bodyPr>
                <a:normAutofit lnSpcReduction="10000"/>
              </a:bodyPr>
              <a:lstStyle/>
              <a:p>
                <a:pPr marL="139700" indent="0">
                  <a:buNone/>
                </a:pPr>
                <a:r>
                  <a:rPr lang="ru-RU" b="1" dirty="0"/>
                  <a:t>Метод ролей</a:t>
                </a:r>
                <a:r>
                  <a:rPr lang="en-US" b="1" dirty="0"/>
                  <a:t>:</a:t>
                </a:r>
              </a:p>
              <a:p>
                <a:pPr marL="139700" indent="0">
                  <a:buNone/>
                </a:pPr>
                <a:r>
                  <a:rPr lang="ru-RU" dirty="0"/>
                  <a:t>Агент получает одну из возможных ролей, минимизируя стоимость её назначения</a:t>
                </a:r>
                <a:r>
                  <a:rPr lang="en-US" dirty="0"/>
                  <a:t>:</a:t>
                </a:r>
              </a:p>
              <a:p>
                <a:pPr marL="1397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𝑎𝑟𝑔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m:rPr>
                              <m:nor/>
                            </m:rPr>
                            <a:rPr lang="ru-RU"/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 где</m:t>
                      </m:r>
                    </m:oMath>
                  </m:oMathPara>
                </a14:m>
                <a:br>
                  <a:rPr lang="en-US" b="0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ru-RU" b="0" dirty="0"/>
                  <a:t> - функция стоимости назначения роли </a:t>
                </a:r>
                <a:r>
                  <a:rPr lang="en-US" b="0" dirty="0"/>
                  <a:t>r</a:t>
                </a:r>
                <a:r>
                  <a:rPr lang="ru-RU" b="0" dirty="0"/>
                  <a:t> агенту, зависящая от функции опасности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ru-RU" b="0" dirty="0"/>
                  <a:t> и набора угроз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b="0" dirty="0"/>
              </a:p>
              <a:p>
                <a:pPr marL="139700" indent="0">
                  <a:buNone/>
                </a:pPr>
                <a:endParaRPr lang="ru-RU" dirty="0"/>
              </a:p>
              <a:p>
                <a:pPr marL="139700" indent="0">
                  <a:buNone/>
                </a:pPr>
                <a:endParaRPr lang="ru-RU" dirty="0"/>
              </a:p>
            </p:txBody>
          </p:sp>
        </mc:Choice>
        <mc:Fallback>
          <p:sp>
            <p:nvSpPr>
              <p:cNvPr id="4" name="Текст 3">
                <a:extLst>
                  <a:ext uri="{FF2B5EF4-FFF2-40B4-BE49-F238E27FC236}">
                    <a16:creationId xmlns:a16="http://schemas.microsoft.com/office/drawing/2014/main" id="{A5B7FF8C-33F6-41FA-A7C4-8A91201ED3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2"/>
              </p:nvPr>
            </p:nvSpPr>
            <p:spPr>
              <a:xfrm>
                <a:off x="4756200" y="1489825"/>
                <a:ext cx="3999900" cy="1886421"/>
              </a:xfr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651D37F3-E4F7-4DAC-B390-44B3D688DF1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" smtClean="0">
                <a:solidFill>
                  <a:srgbClr val="000000"/>
                </a:solidFill>
              </a:rPr>
              <a:pPr/>
              <a:t>5</a:t>
            </a:fld>
            <a:endParaRPr lang="ru" dirty="0">
              <a:solidFill>
                <a:srgbClr val="0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34A96E1-7685-484D-9BB6-3DE17DE72741}"/>
                  </a:ext>
                </a:extLst>
              </p:cNvPr>
              <p:cNvSpPr txBox="1"/>
              <p:nvPr/>
            </p:nvSpPr>
            <p:spPr>
              <a:xfrm>
                <a:off x="387900" y="3244892"/>
                <a:ext cx="8084558" cy="14042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139700" indent="0">
                  <a:buNone/>
                </a:pPr>
                <a:r>
                  <a:rPr lang="ru-RU" b="1" dirty="0"/>
                  <a:t>Метод роя частиц</a:t>
                </a:r>
                <a:r>
                  <a:rPr lang="en-US" dirty="0"/>
                  <a:t>:</a:t>
                </a:r>
              </a:p>
              <a:p>
                <a:pPr marL="139700" indent="0">
                  <a:buNone/>
                </a:pPr>
                <a:r>
                  <a:rPr lang="ru-RU" dirty="0"/>
                  <a:t>Агенты перемещаются, координируя направление движения с соседними агентами, но не приближаясь слишком быстро, стремясь достичь визуального покрытия всей области и нейтрализовать угрозы</a:t>
                </a:r>
                <a:r>
                  <a:rPr lang="en-US" dirty="0"/>
                  <a:t>:</a:t>
                </a:r>
              </a:p>
              <a:p>
                <a:pPr marL="139700" indent="0">
                  <a:buNone/>
                </a:pPr>
                <a:endParaRPr lang="en-US" dirty="0"/>
              </a:p>
              <a:p>
                <a:pPr marL="1397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притяжения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избегания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выравнивания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опасность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угроза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покрытие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34A96E1-7685-484D-9BB6-3DE17DE727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900" y="3244892"/>
                <a:ext cx="8084558" cy="1404295"/>
              </a:xfrm>
              <a:prstGeom prst="rect">
                <a:avLst/>
              </a:prstGeom>
              <a:blipFill>
                <a:blip r:embed="rId5"/>
                <a:stretch>
                  <a:fillRect t="-4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2846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r>
              <a:rPr lang="ru" dirty="0">
                <a:solidFill>
                  <a:srgbClr val="000000"/>
                </a:solidFill>
              </a:rPr>
              <a:t>Методы</a:t>
            </a:r>
            <a:r>
              <a:rPr lang="en-US" dirty="0">
                <a:solidFill>
                  <a:srgbClr val="000000"/>
                </a:solidFill>
              </a:rPr>
              <a:t>: </a:t>
            </a:r>
            <a:r>
              <a:rPr lang="ru-RU" dirty="0">
                <a:solidFill>
                  <a:srgbClr val="000000"/>
                </a:solidFill>
              </a:rPr>
              <a:t>теоретико-игровой,</a:t>
            </a:r>
            <a:br>
              <a:rPr lang="ru-RU" dirty="0">
                <a:solidFill>
                  <a:srgbClr val="000000"/>
                </a:solidFill>
              </a:rPr>
            </a:br>
            <a:r>
              <a:rPr lang="ru-RU" dirty="0">
                <a:solidFill>
                  <a:srgbClr val="000000"/>
                </a:solidFill>
              </a:rPr>
              <a:t>обучение с подкреплением</a:t>
            </a:r>
            <a:endParaRPr dirty="0">
              <a:solidFill>
                <a:srgbClr val="0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44BD61A1-493C-4DC7-9C31-B8470B41FC8D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294143" y="1489825"/>
                <a:ext cx="4188335" cy="3078900"/>
              </a:xfrm>
            </p:spPr>
            <p:txBody>
              <a:bodyPr>
                <a:normAutofit/>
              </a:bodyPr>
              <a:lstStyle/>
              <a:p>
                <a:pPr marL="139700" indent="0">
                  <a:buNone/>
                </a:pPr>
                <a:r>
                  <a:rPr lang="ru-RU" b="1" dirty="0"/>
                  <a:t>Теоретико-игровой метод</a:t>
                </a:r>
                <a:r>
                  <a:rPr lang="en-US" b="1" dirty="0"/>
                  <a:t>:</a:t>
                </a:r>
                <a:endParaRPr lang="ru-RU" b="1" dirty="0"/>
              </a:p>
              <a:p>
                <a:pPr marL="139700" indent="0">
                  <a:buNone/>
                </a:pPr>
                <a:r>
                  <a:rPr lang="ru-RU" dirty="0"/>
                  <a:t>Агенты формируют математическую модель игры и находят оптимальную стратегию, соответствующую равновесию Нэша</a:t>
                </a:r>
                <a:r>
                  <a:rPr lang="en-US" dirty="0"/>
                  <a:t>:</a:t>
                </a:r>
              </a:p>
              <a:p>
                <a:pPr marL="1397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∀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m:rPr>
                          <m:nor/>
                        </m:rPr>
                        <a:rPr lang="ru-RU"/>
                        <m:t>∈</m:t>
                      </m:r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  <a:p>
                <a:pPr marL="139700" indent="0">
                  <a:buNone/>
                </a:pPr>
                <a:endParaRPr lang="en-US" dirty="0"/>
              </a:p>
              <a:p>
                <a:pPr marL="139700" indent="0">
                  <a:buNone/>
                </a:pPr>
                <a:r>
                  <a:rPr lang="ru-RU" dirty="0"/>
                  <a:t>В случае обнаружения угрозы, стратегия агентов меняется и выбирается стратегия, приводящая к её нейтрализации.</a:t>
                </a:r>
              </a:p>
            </p:txBody>
          </p:sp>
        </mc:Choice>
        <mc:Fallback>
          <p:sp>
            <p:nvSpPr>
              <p:cNvPr id="3" name="Текст 2">
                <a:extLst>
                  <a:ext uri="{FF2B5EF4-FFF2-40B4-BE49-F238E27FC236}">
                    <a16:creationId xmlns:a16="http://schemas.microsoft.com/office/drawing/2014/main" id="{44BD61A1-493C-4DC7-9C31-B8470B41FC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94143" y="1489825"/>
                <a:ext cx="4188335" cy="3078900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Текст 3">
                <a:extLst>
                  <a:ext uri="{FF2B5EF4-FFF2-40B4-BE49-F238E27FC236}">
                    <a16:creationId xmlns:a16="http://schemas.microsoft.com/office/drawing/2014/main" id="{5AB0A700-FA99-4653-8944-31A7D66CFBAD}"/>
                  </a:ext>
                </a:extLst>
              </p:cNvPr>
              <p:cNvSpPr>
                <a:spLocks noGrp="1"/>
              </p:cNvSpPr>
              <p:nvPr>
                <p:ph type="body" idx="2"/>
              </p:nvPr>
            </p:nvSpPr>
            <p:spPr/>
            <p:txBody>
              <a:bodyPr/>
              <a:lstStyle/>
              <a:p>
                <a:pPr marL="139700" indent="0">
                  <a:buNone/>
                </a:pPr>
                <a:r>
                  <a:rPr lang="ru-RU" b="1" dirty="0"/>
                  <a:t>Метод обучения с подкреплением</a:t>
                </a:r>
                <a:r>
                  <a:rPr lang="en-US" b="1" dirty="0"/>
                  <a:t>:</a:t>
                </a:r>
              </a:p>
              <a:p>
                <a:pPr marL="139700" indent="0">
                  <a:buNone/>
                </a:pPr>
                <a:r>
                  <a:rPr lang="ru-RU" dirty="0"/>
                  <a:t>Среда представляется в виде марковского процесса принятия решений</a:t>
                </a:r>
                <a:r>
                  <a:rPr lang="en-US" dirty="0"/>
                  <a:t>:</a:t>
                </a:r>
              </a:p>
              <a:p>
                <a:pPr marL="1397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  <a:p>
                <a:pPr marL="139700" indent="0">
                  <a:buNone/>
                </a:pPr>
                <a:r>
                  <a:rPr lang="ru-RU" dirty="0"/>
                  <a:t>Агенты обучаются максимизации функции награды при помощи </a:t>
                </a:r>
                <a:r>
                  <a:rPr lang="en-US" dirty="0"/>
                  <a:t>Q</a:t>
                </a:r>
                <a:r>
                  <a:rPr lang="ru-RU" dirty="0"/>
                  <a:t>-обучения или глубокого </a:t>
                </a:r>
                <a:r>
                  <a:rPr lang="en-US" dirty="0"/>
                  <a:t>Q</a:t>
                </a:r>
                <a:r>
                  <a:rPr lang="ru-RU" dirty="0"/>
                  <a:t>-обучения во время симуляции среды</a:t>
                </a:r>
              </a:p>
              <a:p>
                <a:pPr marL="139700" indent="0">
                  <a:buNone/>
                </a:pPr>
                <a:endParaRPr lang="ru-RU" dirty="0"/>
              </a:p>
              <a:p>
                <a:pPr marL="139700" indent="0">
                  <a:buNone/>
                </a:pPr>
                <a:r>
                  <a:rPr lang="ru-RU" dirty="0"/>
                  <a:t>Обученные агенты действуют в системе согласно приобретенным стратегиям</a:t>
                </a:r>
              </a:p>
            </p:txBody>
          </p:sp>
        </mc:Choice>
        <mc:Fallback>
          <p:sp>
            <p:nvSpPr>
              <p:cNvPr id="4" name="Текст 3">
                <a:extLst>
                  <a:ext uri="{FF2B5EF4-FFF2-40B4-BE49-F238E27FC236}">
                    <a16:creationId xmlns:a16="http://schemas.microsoft.com/office/drawing/2014/main" id="{5AB0A700-FA99-4653-8944-31A7D66CFB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2"/>
              </p:nvPr>
            </p:nvSpPr>
            <p:spPr>
              <a:blipFill>
                <a:blip r:embed="rId4"/>
                <a:stretch>
                  <a:fillRect r="-91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651D37F3-E4F7-4DAC-B390-44B3D688DF1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" smtClean="0">
                <a:solidFill>
                  <a:srgbClr val="000000"/>
                </a:solidFill>
              </a:rPr>
              <a:pPr/>
              <a:t>6</a:t>
            </a:fld>
            <a:endParaRPr lang="ru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4195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651D37F3-E4F7-4DAC-B390-44B3D688DF1B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472458" y="4749900"/>
            <a:ext cx="548700" cy="393600"/>
          </a:xfrm>
        </p:spPr>
        <p:txBody>
          <a:bodyPr/>
          <a:lstStyle/>
          <a:p>
            <a:fld id="{00000000-1234-1234-1234-123412341234}" type="slidenum">
              <a:rPr lang="ru" smtClean="0">
                <a:solidFill>
                  <a:srgbClr val="000000"/>
                </a:solidFill>
              </a:rPr>
              <a:pPr/>
              <a:t>7</a:t>
            </a:fld>
            <a:endParaRPr lang="ru" dirty="0">
              <a:solidFill>
                <a:srgbClr val="000000"/>
              </a:solidFill>
            </a:endParaRPr>
          </a:p>
        </p:txBody>
      </p:sp>
      <p:sp>
        <p:nvSpPr>
          <p:cNvPr id="71" name="Google Shape;71;p14"/>
          <p:cNvSpPr txBox="1">
            <a:spLocks noGrp="1"/>
          </p:cNvSpPr>
          <p:nvPr>
            <p:ph type="title" idx="4294967295"/>
          </p:nvPr>
        </p:nvSpPr>
        <p:spPr>
          <a:xfrm>
            <a:off x="326115" y="458788"/>
            <a:ext cx="8369300" cy="68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r>
              <a:rPr lang="ru" dirty="0">
                <a:solidFill>
                  <a:srgbClr val="000000"/>
                </a:solidFill>
              </a:rPr>
              <a:t>Критерии сравнения методов и сравнительная таблица</a:t>
            </a:r>
            <a:endParaRPr dirty="0">
              <a:solidFill>
                <a:srgbClr val="0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Таблица 3">
                <a:extLst>
                  <a:ext uri="{FF2B5EF4-FFF2-40B4-BE49-F238E27FC236}">
                    <a16:creationId xmlns:a16="http://schemas.microsoft.com/office/drawing/2014/main" id="{F53AE3F7-438C-42E1-BB8D-4DE0DF08F0C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16821266"/>
                  </p:ext>
                </p:extLst>
              </p:nvPr>
            </p:nvGraphicFramePr>
            <p:xfrm>
              <a:off x="122842" y="1088354"/>
              <a:ext cx="8898317" cy="372663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32772">
                      <a:extLst>
                        <a:ext uri="{9D8B030D-6E8A-4147-A177-3AD203B41FA5}">
                          <a16:colId xmlns:a16="http://schemas.microsoft.com/office/drawing/2014/main" val="4015732962"/>
                        </a:ext>
                      </a:extLst>
                    </a:gridCol>
                    <a:gridCol w="1643362">
                      <a:extLst>
                        <a:ext uri="{9D8B030D-6E8A-4147-A177-3AD203B41FA5}">
                          <a16:colId xmlns:a16="http://schemas.microsoft.com/office/drawing/2014/main" val="1920597866"/>
                        </a:ext>
                      </a:extLst>
                    </a:gridCol>
                    <a:gridCol w="971950">
                      <a:extLst>
                        <a:ext uri="{9D8B030D-6E8A-4147-A177-3AD203B41FA5}">
                          <a16:colId xmlns:a16="http://schemas.microsoft.com/office/drawing/2014/main" val="3790654044"/>
                        </a:ext>
                      </a:extLst>
                    </a:gridCol>
                    <a:gridCol w="1170176">
                      <a:extLst>
                        <a:ext uri="{9D8B030D-6E8A-4147-A177-3AD203B41FA5}">
                          <a16:colId xmlns:a16="http://schemas.microsoft.com/office/drawing/2014/main" val="4231239608"/>
                        </a:ext>
                      </a:extLst>
                    </a:gridCol>
                    <a:gridCol w="1481264">
                      <a:extLst>
                        <a:ext uri="{9D8B030D-6E8A-4147-A177-3AD203B41FA5}">
                          <a16:colId xmlns:a16="http://schemas.microsoft.com/office/drawing/2014/main" val="2545910770"/>
                        </a:ext>
                      </a:extLst>
                    </a:gridCol>
                    <a:gridCol w="884472">
                      <a:extLst>
                        <a:ext uri="{9D8B030D-6E8A-4147-A177-3AD203B41FA5}">
                          <a16:colId xmlns:a16="http://schemas.microsoft.com/office/drawing/2014/main" val="3108040183"/>
                        </a:ext>
                      </a:extLst>
                    </a:gridCol>
                    <a:gridCol w="1514321">
                      <a:extLst>
                        <a:ext uri="{9D8B030D-6E8A-4147-A177-3AD203B41FA5}">
                          <a16:colId xmlns:a16="http://schemas.microsoft.com/office/drawing/2014/main" val="3352480555"/>
                        </a:ext>
                      </a:extLst>
                    </a:gridCol>
                  </a:tblGrid>
                  <a:tr h="8058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100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latin typeface="Roboto" panose="02000000000000000000" pitchFamily="2" charset="0"/>
                              <a:ea typeface="Roboto" panose="02000000000000000000" pitchFamily="2" charset="0"/>
                            </a:rPr>
                            <a:t>Метод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100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latin typeface="Roboto" panose="02000000000000000000" pitchFamily="2" charset="0"/>
                              <a:ea typeface="Roboto" panose="02000000000000000000" pitchFamily="2" charset="0"/>
                            </a:rPr>
                            <a:t>Тип взаимодействия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100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latin typeface="Roboto" panose="02000000000000000000" pitchFamily="2" charset="0"/>
                              <a:ea typeface="Roboto" panose="02000000000000000000" pitchFamily="2" charset="0"/>
                            </a:rPr>
                            <a:t>Область восприятия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100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latin typeface="Roboto" panose="02000000000000000000" pitchFamily="2" charset="0"/>
                              <a:ea typeface="Roboto" panose="02000000000000000000" pitchFamily="2" charset="0"/>
                            </a:rPr>
                            <a:t>Распределение задач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100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latin typeface="Roboto" panose="02000000000000000000" pitchFamily="2" charset="0"/>
                              <a:ea typeface="Roboto" panose="02000000000000000000" pitchFamily="2" charset="0"/>
                            </a:rPr>
                            <a:t>Сложность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100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latin typeface="Roboto" panose="02000000000000000000" pitchFamily="2" charset="0"/>
                              <a:ea typeface="Roboto" panose="02000000000000000000" pitchFamily="2" charset="0"/>
                            </a:rPr>
                            <a:t>Гибкость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100" dirty="0" err="1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latin typeface="Roboto" panose="02000000000000000000" pitchFamily="2" charset="0"/>
                              <a:ea typeface="Roboto" panose="02000000000000000000" pitchFamily="2" charset="0"/>
                            </a:rPr>
                            <a:t>Праводоподобие</a:t>
                          </a:r>
                          <a:endParaRPr lang="ru-RU" sz="1100" dirty="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Roboto" panose="02000000000000000000" pitchFamily="2" charset="0"/>
                            <a:ea typeface="Roboto" panose="02000000000000000000" pitchFamily="2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47231264"/>
                      </a:ext>
                    </a:extLst>
                  </a:tr>
                  <a:tr h="62386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100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latin typeface="Roboto" panose="02000000000000000000" pitchFamily="2" charset="0"/>
                              <a:ea typeface="Roboto" panose="02000000000000000000" pitchFamily="2" charset="0"/>
                            </a:rPr>
                            <a:t>Потенциальных полей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100" b="0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latin typeface="Roboto" panose="02000000000000000000" pitchFamily="2" charset="0"/>
                              <a:ea typeface="Roboto" panose="02000000000000000000" pitchFamily="2" charset="0"/>
                            </a:rPr>
                            <a:t>Децентрализованный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100" b="0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latin typeface="Roboto" panose="02000000000000000000" pitchFamily="2" charset="0"/>
                              <a:ea typeface="Roboto" panose="02000000000000000000" pitchFamily="2" charset="0"/>
                            </a:rPr>
                            <a:t>Локальная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100" b="0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latin typeface="Roboto" panose="02000000000000000000" pitchFamily="2" charset="0"/>
                              <a:ea typeface="Roboto" panose="02000000000000000000" pitchFamily="2" charset="0"/>
                            </a:rPr>
                            <a:t>Динамическое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0" i="1" smtClean="0">
                                    <a:ln>
                                      <a:solidFill>
                                        <a:sysClr val="windowText" lastClr="000000"/>
                                      </a:solidFill>
                                    </a:ln>
                                    <a:latin typeface="Cambria Math" panose="02040503050406030204" pitchFamily="18" charset="0"/>
                                    <a:ea typeface="Roboto" panose="02000000000000000000" pitchFamily="2" charset="0"/>
                                  </a:rPr>
                                  <m:t>𝑂</m:t>
                                </m:r>
                                <m:r>
                                  <a:rPr lang="en-US" sz="1100" b="0" i="1" smtClean="0">
                                    <a:ln>
                                      <a:solidFill>
                                        <a:sysClr val="windowText" lastClr="000000"/>
                                      </a:solidFill>
                                    </a:ln>
                                    <a:latin typeface="Cambria Math" panose="02040503050406030204" pitchFamily="18" charset="0"/>
                                    <a:ea typeface="Roboto" panose="02000000000000000000" pitchFamily="2" charset="0"/>
                                  </a:rPr>
                                  <m:t>(</m:t>
                                </m:r>
                                <m:r>
                                  <a:rPr lang="en-US" sz="1100" b="0" i="1" smtClean="0">
                                    <a:ln>
                                      <a:solidFill>
                                        <a:sysClr val="windowText" lastClr="000000"/>
                                      </a:solidFill>
                                    </a:ln>
                                    <a:latin typeface="Cambria Math" panose="02040503050406030204" pitchFamily="18" charset="0"/>
                                    <a:ea typeface="Roboto" panose="02000000000000000000" pitchFamily="2" charset="0"/>
                                  </a:rPr>
                                  <m:t>𝑎</m:t>
                                </m:r>
                                <m:r>
                                  <a:rPr lang="en-US" sz="1100" b="0" i="1" smtClean="0">
                                    <a:ln>
                                      <a:solidFill>
                                        <a:sysClr val="windowText" lastClr="000000"/>
                                      </a:solidFill>
                                    </a:ln>
                                    <a:latin typeface="Cambria Math" panose="02040503050406030204" pitchFamily="18" charset="0"/>
                                    <a:ea typeface="Roboto" panose="02000000000000000000" pitchFamily="2" charset="0"/>
                                  </a:rPr>
                                  <m:t>·(</m:t>
                                </m:r>
                                <m:r>
                                  <a:rPr lang="en-US" sz="1100" b="0" i="1" smtClean="0">
                                    <a:ln>
                                      <a:solidFill>
                                        <a:sysClr val="windowText" lastClr="000000"/>
                                      </a:solidFill>
                                    </a:ln>
                                    <a:latin typeface="Cambria Math" panose="02040503050406030204" pitchFamily="18" charset="0"/>
                                    <a:ea typeface="Roboto" panose="02000000000000000000" pitchFamily="2" charset="0"/>
                                  </a:rPr>
                                  <m:t>𝑐</m:t>
                                </m:r>
                                <m:r>
                                  <a:rPr lang="en-US" sz="1100" b="0" i="1" smtClean="0">
                                    <a:ln>
                                      <a:solidFill>
                                        <a:sysClr val="windowText" lastClr="000000"/>
                                      </a:solidFill>
                                    </a:ln>
                                    <a:latin typeface="Cambria Math" panose="02040503050406030204" pitchFamily="18" charset="0"/>
                                    <a:ea typeface="Roboto" panose="02000000000000000000" pitchFamily="2" charset="0"/>
                                  </a:rPr>
                                  <m:t>+</m:t>
                                </m:r>
                                <m:r>
                                  <a:rPr lang="en-US" sz="1100" b="0" i="1" smtClean="0">
                                    <a:ln>
                                      <a:solidFill>
                                        <a:sysClr val="windowText" lastClr="000000"/>
                                      </a:solidFill>
                                    </a:ln>
                                    <a:latin typeface="Cambria Math" panose="02040503050406030204" pitchFamily="18" charset="0"/>
                                    <a:ea typeface="Roboto" panose="02000000000000000000" pitchFamily="2" charset="0"/>
                                  </a:rPr>
                                  <m:t>𝑏</m:t>
                                </m:r>
                                <m:r>
                                  <a:rPr lang="en-US" sz="1100" b="0" i="1" smtClean="0">
                                    <a:ln>
                                      <a:solidFill>
                                        <a:sysClr val="windowText" lastClr="000000"/>
                                      </a:solidFill>
                                    </a:ln>
                                    <a:latin typeface="Cambria Math" panose="02040503050406030204" pitchFamily="18" charset="0"/>
                                    <a:ea typeface="Roboto" panose="02000000000000000000" pitchFamily="2" charset="0"/>
                                  </a:rPr>
                                  <m:t>+</m:t>
                                </m:r>
                                <m:r>
                                  <a:rPr lang="en-US" sz="1100" b="0" i="1" smtClean="0">
                                    <a:ln>
                                      <a:solidFill>
                                        <a:sysClr val="windowText" lastClr="000000"/>
                                      </a:solidFill>
                                    </a:ln>
                                    <a:latin typeface="Cambria Math" panose="02040503050406030204" pitchFamily="18" charset="0"/>
                                    <a:ea typeface="Roboto" panose="02000000000000000000" pitchFamily="2" charset="0"/>
                                  </a:rPr>
                                  <m:t>𝑡</m:t>
                                </m:r>
                                <m:r>
                                  <a:rPr lang="en-US" sz="1100" b="0" i="1" smtClean="0">
                                    <a:ln>
                                      <a:solidFill>
                                        <a:sysClr val="windowText" lastClr="000000"/>
                                      </a:solidFill>
                                    </a:ln>
                                    <a:latin typeface="Cambria Math" panose="02040503050406030204" pitchFamily="18" charset="0"/>
                                    <a:ea typeface="Roboto" panose="02000000000000000000" pitchFamily="2" charset="0"/>
                                  </a:rPr>
                                  <m:t>))</m:t>
                                </m:r>
                              </m:oMath>
                            </m:oMathPara>
                          </a14:m>
                          <a:endParaRPr lang="ru-RU" sz="1100" b="0" dirty="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Roboto" panose="02000000000000000000" pitchFamily="2" charset="0"/>
                            <a:ea typeface="Roboto" panose="02000000000000000000" pitchFamily="2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100" b="0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latin typeface="Roboto" panose="02000000000000000000" pitchFamily="2" charset="0"/>
                              <a:ea typeface="Roboto" panose="02000000000000000000" pitchFamily="2" charset="0"/>
                            </a:rPr>
                            <a:t>Высокая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100" b="0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latin typeface="Roboto" panose="02000000000000000000" pitchFamily="2" charset="0"/>
                              <a:ea typeface="Roboto" panose="02000000000000000000" pitchFamily="2" charset="0"/>
                            </a:rPr>
                            <a:t>Высокая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016411"/>
                      </a:ext>
                    </a:extLst>
                  </a:tr>
                  <a:tr h="4253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100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latin typeface="Roboto" panose="02000000000000000000" pitchFamily="2" charset="0"/>
                              <a:ea typeface="Roboto" panose="02000000000000000000" pitchFamily="2" charset="0"/>
                            </a:rPr>
                            <a:t>Ролей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100" b="0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latin typeface="Roboto" panose="02000000000000000000" pitchFamily="2" charset="0"/>
                              <a:ea typeface="Roboto" panose="02000000000000000000" pitchFamily="2" charset="0"/>
                            </a:rPr>
                            <a:t>Централизованный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100" b="0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latin typeface="Roboto" panose="02000000000000000000" pitchFamily="2" charset="0"/>
                              <a:ea typeface="Roboto" panose="02000000000000000000" pitchFamily="2" charset="0"/>
                            </a:rPr>
                            <a:t>Глобальная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100" b="0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latin typeface="Roboto" panose="02000000000000000000" pitchFamily="2" charset="0"/>
                              <a:ea typeface="Roboto" panose="02000000000000000000" pitchFamily="2" charset="0"/>
                            </a:rPr>
                            <a:t>Динамическое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0" i="1" smtClean="0">
                                    <a:ln>
                                      <a:solidFill>
                                        <a:sysClr val="windowText" lastClr="000000"/>
                                      </a:solidFill>
                                    </a:ln>
                                    <a:latin typeface="Cambria Math" panose="02040503050406030204" pitchFamily="18" charset="0"/>
                                    <a:ea typeface="Roboto" panose="02000000000000000000" pitchFamily="2" charset="0"/>
                                  </a:rPr>
                                  <m:t>𝑂</m:t>
                                </m:r>
                                <m:r>
                                  <a:rPr lang="en-US" sz="1100" b="0" i="1" smtClean="0">
                                    <a:ln>
                                      <a:solidFill>
                                        <a:sysClr val="windowText" lastClr="000000"/>
                                      </a:solidFill>
                                    </a:ln>
                                    <a:latin typeface="Cambria Math" panose="02040503050406030204" pitchFamily="18" charset="0"/>
                                    <a:ea typeface="Roboto" panose="02000000000000000000" pitchFamily="2" charset="0"/>
                                  </a:rPr>
                                  <m:t>(</m:t>
                                </m:r>
                                <m:r>
                                  <a:rPr lang="en-US" sz="1100" b="0" i="1" smtClean="0">
                                    <a:ln>
                                      <a:solidFill>
                                        <a:sysClr val="windowText" lastClr="000000"/>
                                      </a:solidFill>
                                    </a:ln>
                                    <a:latin typeface="Cambria Math" panose="02040503050406030204" pitchFamily="18" charset="0"/>
                                    <a:ea typeface="Roboto" panose="02000000000000000000" pitchFamily="2" charset="0"/>
                                  </a:rPr>
                                  <m:t>𝑎</m:t>
                                </m:r>
                                <m:r>
                                  <a:rPr lang="en-US" sz="1100" b="0" i="1" smtClean="0">
                                    <a:ln>
                                      <a:solidFill>
                                        <a:sysClr val="windowText" lastClr="000000"/>
                                      </a:solidFill>
                                    </a:ln>
                                    <a:latin typeface="Cambria Math" panose="02040503050406030204" pitchFamily="18" charset="0"/>
                                    <a:ea typeface="Roboto" panose="02000000000000000000" pitchFamily="2" charset="0"/>
                                  </a:rPr>
                                  <m:t>·(</m:t>
                                </m:r>
                                <m:r>
                                  <a:rPr lang="en-US" sz="1100" b="0" i="1" smtClean="0">
                                    <a:ln>
                                      <a:solidFill>
                                        <a:sysClr val="windowText" lastClr="000000"/>
                                      </a:solidFill>
                                    </a:ln>
                                    <a:latin typeface="Cambria Math" panose="02040503050406030204" pitchFamily="18" charset="0"/>
                                    <a:ea typeface="Roboto" panose="02000000000000000000" pitchFamily="2" charset="0"/>
                                  </a:rPr>
                                  <m:t>𝑣</m:t>
                                </m:r>
                                <m:r>
                                  <a:rPr lang="en-US" sz="1100" b="0" i="1" smtClean="0">
                                    <a:ln>
                                      <a:solidFill>
                                        <a:sysClr val="windowText" lastClr="000000"/>
                                      </a:solidFill>
                                    </a:ln>
                                    <a:latin typeface="Cambria Math" panose="02040503050406030204" pitchFamily="18" charset="0"/>
                                    <a:ea typeface="Roboto" panose="02000000000000000000" pitchFamily="2" charset="0"/>
                                  </a:rPr>
                                  <m:t>+</m:t>
                                </m:r>
                                <m:r>
                                  <a:rPr lang="en-US" sz="1100" b="0" i="1" smtClean="0">
                                    <a:ln>
                                      <a:solidFill>
                                        <a:sysClr val="windowText" lastClr="000000"/>
                                      </a:solidFill>
                                    </a:ln>
                                    <a:latin typeface="Cambria Math" panose="02040503050406030204" pitchFamily="18" charset="0"/>
                                    <a:ea typeface="Roboto" panose="02000000000000000000" pitchFamily="2" charset="0"/>
                                  </a:rPr>
                                  <m:t>𝑐</m:t>
                                </m:r>
                                <m:r>
                                  <a:rPr lang="en-US" sz="1100" b="0" i="1" smtClean="0">
                                    <a:ln>
                                      <a:solidFill>
                                        <a:sysClr val="windowText" lastClr="000000"/>
                                      </a:solidFill>
                                    </a:ln>
                                    <a:latin typeface="Cambria Math" panose="02040503050406030204" pitchFamily="18" charset="0"/>
                                    <a:ea typeface="Roboto" panose="02000000000000000000" pitchFamily="2" charset="0"/>
                                  </a:rPr>
                                  <m:t>+</m:t>
                                </m:r>
                                <m:r>
                                  <a:rPr lang="en-US" sz="1100" b="0" i="1" smtClean="0">
                                    <a:ln>
                                      <a:solidFill>
                                        <a:sysClr val="windowText" lastClr="000000"/>
                                      </a:solidFill>
                                    </a:ln>
                                    <a:latin typeface="Cambria Math" panose="02040503050406030204" pitchFamily="18" charset="0"/>
                                    <a:ea typeface="Roboto" panose="02000000000000000000" pitchFamily="2" charset="0"/>
                                  </a:rPr>
                                  <m:t>𝑡</m:t>
                                </m:r>
                                <m:r>
                                  <a:rPr lang="en-US" sz="1100" b="0" i="1" smtClean="0">
                                    <a:ln>
                                      <a:solidFill>
                                        <a:sysClr val="windowText" lastClr="000000"/>
                                      </a:solidFill>
                                    </a:ln>
                                    <a:latin typeface="Cambria Math" panose="02040503050406030204" pitchFamily="18" charset="0"/>
                                    <a:ea typeface="Roboto" panose="02000000000000000000" pitchFamily="2" charset="0"/>
                                  </a:rPr>
                                  <m:t>))</m:t>
                                </m:r>
                              </m:oMath>
                            </m:oMathPara>
                          </a14:m>
                          <a:endParaRPr lang="ru-RU" sz="1100" b="0" dirty="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Roboto" panose="02000000000000000000" pitchFamily="2" charset="0"/>
                            <a:ea typeface="Roboto" panose="02000000000000000000" pitchFamily="2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100" b="0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latin typeface="Roboto" panose="02000000000000000000" pitchFamily="2" charset="0"/>
                              <a:ea typeface="Roboto" panose="02000000000000000000" pitchFamily="2" charset="0"/>
                            </a:rPr>
                            <a:t>Высокая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100" b="0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latin typeface="Roboto" panose="02000000000000000000" pitchFamily="2" charset="0"/>
                              <a:ea typeface="Roboto" panose="02000000000000000000" pitchFamily="2" charset="0"/>
                            </a:rPr>
                            <a:t>Высокая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12464615"/>
                      </a:ext>
                    </a:extLst>
                  </a:tr>
                  <a:tr h="4419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100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latin typeface="Roboto" panose="02000000000000000000" pitchFamily="2" charset="0"/>
                              <a:ea typeface="Roboto" panose="02000000000000000000" pitchFamily="2" charset="0"/>
                            </a:rPr>
                            <a:t>Рой частиц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100" b="0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latin typeface="Roboto" panose="02000000000000000000" pitchFamily="2" charset="0"/>
                              <a:ea typeface="Roboto" panose="02000000000000000000" pitchFamily="2" charset="0"/>
                            </a:rPr>
                            <a:t>Децентрализованный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100" b="0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latin typeface="Roboto" panose="02000000000000000000" pitchFamily="2" charset="0"/>
                              <a:ea typeface="Roboto" panose="02000000000000000000" pitchFamily="2" charset="0"/>
                            </a:rPr>
                            <a:t>Локальная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100" b="0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latin typeface="Roboto" panose="02000000000000000000" pitchFamily="2" charset="0"/>
                              <a:ea typeface="Roboto" panose="02000000000000000000" pitchFamily="2" charset="0"/>
                            </a:rPr>
                            <a:t>Динамическое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0" i="1" smtClean="0">
                                    <a:ln>
                                      <a:solidFill>
                                        <a:sysClr val="windowText" lastClr="000000"/>
                                      </a:solidFill>
                                    </a:ln>
                                    <a:latin typeface="Cambria Math" panose="02040503050406030204" pitchFamily="18" charset="0"/>
                                    <a:ea typeface="Roboto" panose="02000000000000000000" pitchFamily="2" charset="0"/>
                                  </a:rPr>
                                  <m:t>𝑂</m:t>
                                </m:r>
                                <m:r>
                                  <a:rPr lang="en-US" sz="1100" b="0" i="1" smtClean="0">
                                    <a:ln>
                                      <a:solidFill>
                                        <a:sysClr val="windowText" lastClr="000000"/>
                                      </a:solidFill>
                                    </a:ln>
                                    <a:latin typeface="Cambria Math" panose="02040503050406030204" pitchFamily="18" charset="0"/>
                                    <a:ea typeface="Roboto" panose="02000000000000000000" pitchFamily="2" charset="0"/>
                                  </a:rPr>
                                  <m:t>(</m:t>
                                </m:r>
                                <m:r>
                                  <a:rPr lang="en-US" sz="1100" b="0" i="1" smtClean="0">
                                    <a:ln>
                                      <a:solidFill>
                                        <a:sysClr val="windowText" lastClr="000000"/>
                                      </a:solidFill>
                                    </a:ln>
                                    <a:latin typeface="Cambria Math" panose="02040503050406030204" pitchFamily="18" charset="0"/>
                                    <a:ea typeface="Roboto" panose="02000000000000000000" pitchFamily="2" charset="0"/>
                                  </a:rPr>
                                  <m:t>𝑎</m:t>
                                </m:r>
                                <m:r>
                                  <a:rPr lang="en-US" sz="1100" b="0" i="1" smtClean="0">
                                    <a:ln>
                                      <a:solidFill>
                                        <a:sysClr val="windowText" lastClr="000000"/>
                                      </a:solidFill>
                                    </a:ln>
                                    <a:latin typeface="Cambria Math" panose="02040503050406030204" pitchFamily="18" charset="0"/>
                                    <a:ea typeface="Roboto" panose="02000000000000000000" pitchFamily="2" charset="0"/>
                                  </a:rPr>
                                  <m:t>·(</m:t>
                                </m:r>
                                <m:sSub>
                                  <m:sSubPr>
                                    <m:ctrlPr>
                                      <a:rPr lang="en-US" sz="1100" b="0" i="1" smtClean="0">
                                        <a:ln>
                                          <a:solidFill>
                                            <a:sysClr val="windowText" lastClr="000000"/>
                                          </a:solidFill>
                                        </a:ln>
                                        <a:latin typeface="Cambria Math" panose="02040503050406030204" pitchFamily="18" charset="0"/>
                                        <a:ea typeface="Roboto" panose="02000000000000000000" pitchFamily="2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0" i="1" smtClean="0">
                                        <a:ln>
                                          <a:solidFill>
                                            <a:sysClr val="windowText" lastClr="000000"/>
                                          </a:solidFill>
                                        </a:ln>
                                        <a:latin typeface="Cambria Math" panose="02040503050406030204" pitchFamily="18" charset="0"/>
                                        <a:ea typeface="Roboto" panose="02000000000000000000" pitchFamily="2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sz="1100" b="0" i="1" smtClean="0">
                                        <a:ln>
                                          <a:solidFill>
                                            <a:sysClr val="windowText" lastClr="000000"/>
                                          </a:solidFill>
                                        </a:ln>
                                        <a:latin typeface="Cambria Math" panose="02040503050406030204" pitchFamily="18" charset="0"/>
                                        <a:ea typeface="Roboto" panose="02000000000000000000" pitchFamily="2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1100" b="0" i="1" smtClean="0">
                                    <a:ln>
                                      <a:solidFill>
                                        <a:sysClr val="windowText" lastClr="000000"/>
                                      </a:solidFill>
                                    </a:ln>
                                    <a:latin typeface="Cambria Math" panose="02040503050406030204" pitchFamily="18" charset="0"/>
                                    <a:ea typeface="Roboto" panose="02000000000000000000" pitchFamily="2" charset="0"/>
                                  </a:rPr>
                                  <m:t>+</m:t>
                                </m:r>
                                <m:r>
                                  <a:rPr lang="en-US" sz="1100" b="0" i="1" smtClean="0">
                                    <a:ln>
                                      <a:solidFill>
                                        <a:sysClr val="windowText" lastClr="000000"/>
                                      </a:solidFill>
                                    </a:ln>
                                    <a:latin typeface="Cambria Math" panose="02040503050406030204" pitchFamily="18" charset="0"/>
                                    <a:ea typeface="Roboto" panose="02000000000000000000" pitchFamily="2" charset="0"/>
                                  </a:rPr>
                                  <m:t>𝑣</m:t>
                                </m:r>
                                <m:r>
                                  <a:rPr lang="en-US" sz="1100" b="0" i="1" smtClean="0">
                                    <a:ln>
                                      <a:solidFill>
                                        <a:sysClr val="windowText" lastClr="000000"/>
                                      </a:solidFill>
                                    </a:ln>
                                    <a:latin typeface="Cambria Math" panose="02040503050406030204" pitchFamily="18" charset="0"/>
                                    <a:ea typeface="Roboto" panose="02000000000000000000" pitchFamily="2" charset="0"/>
                                  </a:rPr>
                                  <m:t>+</m:t>
                                </m:r>
                                <m:r>
                                  <a:rPr lang="en-US" sz="1100" b="0" i="1" smtClean="0">
                                    <a:ln>
                                      <a:solidFill>
                                        <a:sysClr val="windowText" lastClr="000000"/>
                                      </a:solidFill>
                                    </a:ln>
                                    <a:latin typeface="Cambria Math" panose="02040503050406030204" pitchFamily="18" charset="0"/>
                                    <a:ea typeface="Roboto" panose="02000000000000000000" pitchFamily="2" charset="0"/>
                                  </a:rPr>
                                  <m:t>𝑡</m:t>
                                </m:r>
                                <m:r>
                                  <a:rPr lang="en-US" sz="1100" b="0" i="1" smtClean="0">
                                    <a:ln>
                                      <a:solidFill>
                                        <a:sysClr val="windowText" lastClr="000000"/>
                                      </a:solidFill>
                                    </a:ln>
                                    <a:latin typeface="Cambria Math" panose="02040503050406030204" pitchFamily="18" charset="0"/>
                                    <a:ea typeface="Roboto" panose="02000000000000000000" pitchFamily="2" charset="0"/>
                                  </a:rPr>
                                  <m:t>))</m:t>
                                </m:r>
                              </m:oMath>
                            </m:oMathPara>
                          </a14:m>
                          <a:endParaRPr lang="ru-RU" sz="1100" b="0" dirty="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Roboto" panose="02000000000000000000" pitchFamily="2" charset="0"/>
                            <a:ea typeface="Roboto" panose="02000000000000000000" pitchFamily="2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100" b="0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latin typeface="Roboto" panose="02000000000000000000" pitchFamily="2" charset="0"/>
                              <a:ea typeface="Roboto" panose="02000000000000000000" pitchFamily="2" charset="0"/>
                            </a:rPr>
                            <a:t>Низкая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100" b="0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latin typeface="Roboto" panose="02000000000000000000" pitchFamily="2" charset="0"/>
                              <a:ea typeface="Roboto" panose="02000000000000000000" pitchFamily="2" charset="0"/>
                            </a:rPr>
                            <a:t>Высокая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23463042"/>
                      </a:ext>
                    </a:extLst>
                  </a:tr>
                  <a:tr h="62386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100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latin typeface="Roboto" panose="02000000000000000000" pitchFamily="2" charset="0"/>
                              <a:ea typeface="Roboto" panose="02000000000000000000" pitchFamily="2" charset="0"/>
                            </a:rPr>
                            <a:t>Теоретико-игровой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ru-RU" sz="1100" b="0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latin typeface="Roboto" panose="02000000000000000000" pitchFamily="2" charset="0"/>
                              <a:ea typeface="Roboto" panose="02000000000000000000" pitchFamily="2" charset="0"/>
                            </a:rPr>
                            <a:t>Централизованный</a:t>
                          </a:r>
                        </a:p>
                        <a:p>
                          <a:pPr algn="ctr"/>
                          <a:endParaRPr lang="ru-RU" sz="1100" b="0" dirty="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Roboto" panose="02000000000000000000" pitchFamily="2" charset="0"/>
                            <a:ea typeface="Roboto" panose="02000000000000000000" pitchFamily="2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100" b="0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latin typeface="Roboto" panose="02000000000000000000" pitchFamily="2" charset="0"/>
                              <a:ea typeface="Roboto" panose="02000000000000000000" pitchFamily="2" charset="0"/>
                            </a:rPr>
                            <a:t>Локальная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100" b="0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latin typeface="Roboto" panose="02000000000000000000" pitchFamily="2" charset="0"/>
                              <a:ea typeface="Roboto" panose="02000000000000000000" pitchFamily="2" charset="0"/>
                            </a:rPr>
                            <a:t>Статическое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0" i="1" smtClean="0">
                                    <a:ln>
                                      <a:solidFill>
                                        <a:sysClr val="windowText" lastClr="000000"/>
                                      </a:solidFill>
                                    </a:ln>
                                    <a:latin typeface="Cambria Math" panose="02040503050406030204" pitchFamily="18" charset="0"/>
                                    <a:ea typeface="Roboto" panose="02000000000000000000" pitchFamily="2" charset="0"/>
                                  </a:rPr>
                                  <m:t>𝑂</m:t>
                                </m:r>
                                <m:r>
                                  <a:rPr lang="en-US" sz="1100" b="0" i="1" smtClean="0">
                                    <a:ln>
                                      <a:solidFill>
                                        <a:sysClr val="windowText" lastClr="000000"/>
                                      </a:solidFill>
                                    </a:ln>
                                    <a:latin typeface="Cambria Math" panose="02040503050406030204" pitchFamily="18" charset="0"/>
                                    <a:ea typeface="Roboto" panose="02000000000000000000" pitchFamily="2" charset="0"/>
                                  </a:rPr>
                                  <m:t>(</m:t>
                                </m:r>
                                <m:r>
                                  <a:rPr lang="en-US" sz="1100" b="0" i="1" smtClean="0">
                                    <a:ln>
                                      <a:solidFill>
                                        <a:sysClr val="windowText" lastClr="000000"/>
                                      </a:solidFill>
                                    </a:ln>
                                    <a:latin typeface="Cambria Math" panose="02040503050406030204" pitchFamily="18" charset="0"/>
                                    <a:ea typeface="Roboto" panose="02000000000000000000" pitchFamily="2" charset="0"/>
                                  </a:rPr>
                                  <m:t>𝑎</m:t>
                                </m:r>
                                <m:r>
                                  <a:rPr lang="en-US" sz="1100" b="0" i="1" smtClean="0">
                                    <a:ln>
                                      <a:solidFill>
                                        <a:sysClr val="windowText" lastClr="000000"/>
                                      </a:solidFill>
                                    </a:ln>
                                    <a:latin typeface="Cambria Math" panose="02040503050406030204" pitchFamily="18" charset="0"/>
                                    <a:ea typeface="Roboto" panose="02000000000000000000" pitchFamily="2" charset="0"/>
                                  </a:rPr>
                                  <m:t>·</m:t>
                                </m:r>
                                <m:sSup>
                                  <m:sSupPr>
                                    <m:ctrlPr>
                                      <a:rPr lang="en-US" sz="1100" b="0" i="1" smtClean="0">
                                        <a:ln>
                                          <a:solidFill>
                                            <a:sysClr val="windowText" lastClr="000000"/>
                                          </a:solidFill>
                                        </a:ln>
                                        <a:latin typeface="Cambria Math" panose="02040503050406030204" pitchFamily="18" charset="0"/>
                                        <a:ea typeface="Roboto" panose="02000000000000000000" pitchFamily="2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100" b="0" i="1" smtClean="0">
                                        <a:ln>
                                          <a:solidFill>
                                            <a:sysClr val="windowText" lastClr="000000"/>
                                          </a:solidFill>
                                        </a:ln>
                                        <a:latin typeface="Cambria Math" panose="02040503050406030204" pitchFamily="18" charset="0"/>
                                        <a:ea typeface="Roboto" panose="02000000000000000000" pitchFamily="2" charset="0"/>
                                      </a:rPr>
                                      <m:t>𝑣</m:t>
                                    </m:r>
                                  </m:e>
                                  <m:sup>
                                    <m:r>
                                      <a:rPr lang="en-US" sz="1100" b="0" i="1" smtClean="0">
                                        <a:ln>
                                          <a:solidFill>
                                            <a:sysClr val="windowText" lastClr="000000"/>
                                          </a:solidFill>
                                        </a:ln>
                                        <a:latin typeface="Cambria Math" panose="02040503050406030204" pitchFamily="18" charset="0"/>
                                        <a:ea typeface="Roboto" panose="02000000000000000000" pitchFamily="2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1100" b="0" i="1" smtClean="0">
                                    <a:ln>
                                      <a:solidFill>
                                        <a:sysClr val="windowText" lastClr="000000"/>
                                      </a:solidFill>
                                    </a:ln>
                                    <a:latin typeface="Cambria Math" panose="02040503050406030204" pitchFamily="18" charset="0"/>
                                    <a:ea typeface="Roboto" panose="02000000000000000000" pitchFamily="2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ru-RU" sz="1100" b="0" dirty="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Roboto" panose="02000000000000000000" pitchFamily="2" charset="0"/>
                            <a:ea typeface="Roboto" panose="02000000000000000000" pitchFamily="2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100" b="0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latin typeface="Roboto" panose="02000000000000000000" pitchFamily="2" charset="0"/>
                              <a:ea typeface="Roboto" panose="02000000000000000000" pitchFamily="2" charset="0"/>
                            </a:rPr>
                            <a:t>Высокая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100" b="0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latin typeface="Roboto" panose="02000000000000000000" pitchFamily="2" charset="0"/>
                              <a:ea typeface="Roboto" panose="02000000000000000000" pitchFamily="2" charset="0"/>
                            </a:rPr>
                            <a:t>Низкая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47862109"/>
                      </a:ext>
                    </a:extLst>
                  </a:tr>
                  <a:tr h="8058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100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latin typeface="Roboto" panose="02000000000000000000" pitchFamily="2" charset="0"/>
                              <a:ea typeface="Roboto" panose="02000000000000000000" pitchFamily="2" charset="0"/>
                            </a:rPr>
                            <a:t>Обучения с подкреплением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100" b="0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latin typeface="Roboto" panose="02000000000000000000" pitchFamily="2" charset="0"/>
                              <a:ea typeface="Roboto" panose="02000000000000000000" pitchFamily="2" charset="0"/>
                            </a:rPr>
                            <a:t>Децентрализованный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100" b="0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latin typeface="Roboto" panose="02000000000000000000" pitchFamily="2" charset="0"/>
                              <a:ea typeface="Roboto" panose="02000000000000000000" pitchFamily="2" charset="0"/>
                            </a:rPr>
                            <a:t>Локальная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100" b="0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latin typeface="Roboto" panose="02000000000000000000" pitchFamily="2" charset="0"/>
                              <a:ea typeface="Roboto" panose="02000000000000000000" pitchFamily="2" charset="0"/>
                            </a:rPr>
                            <a:t>Статическое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0" i="1" smtClean="0">
                                    <a:ln>
                                      <a:solidFill>
                                        <a:sysClr val="windowText" lastClr="000000"/>
                                      </a:solidFill>
                                    </a:ln>
                                    <a:latin typeface="Cambria Math" panose="02040503050406030204" pitchFamily="18" charset="0"/>
                                    <a:ea typeface="Roboto" panose="02000000000000000000" pitchFamily="2" charset="0"/>
                                  </a:rPr>
                                  <m:t>𝑂</m:t>
                                </m:r>
                                <m:r>
                                  <a:rPr lang="en-US" sz="1100" b="0" i="1" smtClean="0">
                                    <a:ln>
                                      <a:solidFill>
                                        <a:sysClr val="windowText" lastClr="000000"/>
                                      </a:solidFill>
                                    </a:ln>
                                    <a:latin typeface="Cambria Math" panose="02040503050406030204" pitchFamily="18" charset="0"/>
                                    <a:ea typeface="Roboto" panose="02000000000000000000" pitchFamily="2" charset="0"/>
                                  </a:rPr>
                                  <m:t>(</m:t>
                                </m:r>
                                <m:r>
                                  <a:rPr lang="en-US" sz="1100" b="0" i="1" smtClean="0">
                                    <a:ln>
                                      <a:solidFill>
                                        <a:sysClr val="windowText" lastClr="000000"/>
                                      </a:solidFill>
                                    </a:ln>
                                    <a:latin typeface="Cambria Math" panose="02040503050406030204" pitchFamily="18" charset="0"/>
                                    <a:ea typeface="Roboto" panose="02000000000000000000" pitchFamily="2" charset="0"/>
                                  </a:rPr>
                                  <m:t>𝑎</m:t>
                                </m:r>
                                <m:r>
                                  <a:rPr lang="en-US" sz="1100" b="0" i="1" smtClean="0">
                                    <a:ln>
                                      <a:solidFill>
                                        <a:sysClr val="windowText" lastClr="000000"/>
                                      </a:solidFill>
                                    </a:ln>
                                    <a:latin typeface="Cambria Math" panose="02040503050406030204" pitchFamily="18" charset="0"/>
                                    <a:ea typeface="Roboto" panose="02000000000000000000" pitchFamily="2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ru-RU" sz="1100" b="0" dirty="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Roboto" panose="02000000000000000000" pitchFamily="2" charset="0"/>
                            <a:ea typeface="Roboto" panose="02000000000000000000" pitchFamily="2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100" b="0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latin typeface="Roboto" panose="02000000000000000000" pitchFamily="2" charset="0"/>
                              <a:ea typeface="Roboto" panose="02000000000000000000" pitchFamily="2" charset="0"/>
                            </a:rPr>
                            <a:t>Высокая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100" b="0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latin typeface="Roboto" panose="02000000000000000000" pitchFamily="2" charset="0"/>
                              <a:ea typeface="Roboto" panose="02000000000000000000" pitchFamily="2" charset="0"/>
                            </a:rPr>
                            <a:t>Высокая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0994906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" name="Таблица 3">
                <a:extLst>
                  <a:ext uri="{FF2B5EF4-FFF2-40B4-BE49-F238E27FC236}">
                    <a16:creationId xmlns:a16="http://schemas.microsoft.com/office/drawing/2014/main" id="{F53AE3F7-438C-42E1-BB8D-4DE0DF08F0C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16821266"/>
                  </p:ext>
                </p:extLst>
              </p:nvPr>
            </p:nvGraphicFramePr>
            <p:xfrm>
              <a:off x="122842" y="1088354"/>
              <a:ext cx="8898317" cy="372663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32772">
                      <a:extLst>
                        <a:ext uri="{9D8B030D-6E8A-4147-A177-3AD203B41FA5}">
                          <a16:colId xmlns:a16="http://schemas.microsoft.com/office/drawing/2014/main" val="4015732962"/>
                        </a:ext>
                      </a:extLst>
                    </a:gridCol>
                    <a:gridCol w="1643362">
                      <a:extLst>
                        <a:ext uri="{9D8B030D-6E8A-4147-A177-3AD203B41FA5}">
                          <a16:colId xmlns:a16="http://schemas.microsoft.com/office/drawing/2014/main" val="1920597866"/>
                        </a:ext>
                      </a:extLst>
                    </a:gridCol>
                    <a:gridCol w="971950">
                      <a:extLst>
                        <a:ext uri="{9D8B030D-6E8A-4147-A177-3AD203B41FA5}">
                          <a16:colId xmlns:a16="http://schemas.microsoft.com/office/drawing/2014/main" val="3790654044"/>
                        </a:ext>
                      </a:extLst>
                    </a:gridCol>
                    <a:gridCol w="1170176">
                      <a:extLst>
                        <a:ext uri="{9D8B030D-6E8A-4147-A177-3AD203B41FA5}">
                          <a16:colId xmlns:a16="http://schemas.microsoft.com/office/drawing/2014/main" val="4231239608"/>
                        </a:ext>
                      </a:extLst>
                    </a:gridCol>
                    <a:gridCol w="1481264">
                      <a:extLst>
                        <a:ext uri="{9D8B030D-6E8A-4147-A177-3AD203B41FA5}">
                          <a16:colId xmlns:a16="http://schemas.microsoft.com/office/drawing/2014/main" val="2545910770"/>
                        </a:ext>
                      </a:extLst>
                    </a:gridCol>
                    <a:gridCol w="884472">
                      <a:extLst>
                        <a:ext uri="{9D8B030D-6E8A-4147-A177-3AD203B41FA5}">
                          <a16:colId xmlns:a16="http://schemas.microsoft.com/office/drawing/2014/main" val="3108040183"/>
                        </a:ext>
                      </a:extLst>
                    </a:gridCol>
                    <a:gridCol w="1514321">
                      <a:extLst>
                        <a:ext uri="{9D8B030D-6E8A-4147-A177-3AD203B41FA5}">
                          <a16:colId xmlns:a16="http://schemas.microsoft.com/office/drawing/2014/main" val="3352480555"/>
                        </a:ext>
                      </a:extLst>
                    </a:gridCol>
                  </a:tblGrid>
                  <a:tr h="8058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100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latin typeface="Roboto" panose="02000000000000000000" pitchFamily="2" charset="0"/>
                              <a:ea typeface="Roboto" panose="02000000000000000000" pitchFamily="2" charset="0"/>
                            </a:rPr>
                            <a:t>Метод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100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latin typeface="Roboto" panose="02000000000000000000" pitchFamily="2" charset="0"/>
                              <a:ea typeface="Roboto" panose="02000000000000000000" pitchFamily="2" charset="0"/>
                            </a:rPr>
                            <a:t>Тип взаимодействия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100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latin typeface="Roboto" panose="02000000000000000000" pitchFamily="2" charset="0"/>
                              <a:ea typeface="Roboto" panose="02000000000000000000" pitchFamily="2" charset="0"/>
                            </a:rPr>
                            <a:t>Область восприятия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100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latin typeface="Roboto" panose="02000000000000000000" pitchFamily="2" charset="0"/>
                              <a:ea typeface="Roboto" panose="02000000000000000000" pitchFamily="2" charset="0"/>
                            </a:rPr>
                            <a:t>Распределение задач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100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latin typeface="Roboto" panose="02000000000000000000" pitchFamily="2" charset="0"/>
                              <a:ea typeface="Roboto" panose="02000000000000000000" pitchFamily="2" charset="0"/>
                            </a:rPr>
                            <a:t>Сложность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100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latin typeface="Roboto" panose="02000000000000000000" pitchFamily="2" charset="0"/>
                              <a:ea typeface="Roboto" panose="02000000000000000000" pitchFamily="2" charset="0"/>
                            </a:rPr>
                            <a:t>Гибкость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100" dirty="0" err="1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latin typeface="Roboto" panose="02000000000000000000" pitchFamily="2" charset="0"/>
                              <a:ea typeface="Roboto" panose="02000000000000000000" pitchFamily="2" charset="0"/>
                            </a:rPr>
                            <a:t>Праводоподобие</a:t>
                          </a:r>
                          <a:endParaRPr lang="ru-RU" sz="1100" dirty="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Roboto" panose="02000000000000000000" pitchFamily="2" charset="0"/>
                            <a:ea typeface="Roboto" panose="02000000000000000000" pitchFamily="2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47231264"/>
                      </a:ext>
                    </a:extLst>
                  </a:tr>
                  <a:tr h="62386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100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latin typeface="Roboto" panose="02000000000000000000" pitchFamily="2" charset="0"/>
                              <a:ea typeface="Roboto" panose="02000000000000000000" pitchFamily="2" charset="0"/>
                            </a:rPr>
                            <a:t>Потенциальных полей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100" b="0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latin typeface="Roboto" panose="02000000000000000000" pitchFamily="2" charset="0"/>
                              <a:ea typeface="Roboto" panose="02000000000000000000" pitchFamily="2" charset="0"/>
                            </a:rPr>
                            <a:t>Децентрализованный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100" b="0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latin typeface="Roboto" panose="02000000000000000000" pitchFamily="2" charset="0"/>
                              <a:ea typeface="Roboto" panose="02000000000000000000" pitchFamily="2" charset="0"/>
                            </a:rPr>
                            <a:t>Локальная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100" b="0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latin typeface="Roboto" panose="02000000000000000000" pitchFamily="2" charset="0"/>
                              <a:ea typeface="Roboto" panose="02000000000000000000" pitchFamily="2" charset="0"/>
                            </a:rPr>
                            <a:t>Динамическое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39095" t="-129126" r="-162963" b="-3679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100" b="0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latin typeface="Roboto" panose="02000000000000000000" pitchFamily="2" charset="0"/>
                              <a:ea typeface="Roboto" panose="02000000000000000000" pitchFamily="2" charset="0"/>
                            </a:rPr>
                            <a:t>Высокая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100" b="0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latin typeface="Roboto" panose="02000000000000000000" pitchFamily="2" charset="0"/>
                              <a:ea typeface="Roboto" panose="02000000000000000000" pitchFamily="2" charset="0"/>
                            </a:rPr>
                            <a:t>Высокая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016411"/>
                      </a:ext>
                    </a:extLst>
                  </a:tr>
                  <a:tr h="4253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100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latin typeface="Roboto" panose="02000000000000000000" pitchFamily="2" charset="0"/>
                              <a:ea typeface="Roboto" panose="02000000000000000000" pitchFamily="2" charset="0"/>
                            </a:rPr>
                            <a:t>Ролей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100" b="0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latin typeface="Roboto" panose="02000000000000000000" pitchFamily="2" charset="0"/>
                              <a:ea typeface="Roboto" panose="02000000000000000000" pitchFamily="2" charset="0"/>
                            </a:rPr>
                            <a:t>Централизованный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100" b="0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latin typeface="Roboto" panose="02000000000000000000" pitchFamily="2" charset="0"/>
                              <a:ea typeface="Roboto" panose="02000000000000000000" pitchFamily="2" charset="0"/>
                            </a:rPr>
                            <a:t>Глобальная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100" b="0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latin typeface="Roboto" panose="02000000000000000000" pitchFamily="2" charset="0"/>
                              <a:ea typeface="Roboto" panose="02000000000000000000" pitchFamily="2" charset="0"/>
                            </a:rPr>
                            <a:t>Динамическое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39095" t="-337143" r="-162963" b="-44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100" b="0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latin typeface="Roboto" panose="02000000000000000000" pitchFamily="2" charset="0"/>
                              <a:ea typeface="Roboto" panose="02000000000000000000" pitchFamily="2" charset="0"/>
                            </a:rPr>
                            <a:t>Высокая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100" b="0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latin typeface="Roboto" panose="02000000000000000000" pitchFamily="2" charset="0"/>
                              <a:ea typeface="Roboto" panose="02000000000000000000" pitchFamily="2" charset="0"/>
                            </a:rPr>
                            <a:t>Высокая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12464615"/>
                      </a:ext>
                    </a:extLst>
                  </a:tr>
                  <a:tr h="4419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100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latin typeface="Roboto" panose="02000000000000000000" pitchFamily="2" charset="0"/>
                              <a:ea typeface="Roboto" panose="02000000000000000000" pitchFamily="2" charset="0"/>
                            </a:rPr>
                            <a:t>Рой частиц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100" b="0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latin typeface="Roboto" panose="02000000000000000000" pitchFamily="2" charset="0"/>
                              <a:ea typeface="Roboto" panose="02000000000000000000" pitchFamily="2" charset="0"/>
                            </a:rPr>
                            <a:t>Децентрализованный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100" b="0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latin typeface="Roboto" panose="02000000000000000000" pitchFamily="2" charset="0"/>
                              <a:ea typeface="Roboto" panose="02000000000000000000" pitchFamily="2" charset="0"/>
                            </a:rPr>
                            <a:t>Локальная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100" b="0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latin typeface="Roboto" panose="02000000000000000000" pitchFamily="2" charset="0"/>
                              <a:ea typeface="Roboto" panose="02000000000000000000" pitchFamily="2" charset="0"/>
                            </a:rPr>
                            <a:t>Динамическое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39095" t="-425000" r="-162963" b="-3291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100" b="0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latin typeface="Roboto" panose="02000000000000000000" pitchFamily="2" charset="0"/>
                              <a:ea typeface="Roboto" panose="02000000000000000000" pitchFamily="2" charset="0"/>
                            </a:rPr>
                            <a:t>Низкая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100" b="0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latin typeface="Roboto" panose="02000000000000000000" pitchFamily="2" charset="0"/>
                              <a:ea typeface="Roboto" panose="02000000000000000000" pitchFamily="2" charset="0"/>
                            </a:rPr>
                            <a:t>Высокая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23463042"/>
                      </a:ext>
                    </a:extLst>
                  </a:tr>
                  <a:tr h="62386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100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latin typeface="Roboto" panose="02000000000000000000" pitchFamily="2" charset="0"/>
                              <a:ea typeface="Roboto" panose="02000000000000000000" pitchFamily="2" charset="0"/>
                            </a:rPr>
                            <a:t>Теоретико-игровой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ru-RU" sz="1100" b="0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latin typeface="Roboto" panose="02000000000000000000" pitchFamily="2" charset="0"/>
                              <a:ea typeface="Roboto" panose="02000000000000000000" pitchFamily="2" charset="0"/>
                            </a:rPr>
                            <a:t>Централизованный</a:t>
                          </a:r>
                        </a:p>
                        <a:p>
                          <a:pPr algn="ctr"/>
                          <a:endParaRPr lang="ru-RU" sz="1100" b="0" dirty="0">
                            <a:ln>
                              <a:solidFill>
                                <a:sysClr val="windowText" lastClr="000000"/>
                              </a:solidFill>
                            </a:ln>
                            <a:latin typeface="Roboto" panose="02000000000000000000" pitchFamily="2" charset="0"/>
                            <a:ea typeface="Roboto" panose="02000000000000000000" pitchFamily="2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100" b="0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latin typeface="Roboto" panose="02000000000000000000" pitchFamily="2" charset="0"/>
                              <a:ea typeface="Roboto" panose="02000000000000000000" pitchFamily="2" charset="0"/>
                            </a:rPr>
                            <a:t>Локальная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100" b="0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latin typeface="Roboto" panose="02000000000000000000" pitchFamily="2" charset="0"/>
                              <a:ea typeface="Roboto" panose="02000000000000000000" pitchFamily="2" charset="0"/>
                            </a:rPr>
                            <a:t>Статическое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39095" t="-366990" r="-162963" b="-1300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100" b="0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latin typeface="Roboto" panose="02000000000000000000" pitchFamily="2" charset="0"/>
                              <a:ea typeface="Roboto" panose="02000000000000000000" pitchFamily="2" charset="0"/>
                            </a:rPr>
                            <a:t>Высокая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100" b="0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latin typeface="Roboto" panose="02000000000000000000" pitchFamily="2" charset="0"/>
                              <a:ea typeface="Roboto" panose="02000000000000000000" pitchFamily="2" charset="0"/>
                            </a:rPr>
                            <a:t>Низкая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47862109"/>
                      </a:ext>
                    </a:extLst>
                  </a:tr>
                  <a:tr h="8058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100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latin typeface="Roboto" panose="02000000000000000000" pitchFamily="2" charset="0"/>
                              <a:ea typeface="Roboto" panose="02000000000000000000" pitchFamily="2" charset="0"/>
                            </a:rPr>
                            <a:t>Обучения с подкреплением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100" b="0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latin typeface="Roboto" panose="02000000000000000000" pitchFamily="2" charset="0"/>
                              <a:ea typeface="Roboto" panose="02000000000000000000" pitchFamily="2" charset="0"/>
                            </a:rPr>
                            <a:t>Децентрализованный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100" b="0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latin typeface="Roboto" panose="02000000000000000000" pitchFamily="2" charset="0"/>
                              <a:ea typeface="Roboto" panose="02000000000000000000" pitchFamily="2" charset="0"/>
                            </a:rPr>
                            <a:t>Локальная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100" b="0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latin typeface="Roboto" panose="02000000000000000000" pitchFamily="2" charset="0"/>
                              <a:ea typeface="Roboto" panose="02000000000000000000" pitchFamily="2" charset="0"/>
                            </a:rPr>
                            <a:t>Статическое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39095" t="-364394" r="-162963" b="-15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100" b="0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latin typeface="Roboto" panose="02000000000000000000" pitchFamily="2" charset="0"/>
                              <a:ea typeface="Roboto" panose="02000000000000000000" pitchFamily="2" charset="0"/>
                            </a:rPr>
                            <a:t>Высокая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100" b="0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latin typeface="Roboto" panose="02000000000000000000" pitchFamily="2" charset="0"/>
                              <a:ea typeface="Roboto" panose="02000000000000000000" pitchFamily="2" charset="0"/>
                            </a:rPr>
                            <a:t>Высокая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0994906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254902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xfrm>
            <a:off x="387900" y="278981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r>
              <a:rPr lang="ru" dirty="0">
                <a:solidFill>
                  <a:srgbClr val="000000"/>
                </a:solidFill>
              </a:rPr>
              <a:t>Заключение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72" name="Google Shape;72;p14"/>
          <p:cNvSpPr txBox="1">
            <a:spLocks noGrp="1"/>
          </p:cNvSpPr>
          <p:nvPr>
            <p:ph type="body" idx="1"/>
          </p:nvPr>
        </p:nvSpPr>
        <p:spPr>
          <a:xfrm>
            <a:off x="287748" y="1027285"/>
            <a:ext cx="8280756" cy="36359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indent="0">
              <a:buNone/>
            </a:pPr>
            <a:r>
              <a:rPr lang="ru-RU" sz="1600" b="1" dirty="0">
                <a:solidFill>
                  <a:srgbClr val="000000"/>
                </a:solidFill>
              </a:rPr>
              <a:t>Достигнута поставленная цель</a:t>
            </a:r>
            <a:r>
              <a:rPr lang="en-US" sz="1600" dirty="0">
                <a:solidFill>
                  <a:srgbClr val="000000"/>
                </a:solidFill>
              </a:rPr>
              <a:t>:</a:t>
            </a:r>
            <a:r>
              <a:rPr lang="ru-RU" sz="1600" dirty="0">
                <a:solidFill>
                  <a:srgbClr val="000000"/>
                </a:solidFill>
              </a:rPr>
              <a:t> проведено сравнение методов координации агентов применительно к задаче визуального контроля критических областей.</a:t>
            </a:r>
          </a:p>
          <a:p>
            <a:pPr marL="0" indent="0">
              <a:buNone/>
            </a:pPr>
            <a:endParaRPr lang="ru-RU" sz="16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ru-RU" sz="1600" b="1" dirty="0">
                <a:solidFill>
                  <a:srgbClr val="000000"/>
                </a:solidFill>
              </a:rPr>
              <a:t>Все задачи решены</a:t>
            </a:r>
            <a:r>
              <a:rPr lang="en-US" sz="1600" dirty="0">
                <a:solidFill>
                  <a:srgbClr val="000000"/>
                </a:solidFill>
              </a:rPr>
              <a:t>:</a:t>
            </a:r>
            <a:endParaRPr lang="ru-RU" sz="1600" dirty="0">
              <a:solidFill>
                <a:srgbClr val="000000"/>
              </a:solidFill>
            </a:endParaRPr>
          </a:p>
          <a:p>
            <a:pPr>
              <a:lnSpc>
                <a:spcPct val="120000"/>
              </a:lnSpc>
              <a:spcBef>
                <a:spcPts val="1200"/>
              </a:spcBef>
              <a:buClr>
                <a:srgbClr val="000000"/>
              </a:buClr>
              <a:buSzPct val="100000"/>
              <a:buFont typeface="+mj-lt"/>
              <a:buAutoNum type="arabicPeriod"/>
            </a:pPr>
            <a:r>
              <a:rPr lang="ru-RU" sz="1600" dirty="0">
                <a:solidFill>
                  <a:srgbClr val="000000"/>
                </a:solidFill>
              </a:rPr>
              <a:t>Проведен анализ предметной области и описана рассматриваемая </a:t>
            </a:r>
            <a:r>
              <a:rPr lang="ru-RU" sz="1600" dirty="0" err="1">
                <a:solidFill>
                  <a:srgbClr val="000000"/>
                </a:solidFill>
              </a:rPr>
              <a:t>многоагентная</a:t>
            </a:r>
            <a:r>
              <a:rPr lang="ru-RU" sz="1600" dirty="0">
                <a:solidFill>
                  <a:srgbClr val="000000"/>
                </a:solidFill>
              </a:rPr>
              <a:t> система. </a:t>
            </a:r>
          </a:p>
          <a:p>
            <a:pPr>
              <a:lnSpc>
                <a:spcPct val="120000"/>
              </a:lnSpc>
              <a:spcBef>
                <a:spcPts val="1200"/>
              </a:spcBef>
              <a:buClr>
                <a:srgbClr val="000000"/>
              </a:buClr>
              <a:buSzPct val="100000"/>
              <a:buFont typeface="+mj-lt"/>
              <a:buAutoNum type="arabicPeriod"/>
            </a:pPr>
            <a:r>
              <a:rPr lang="ru-RU" sz="1600" dirty="0">
                <a:solidFill>
                  <a:srgbClr val="000000"/>
                </a:solidFill>
              </a:rPr>
              <a:t>Выделены характеристики для классификации и сравнения методов координации агентов в </a:t>
            </a:r>
            <a:r>
              <a:rPr lang="ru-RU" sz="1600" dirty="0" err="1">
                <a:solidFill>
                  <a:srgbClr val="000000"/>
                </a:solidFill>
              </a:rPr>
              <a:t>многоагентной</a:t>
            </a:r>
            <a:r>
              <a:rPr lang="ru-RU" sz="1600" dirty="0">
                <a:solidFill>
                  <a:srgbClr val="000000"/>
                </a:solidFill>
              </a:rPr>
              <a:t> системе. </a:t>
            </a:r>
          </a:p>
          <a:p>
            <a:pPr>
              <a:lnSpc>
                <a:spcPct val="120000"/>
              </a:lnSpc>
              <a:spcBef>
                <a:spcPts val="1200"/>
              </a:spcBef>
              <a:buClr>
                <a:srgbClr val="000000"/>
              </a:buClr>
              <a:buSzPct val="100000"/>
              <a:buFont typeface="+mj-lt"/>
              <a:buAutoNum type="arabicPeriod"/>
            </a:pPr>
            <a:r>
              <a:rPr lang="ru-RU" sz="1600" dirty="0">
                <a:solidFill>
                  <a:srgbClr val="000000"/>
                </a:solidFill>
              </a:rPr>
              <a:t>Формализованы математические описания рассматриваемых методов. </a:t>
            </a:r>
          </a:p>
          <a:p>
            <a:pPr>
              <a:lnSpc>
                <a:spcPct val="120000"/>
              </a:lnSpc>
              <a:spcBef>
                <a:spcPts val="1200"/>
              </a:spcBef>
              <a:buClr>
                <a:srgbClr val="000000"/>
              </a:buClr>
              <a:buSzPct val="100000"/>
              <a:buFont typeface="+mj-lt"/>
              <a:buAutoNum type="arabicPeriod"/>
            </a:pPr>
            <a:r>
              <a:rPr lang="ru-RU" sz="1600" dirty="0">
                <a:solidFill>
                  <a:srgbClr val="000000"/>
                </a:solidFill>
              </a:rPr>
              <a:t>Проведен сравнительный анализ методов по ключевым характеристикам.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651D37F3-E4F7-4DAC-B390-44B3D688DF1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" smtClean="0">
                <a:solidFill>
                  <a:srgbClr val="000000"/>
                </a:solidFill>
              </a:rPr>
              <a:pPr/>
              <a:t>8</a:t>
            </a:fld>
            <a:endParaRPr lang="ru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5805215"/>
      </p:ext>
    </p:extLst>
  </p:cSld>
  <p:clrMapOvr>
    <a:masterClrMapping/>
  </p:clrMapOvr>
</p:sld>
</file>

<file path=ppt/theme/theme1.xml><?xml version="1.0" encoding="utf-8"?>
<a:theme xmlns:a="http://schemas.openxmlformats.org/drawingml/2006/main" name="Marina">
  <a:themeElements>
    <a:clrScheme name="Marina">
      <a:dk1>
        <a:srgbClr val="3A373A"/>
      </a:dk1>
      <a:lt1>
        <a:srgbClr val="FFE599"/>
      </a:lt1>
      <a:dk2>
        <a:srgbClr val="FFE599"/>
      </a:dk2>
      <a:lt2>
        <a:srgbClr val="CFD8DC"/>
      </a:lt2>
      <a:accent1>
        <a:srgbClr val="348CC0"/>
      </a:accent1>
      <a:accent2>
        <a:srgbClr val="2D2C2E"/>
      </a:accent2>
      <a:accent3>
        <a:srgbClr val="009688"/>
      </a:accent3>
      <a:accent4>
        <a:srgbClr val="666666"/>
      </a:accent4>
      <a:accent5>
        <a:srgbClr val="36343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1801</TotalTime>
  <Words>581</Words>
  <Application>Microsoft Office PowerPoint</Application>
  <PresentationFormat>Экран (16:9)</PresentationFormat>
  <Paragraphs>118</Paragraphs>
  <Slides>8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4" baseType="lpstr">
      <vt:lpstr>Roboto</vt:lpstr>
      <vt:lpstr>Cambria Math</vt:lpstr>
      <vt:lpstr>Arial</vt:lpstr>
      <vt:lpstr>Roboto Slab</vt:lpstr>
      <vt:lpstr>Wingdings</vt:lpstr>
      <vt:lpstr>Marina</vt:lpstr>
      <vt:lpstr>« Методы координации агентов в многоагентных системах»</vt:lpstr>
      <vt:lpstr>Цель и задачи</vt:lpstr>
      <vt:lpstr>Задача координации агентов</vt:lpstr>
      <vt:lpstr>Описание предметной области</vt:lpstr>
      <vt:lpstr>Методы: потенциальные поля, метод ролей, рой частиц</vt:lpstr>
      <vt:lpstr>Методы: теоретико-игровой, обучение с подкреплением</vt:lpstr>
      <vt:lpstr>Критерии сравнения методов и сравнительная таблица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Трехмерная визуализация архитектурного объекта</dc:title>
  <dc:creator>Кирилл Дремин</dc:creator>
  <cp:lastModifiedBy>Кирилл Дремин</cp:lastModifiedBy>
  <cp:revision>63</cp:revision>
  <dcterms:modified xsi:type="dcterms:W3CDTF">2024-12-19T19:06:43Z</dcterms:modified>
</cp:coreProperties>
</file>