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78" r:id="rId4"/>
    <p:sldId id="281" r:id="rId5"/>
    <p:sldId id="279" r:id="rId6"/>
    <p:sldId id="276" r:id="rId7"/>
    <p:sldId id="290" r:id="rId8"/>
    <p:sldId id="291" r:id="rId9"/>
    <p:sldId id="292" r:id="rId10"/>
    <p:sldId id="284" r:id="rId11"/>
    <p:sldId id="287" r:id="rId12"/>
    <p:sldId id="289" r:id="rId13"/>
    <p:sldId id="288" r:id="rId14"/>
    <p:sldId id="277" r:id="rId15"/>
    <p:sldId id="285" r:id="rId16"/>
    <p:sldId id="286" r:id="rId17"/>
    <p:sldId id="268" r:id="rId18"/>
    <p:sldId id="275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Slab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0509dc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0509dc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674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0509dc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0509dc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19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0509dc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0509dc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810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0509dc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0509dc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08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0509dc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0509dc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5633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0509dc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0509dc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304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0509dc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0509dc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87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0509dc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0509dc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365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0509dc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0509dc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649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0509dc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0509dc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0509dc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0509dc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34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0509dc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0509dc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02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0509dc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0509dc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99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0509dc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0509dc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459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0509dc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0509dc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395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0509dc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0509dc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672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0509dc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0509dc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479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4" y="334292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1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3"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6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1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3"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036949" y="1397849"/>
            <a:ext cx="7861954" cy="15629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ct val="29999"/>
            </a:pPr>
            <a:r>
              <a:rPr lang="ru-RU" sz="2400" dirty="0">
                <a:solidFill>
                  <a:srgbClr val="000000"/>
                </a:solidFill>
              </a:rPr>
              <a:t>Курсовая работа на тему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«</a:t>
            </a:r>
            <a:r>
              <a:rPr lang="ru" sz="2400" dirty="0">
                <a:solidFill>
                  <a:srgbClr val="000000"/>
                </a:solidFill>
              </a:rPr>
              <a:t>Разработка метода кодогенераци</a:t>
            </a:r>
            <a:r>
              <a:rPr lang="ru-RU" sz="2400" dirty="0">
                <a:solidFill>
                  <a:srgbClr val="000000"/>
                </a:solidFill>
              </a:rPr>
              <a:t>и</a:t>
            </a:r>
            <a:r>
              <a:rPr lang="ru" sz="2400" dirty="0">
                <a:solidFill>
                  <a:srgbClr val="000000"/>
                </a:solidFill>
              </a:rPr>
              <a:t> инструкций для работы с графовой базой данных»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002699" y="2972771"/>
            <a:ext cx="3380763" cy="1512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SzPts val="440"/>
            </a:pPr>
            <a:r>
              <a:rPr lang="ru" sz="1460" dirty="0">
                <a:solidFill>
                  <a:srgbClr val="000000"/>
                </a:solidFill>
              </a:rPr>
              <a:t>Выполнил</a:t>
            </a:r>
            <a:r>
              <a:rPr lang="en-US" sz="1460" dirty="0">
                <a:solidFill>
                  <a:srgbClr val="000000"/>
                </a:solidFill>
              </a:rPr>
              <a:t>:</a:t>
            </a:r>
            <a:br>
              <a:rPr lang="en-US" sz="1460" dirty="0">
                <a:solidFill>
                  <a:srgbClr val="000000"/>
                </a:solidFill>
              </a:rPr>
            </a:br>
            <a:endParaRPr lang="ru-RU" sz="1460" dirty="0">
              <a:solidFill>
                <a:srgbClr val="000000"/>
              </a:solidFill>
            </a:endParaRPr>
          </a:p>
          <a:p>
            <a:pPr marL="0" indent="0" algn="l">
              <a:buSzPts val="440"/>
            </a:pPr>
            <a:endParaRPr lang="ru-RU" sz="1460" dirty="0">
              <a:solidFill>
                <a:srgbClr val="000000"/>
              </a:solidFill>
            </a:endParaRPr>
          </a:p>
          <a:p>
            <a:pPr marL="0" indent="0" algn="l">
              <a:buSzPts val="440"/>
            </a:pPr>
            <a:endParaRPr lang="ru-RU" sz="1460" dirty="0">
              <a:solidFill>
                <a:srgbClr val="000000"/>
              </a:solidFill>
            </a:endParaRPr>
          </a:p>
          <a:p>
            <a:pPr marL="0" indent="0" algn="l">
              <a:buSzPts val="440"/>
            </a:pPr>
            <a:r>
              <a:rPr lang="ru" sz="1460" dirty="0">
                <a:solidFill>
                  <a:srgbClr val="000000"/>
                </a:solidFill>
              </a:rPr>
              <a:t>Научный руководитель:</a:t>
            </a:r>
            <a:br>
              <a:rPr lang="ru" sz="1460" dirty="0">
                <a:solidFill>
                  <a:srgbClr val="000000"/>
                </a:solidFill>
              </a:rPr>
            </a:br>
            <a:endParaRPr sz="1460" dirty="0">
              <a:solidFill>
                <a:srgbClr val="000000"/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3774750" y="4663217"/>
            <a:ext cx="1594500" cy="3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0000"/>
              </a:lnSpc>
              <a:buSzPts val="440"/>
            </a:pPr>
            <a:r>
              <a:rPr lang="ru" sz="1460" dirty="0">
                <a:solidFill>
                  <a:srgbClr val="000000"/>
                </a:solidFill>
              </a:rPr>
              <a:t>Москва, 2024</a:t>
            </a:r>
            <a:endParaRPr sz="1460" dirty="0">
              <a:solidFill>
                <a:srgbClr val="00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DAC82E-50E6-40C0-AC1B-FD0EE426C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47" y="115816"/>
            <a:ext cx="972517" cy="1147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DB1177-8734-4AC4-AC6A-5B8F15FF782F}"/>
              </a:ext>
            </a:extLst>
          </p:cNvPr>
          <p:cNvSpPr txBox="1"/>
          <p:nvPr/>
        </p:nvSpPr>
        <p:spPr>
          <a:xfrm>
            <a:off x="1272764" y="115816"/>
            <a:ext cx="7665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Roboto Slab" panose="020B0604020202020204" charset="0"/>
                <a:ea typeface="Roboto Slab" panose="020B0604020202020204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1200" dirty="0">
                <a:latin typeface="Roboto Slab" panose="020B0604020202020204" charset="0"/>
                <a:ea typeface="Roboto Slab" panose="020B0604020202020204" charset="0"/>
              </a:rPr>
              <a:t>Федеральное государственное бюджетное образовательное учреждение высшего</a:t>
            </a:r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ru-RU" sz="1200" dirty="0">
                <a:latin typeface="Roboto Slab" panose="020B0604020202020204" charset="0"/>
                <a:ea typeface="Roboto Slab" panose="020B0604020202020204" charset="0"/>
              </a:rPr>
              <a:t>образования</a:t>
            </a:r>
          </a:p>
          <a:p>
            <a:pPr algn="ctr"/>
            <a:r>
              <a:rPr lang="ru-RU" sz="1200" dirty="0">
                <a:latin typeface="Roboto Slab" panose="020B0604020202020204" charset="0"/>
                <a:ea typeface="Roboto Slab" panose="020B0604020202020204" charset="0"/>
              </a:rPr>
              <a:t>«Московский государственный технический университет имени Н.Э. Баумана </a:t>
            </a:r>
          </a:p>
          <a:p>
            <a:pPr algn="ctr"/>
            <a:r>
              <a:rPr lang="ru-RU" sz="1200" dirty="0">
                <a:latin typeface="Roboto Slab" panose="020B0604020202020204" charset="0"/>
                <a:ea typeface="Roboto Slab" panose="020B0604020202020204" charset="0"/>
              </a:rPr>
              <a:t>(национальный исследовательский университет)» </a:t>
            </a:r>
          </a:p>
          <a:p>
            <a:pPr algn="ctr"/>
            <a:r>
              <a:rPr lang="ru-RU" sz="1200" dirty="0">
                <a:latin typeface="Roboto Slab" panose="020B0604020202020204" charset="0"/>
                <a:ea typeface="Roboto Slab" panose="020B0604020202020204" charset="0"/>
              </a:rPr>
              <a:t>(МГТУ им. Н.Э. Баумана)</a:t>
            </a:r>
          </a:p>
        </p:txBody>
      </p:sp>
      <p:sp>
        <p:nvSpPr>
          <p:cNvPr id="8" name="Google Shape;64;p13">
            <a:extLst>
              <a:ext uri="{FF2B5EF4-FFF2-40B4-BE49-F238E27FC236}">
                <a16:creationId xmlns:a16="http://schemas.microsoft.com/office/drawing/2014/main" id="{9C49965A-CDC0-44DB-8F28-194E94C35189}"/>
              </a:ext>
            </a:extLst>
          </p:cNvPr>
          <p:cNvSpPr txBox="1">
            <a:spLocks/>
          </p:cNvSpPr>
          <p:nvPr/>
        </p:nvSpPr>
        <p:spPr>
          <a:xfrm>
            <a:off x="5274299" y="2960791"/>
            <a:ext cx="3380763" cy="151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indent="0" algn="l">
              <a:buSzPts val="440"/>
            </a:pPr>
            <a:r>
              <a:rPr lang="ru-RU" sz="1460" dirty="0">
                <a:solidFill>
                  <a:srgbClr val="000000"/>
                </a:solidFill>
              </a:rPr>
              <a:t>студент 3 курса группы ИУ7-66Б</a:t>
            </a:r>
          </a:p>
          <a:p>
            <a:pPr marL="0" indent="0" algn="l">
              <a:buSzPts val="440"/>
            </a:pPr>
            <a:r>
              <a:rPr lang="ru-RU" sz="1460" dirty="0">
                <a:solidFill>
                  <a:srgbClr val="000000"/>
                </a:solidFill>
              </a:rPr>
              <a:t>Дремин Кирилл Александрович</a:t>
            </a:r>
          </a:p>
          <a:p>
            <a:pPr marL="0" indent="0" algn="l">
              <a:buSzPts val="440"/>
            </a:pPr>
            <a:endParaRPr lang="ru-RU" sz="1460" dirty="0">
              <a:solidFill>
                <a:srgbClr val="000000"/>
              </a:solidFill>
            </a:endParaRPr>
          </a:p>
          <a:p>
            <a:pPr marL="0" indent="0" algn="l">
              <a:buSzPts val="440"/>
            </a:pPr>
            <a:endParaRPr lang="ru-RU" sz="1460" dirty="0">
              <a:solidFill>
                <a:srgbClr val="000000"/>
              </a:solidFill>
            </a:endParaRPr>
          </a:p>
          <a:p>
            <a:pPr marL="0" indent="0" algn="l">
              <a:buSzPts val="440"/>
            </a:pPr>
            <a:r>
              <a:rPr lang="ru-RU" sz="1460" dirty="0">
                <a:solidFill>
                  <a:srgbClr val="000000"/>
                </a:solidFill>
              </a:rPr>
              <a:t>Тассов Кирилл Леонидович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055FD-3B55-4F90-96E1-F42DB8E5393A}"/>
              </a:ext>
            </a:extLst>
          </p:cNvPr>
          <p:cNvSpPr txBox="1"/>
          <p:nvPr/>
        </p:nvSpPr>
        <p:spPr>
          <a:xfrm>
            <a:off x="109752" y="0"/>
            <a:ext cx="400110" cy="51435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C72598-5777-4F04-AEC8-D87C1A512362}"/>
              </a:ext>
            </a:extLst>
          </p:cNvPr>
          <p:cNvSpPr txBox="1"/>
          <p:nvPr/>
        </p:nvSpPr>
        <p:spPr>
          <a:xfrm>
            <a:off x="523363" y="0"/>
            <a:ext cx="400110" cy="51435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Приведена презентация к курсовой работе.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ru" dirty="0">
                <a:solidFill>
                  <a:srgbClr val="000000"/>
                </a:solidFill>
              </a:rPr>
              <a:t>Средства разработки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87900" y="1306944"/>
            <a:ext cx="8588460" cy="3775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solidFill>
                  <a:srgbClr val="000000"/>
                </a:solidFill>
              </a:rPr>
              <a:t>Язык программирования</a:t>
            </a:r>
            <a:r>
              <a:rPr lang="en-US" sz="2400" dirty="0">
                <a:solidFill>
                  <a:srgbClr val="000000"/>
                </a:solidFill>
              </a:rPr>
              <a:t>: Python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solidFill>
                  <a:srgbClr val="000000"/>
                </a:solidFill>
              </a:rPr>
              <a:t>Среда разработки</a:t>
            </a:r>
            <a:r>
              <a:rPr lang="en-US" sz="2400" dirty="0">
                <a:solidFill>
                  <a:srgbClr val="000000"/>
                </a:solidFill>
              </a:rPr>
              <a:t>: PyCharm + VS 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solidFill>
                  <a:srgbClr val="000000"/>
                </a:solidFill>
              </a:rPr>
              <a:t>Использованные технологии</a:t>
            </a:r>
            <a:r>
              <a:rPr lang="en-US" sz="2400" dirty="0">
                <a:solidFill>
                  <a:srgbClr val="000000"/>
                </a:solidFill>
              </a:rPr>
              <a:t>:</a:t>
            </a:r>
          </a:p>
          <a:p>
            <a:pPr marL="342900"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</a:rPr>
              <a:t>SQLite</a:t>
            </a:r>
          </a:p>
          <a:p>
            <a:pPr marL="342900"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</a:rPr>
              <a:t>ANTLR</a:t>
            </a:r>
          </a:p>
          <a:p>
            <a:pPr marL="342900"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en-US" sz="2400" dirty="0">
                <a:solidFill>
                  <a:srgbClr val="000000"/>
                </a:solidFill>
              </a:rPr>
              <a:t>Cog</a:t>
            </a:r>
          </a:p>
          <a:p>
            <a:pPr marL="342900">
              <a:buFontTx/>
              <a:buChar char="-"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1D37F3-E4F7-4DAC-B390-44B3D688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>
                <a:solidFill>
                  <a:srgbClr val="000000"/>
                </a:solidFill>
              </a:rPr>
              <a:pPr/>
              <a:t>10</a:t>
            </a:fld>
            <a:endParaRPr lang="ru" dirty="0">
              <a:solidFill>
                <a:srgbClr val="000000"/>
              </a:solidFill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D35414B4-0D93-4E0F-BF2F-B52D2CB84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795" y="1434206"/>
            <a:ext cx="541460" cy="53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D51292A8-BB34-4958-B56A-6BDFF2D8C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035" y="2029446"/>
            <a:ext cx="488373" cy="48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07D6FB-6B43-4CDA-9B15-D65C60F6A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1641" y="1997473"/>
            <a:ext cx="552318" cy="552318"/>
          </a:xfrm>
          <a:prstGeom prst="rect">
            <a:avLst/>
          </a:prstGeom>
        </p:spPr>
      </p:pic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1BC823F8-8318-4E73-A20E-75703BE14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387" y="3102372"/>
            <a:ext cx="882428" cy="44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0A673628-6F2C-445D-8175-B8C0C97BF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387" y="3657980"/>
            <a:ext cx="510734" cy="51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47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ru" dirty="0">
                <a:solidFill>
                  <a:srgbClr val="000000"/>
                </a:solidFill>
              </a:rPr>
              <a:t>Пример работы программы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1D37F3-E4F7-4DAC-B390-44B3D688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>
                <a:solidFill>
                  <a:srgbClr val="000000"/>
                </a:solidFill>
              </a:rPr>
              <a:pPr/>
              <a:t>11</a:t>
            </a:fld>
            <a:endParaRPr lang="ru" dirty="0">
              <a:solidFill>
                <a:srgbClr val="00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4E81DF-6A93-49CA-BDB7-ACCEDF98A2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9"/>
          <a:stretch/>
        </p:blipFill>
        <p:spPr>
          <a:xfrm>
            <a:off x="825506" y="1667753"/>
            <a:ext cx="3002773" cy="2385774"/>
          </a:xfrm>
          <a:prstGeom prst="rect">
            <a:avLst/>
          </a:prstGeom>
        </p:spPr>
      </p:pic>
      <p:sp>
        <p:nvSpPr>
          <p:cNvPr id="13" name="Google Shape;90;p16">
            <a:extLst>
              <a:ext uri="{FF2B5EF4-FFF2-40B4-BE49-F238E27FC236}">
                <a16:creationId xmlns:a16="http://schemas.microsoft.com/office/drawing/2014/main" id="{D388C7D3-7A8F-43D1-AFB0-DC065FA9C2F7}"/>
              </a:ext>
            </a:extLst>
          </p:cNvPr>
          <p:cNvSpPr txBox="1"/>
          <p:nvPr/>
        </p:nvSpPr>
        <p:spPr>
          <a:xfrm>
            <a:off x="387900" y="1153725"/>
            <a:ext cx="3002773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Создание таблицы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DEDB59-E3C0-49EC-8996-E08812422606}"/>
              </a:ext>
            </a:extLst>
          </p:cNvPr>
          <p:cNvSpPr txBox="1"/>
          <p:nvPr/>
        </p:nvSpPr>
        <p:spPr>
          <a:xfrm>
            <a:off x="4231635" y="1963317"/>
            <a:ext cx="467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Имя файла базы данных </a:t>
            </a:r>
            <a:r>
              <a:rPr lang="en-US" dirty="0"/>
              <a:t>SQLITE</a:t>
            </a:r>
            <a:r>
              <a:rPr lang="ru-RU" dirty="0"/>
              <a:t>, используемой в рамках сессии </a:t>
            </a:r>
            <a:r>
              <a:rPr lang="ru-RU" dirty="0" err="1"/>
              <a:t>кодогенерации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AC47EC-2E5B-492B-A1E9-85E5D56BAEE4}"/>
              </a:ext>
            </a:extLst>
          </p:cNvPr>
          <p:cNvSpPr txBox="1"/>
          <p:nvPr/>
        </p:nvSpPr>
        <p:spPr>
          <a:xfrm>
            <a:off x="4231635" y="2690199"/>
            <a:ext cx="314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</a:t>
            </a:r>
            <a:r>
              <a:rPr lang="ru-RU" dirty="0"/>
              <a:t>-выражение создания таблицы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F3EB62-3A86-42A0-852A-04DF98B09BF5}"/>
              </a:ext>
            </a:extLst>
          </p:cNvPr>
          <p:cNvSpPr txBox="1"/>
          <p:nvPr/>
        </p:nvSpPr>
        <p:spPr>
          <a:xfrm>
            <a:off x="4231635" y="3461115"/>
            <a:ext cx="467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Вызов метода </a:t>
            </a:r>
            <a:r>
              <a:rPr lang="ru-RU" dirty="0" err="1"/>
              <a:t>кодогенерации</a:t>
            </a:r>
            <a:r>
              <a:rPr lang="ru-RU" dirty="0"/>
              <a:t> с указанием имени объекта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72CEECDB-1292-4FA1-95AC-FFE5DB85901B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566161" y="2224927"/>
            <a:ext cx="665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4A01F4A-A6CB-4972-9C49-1813D7AEE337}"/>
              </a:ext>
            </a:extLst>
          </p:cNvPr>
          <p:cNvCxnSpPr>
            <a:cxnSpLocks/>
          </p:cNvCxnSpPr>
          <p:nvPr/>
        </p:nvCxnSpPr>
        <p:spPr>
          <a:xfrm flipH="1">
            <a:off x="3030583" y="2857037"/>
            <a:ext cx="1201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CFA796C-B0EF-4771-9D9E-40A7DE434CAD}"/>
              </a:ext>
            </a:extLst>
          </p:cNvPr>
          <p:cNvCxnSpPr>
            <a:cxnSpLocks/>
          </p:cNvCxnSpPr>
          <p:nvPr/>
        </p:nvCxnSpPr>
        <p:spPr>
          <a:xfrm flipH="1">
            <a:off x="3566160" y="3637893"/>
            <a:ext cx="665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341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ru" dirty="0">
                <a:solidFill>
                  <a:srgbClr val="000000"/>
                </a:solidFill>
              </a:rPr>
              <a:t>Пример работы программы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1D37F3-E4F7-4DAC-B390-44B3D688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>
                <a:solidFill>
                  <a:srgbClr val="000000"/>
                </a:solidFill>
              </a:rPr>
              <a:pPr/>
              <a:t>12</a:t>
            </a:fld>
            <a:endParaRPr lang="ru" dirty="0">
              <a:solidFill>
                <a:srgbClr val="000000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66C9F2-994C-445A-90F5-4CB55D03E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66" y="1522187"/>
            <a:ext cx="4277322" cy="10288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0B767C5-778B-496F-B1B4-2C0D24291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693" y="3431872"/>
            <a:ext cx="5106113" cy="552527"/>
          </a:xfrm>
          <a:prstGeom prst="rect">
            <a:avLst/>
          </a:prstGeom>
        </p:spPr>
      </p:pic>
      <p:sp>
        <p:nvSpPr>
          <p:cNvPr id="14" name="Google Shape;90;p16">
            <a:extLst>
              <a:ext uri="{FF2B5EF4-FFF2-40B4-BE49-F238E27FC236}">
                <a16:creationId xmlns:a16="http://schemas.microsoft.com/office/drawing/2014/main" id="{AF71D0B8-D975-4E27-9051-85EBC8F63497}"/>
              </a:ext>
            </a:extLst>
          </p:cNvPr>
          <p:cNvSpPr txBox="1"/>
          <p:nvPr/>
        </p:nvSpPr>
        <p:spPr>
          <a:xfrm>
            <a:off x="387900" y="1132652"/>
            <a:ext cx="4277322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Выборка данных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90;p16">
            <a:extLst>
              <a:ext uri="{FF2B5EF4-FFF2-40B4-BE49-F238E27FC236}">
                <a16:creationId xmlns:a16="http://schemas.microsoft.com/office/drawing/2014/main" id="{670B8B9A-3BD3-4FFC-9993-5AFBB2795906}"/>
              </a:ext>
            </a:extLst>
          </p:cNvPr>
          <p:cNvSpPr txBox="1"/>
          <p:nvPr/>
        </p:nvSpPr>
        <p:spPr>
          <a:xfrm>
            <a:off x="387900" y="2983792"/>
            <a:ext cx="5106112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Вызов сгенерированной функции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CB84354-D6DE-497C-B631-5EA47B2D87B9}"/>
              </a:ext>
            </a:extLst>
          </p:cNvPr>
          <p:cNvCxnSpPr/>
          <p:nvPr/>
        </p:nvCxnSpPr>
        <p:spPr>
          <a:xfrm flipH="1">
            <a:off x="4831163" y="1848469"/>
            <a:ext cx="665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75440F5-EE0C-4CA5-8AF4-8693B6FE2B87}"/>
              </a:ext>
            </a:extLst>
          </p:cNvPr>
          <p:cNvCxnSpPr>
            <a:cxnSpLocks/>
          </p:cNvCxnSpPr>
          <p:nvPr/>
        </p:nvCxnSpPr>
        <p:spPr>
          <a:xfrm flipH="1" flipV="1">
            <a:off x="5118755" y="3652888"/>
            <a:ext cx="796565" cy="60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7FFB815-204B-4F21-A74D-E0E258A41E76}"/>
              </a:ext>
            </a:extLst>
          </p:cNvPr>
          <p:cNvCxnSpPr>
            <a:cxnSpLocks/>
          </p:cNvCxnSpPr>
          <p:nvPr/>
        </p:nvCxnSpPr>
        <p:spPr>
          <a:xfrm flipH="1" flipV="1">
            <a:off x="5656411" y="3618412"/>
            <a:ext cx="414395" cy="26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DCD3AF-090F-48EF-902D-7DA1B059D00E}"/>
              </a:ext>
            </a:extLst>
          </p:cNvPr>
          <p:cNvSpPr txBox="1"/>
          <p:nvPr/>
        </p:nvSpPr>
        <p:spPr>
          <a:xfrm>
            <a:off x="5496638" y="1693366"/>
            <a:ext cx="2218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Связываемый параметр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53E4BD-CA82-411C-B130-DEFF3A67CE31}"/>
              </a:ext>
            </a:extLst>
          </p:cNvPr>
          <p:cNvSpPr txBox="1"/>
          <p:nvPr/>
        </p:nvSpPr>
        <p:spPr>
          <a:xfrm>
            <a:off x="6055585" y="3730891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Передача параметра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672DDC-379C-4291-A89B-AEC1FE66864E}"/>
              </a:ext>
            </a:extLst>
          </p:cNvPr>
          <p:cNvSpPr txBox="1"/>
          <p:nvPr/>
        </p:nvSpPr>
        <p:spPr>
          <a:xfrm>
            <a:off x="5851623" y="4207349"/>
            <a:ext cx="287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Передача экземпляра структуры хранения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1874136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ru" dirty="0">
                <a:solidFill>
                  <a:srgbClr val="000000"/>
                </a:solidFill>
              </a:rPr>
              <a:t>Пример работы программы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1D37F3-E4F7-4DAC-B390-44B3D688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>
                <a:solidFill>
                  <a:srgbClr val="000000"/>
                </a:solidFill>
              </a:rPr>
              <a:pPr/>
              <a:t>13</a:t>
            </a:fld>
            <a:endParaRPr lang="ru" dirty="0">
              <a:solidFill>
                <a:srgbClr val="000000"/>
              </a:solidFill>
            </a:endParaRPr>
          </a:p>
        </p:txBody>
      </p:sp>
      <p:sp>
        <p:nvSpPr>
          <p:cNvPr id="15" name="Google Shape;90;p16">
            <a:extLst>
              <a:ext uri="{FF2B5EF4-FFF2-40B4-BE49-F238E27FC236}">
                <a16:creationId xmlns:a16="http://schemas.microsoft.com/office/drawing/2014/main" id="{670B8B9A-3BD3-4FFC-9993-5AFBB2795906}"/>
              </a:ext>
            </a:extLst>
          </p:cNvPr>
          <p:cNvSpPr txBox="1"/>
          <p:nvPr/>
        </p:nvSpPr>
        <p:spPr>
          <a:xfrm>
            <a:off x="2866979" y="4503415"/>
            <a:ext cx="3410042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Вызов сгенерированных функций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F97830-51FD-43B0-9EAE-D6D7C4694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39" y="4236154"/>
            <a:ext cx="3410042" cy="22924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64EC2A4-0C8B-473E-991E-EEA9C3C7A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62" y="1562014"/>
            <a:ext cx="3543795" cy="1619476"/>
          </a:xfrm>
          <a:prstGeom prst="rect">
            <a:avLst/>
          </a:prstGeom>
        </p:spPr>
      </p:pic>
      <p:sp>
        <p:nvSpPr>
          <p:cNvPr id="16" name="Google Shape;90;p16">
            <a:extLst>
              <a:ext uri="{FF2B5EF4-FFF2-40B4-BE49-F238E27FC236}">
                <a16:creationId xmlns:a16="http://schemas.microsoft.com/office/drawing/2014/main" id="{87F4FFD1-763A-48E3-9B4C-2919D7B3C023}"/>
              </a:ext>
            </a:extLst>
          </p:cNvPr>
          <p:cNvSpPr txBox="1"/>
          <p:nvPr/>
        </p:nvSpPr>
        <p:spPr>
          <a:xfrm>
            <a:off x="387900" y="1112093"/>
            <a:ext cx="3543795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Вставка данных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F1FEE2E-F914-4B50-8589-DB2ABBB03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350" y="1543691"/>
            <a:ext cx="3715268" cy="201958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35882DD-B30E-4171-90B8-9BAD4000F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5015" y="4236154"/>
            <a:ext cx="4496849" cy="190640"/>
          </a:xfrm>
          <a:prstGeom prst="rect">
            <a:avLst/>
          </a:prstGeom>
        </p:spPr>
      </p:pic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D68466F2-DBE5-4AE5-B6FE-146966060D7F}"/>
              </a:ext>
            </a:extLst>
          </p:cNvPr>
          <p:cNvCxnSpPr>
            <a:cxnSpLocks/>
          </p:cNvCxnSpPr>
          <p:nvPr/>
        </p:nvCxnSpPr>
        <p:spPr>
          <a:xfrm flipV="1">
            <a:off x="1258478" y="2717866"/>
            <a:ext cx="1548222" cy="1518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1BC0B84-517F-4724-9A36-0B9F19EE24A6}"/>
              </a:ext>
            </a:extLst>
          </p:cNvPr>
          <p:cNvCxnSpPr>
            <a:cxnSpLocks/>
          </p:cNvCxnSpPr>
          <p:nvPr/>
        </p:nvCxnSpPr>
        <p:spPr>
          <a:xfrm flipV="1">
            <a:off x="5736210" y="3209436"/>
            <a:ext cx="1117077" cy="95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32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320921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Исследование </a:t>
            </a:r>
            <a:r>
              <a:rPr lang="en-US" dirty="0">
                <a:solidFill>
                  <a:srgbClr val="000000"/>
                </a:solidFill>
              </a:rPr>
              <a:t>CREATE TABLE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1D37F3-E4F7-4DAC-B390-44B3D688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>
                <a:solidFill>
                  <a:srgbClr val="000000"/>
                </a:solidFill>
              </a:rPr>
              <a:pPr/>
              <a:t>14</a:t>
            </a:fld>
            <a:endParaRPr lang="ru" dirty="0">
              <a:solidFill>
                <a:srgbClr val="000000"/>
              </a:solidFill>
            </a:endParaRP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EDB7E2C-57B0-47E7-85EF-B2125117A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14954"/>
              </p:ext>
            </p:extLst>
          </p:nvPr>
        </p:nvGraphicFramePr>
        <p:xfrm>
          <a:off x="554751" y="1414913"/>
          <a:ext cx="2868956" cy="1158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956">
                  <a:extLst>
                    <a:ext uri="{9D8B030D-6E8A-4147-A177-3AD203B41FA5}">
                      <a16:colId xmlns:a16="http://schemas.microsoft.com/office/drawing/2014/main" val="1130169206"/>
                    </a:ext>
                  </a:extLst>
                </a:gridCol>
              </a:tblGrid>
              <a:tr h="11582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 TABLE t1(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col1 INT4 PRIMARY KEY,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col2 INT2 NOT NULL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ru-RU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5855"/>
                  </a:ext>
                </a:extLst>
              </a:tr>
            </a:tbl>
          </a:graphicData>
        </a:graphic>
      </p:graphicFrame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5F301BDF-629C-44B3-AF4D-F5B664CFC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282463"/>
              </p:ext>
            </p:extLst>
          </p:nvPr>
        </p:nvGraphicFramePr>
        <p:xfrm>
          <a:off x="4754811" y="1414914"/>
          <a:ext cx="3010698" cy="115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0698">
                  <a:extLst>
                    <a:ext uri="{9D8B030D-6E8A-4147-A177-3AD203B41FA5}">
                      <a16:colId xmlns:a16="http://schemas.microsoft.com/office/drawing/2014/main" val="1130169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 TABLE t2(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col1 INT4 NOT NULL,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col2 INT2 NOT NULL,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PRIMARY KEY (col1, col2)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ru-RU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5855"/>
                  </a:ext>
                </a:extLst>
              </a:tr>
            </a:tbl>
          </a:graphicData>
        </a:graphic>
      </p:graphicFrame>
      <p:graphicFrame>
        <p:nvGraphicFramePr>
          <p:cNvPr id="7" name="Таблица 3">
            <a:extLst>
              <a:ext uri="{FF2B5EF4-FFF2-40B4-BE49-F238E27FC236}">
                <a16:creationId xmlns:a16="http://schemas.microsoft.com/office/drawing/2014/main" id="{AABE9C0D-107F-4B60-9791-3C44AAA6C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01536"/>
              </p:ext>
            </p:extLst>
          </p:nvPr>
        </p:nvGraphicFramePr>
        <p:xfrm>
          <a:off x="550038" y="3135138"/>
          <a:ext cx="2868956" cy="18330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956">
                  <a:extLst>
                    <a:ext uri="{9D8B030D-6E8A-4147-A177-3AD203B41FA5}">
                      <a16:colId xmlns:a16="http://schemas.microsoft.com/office/drawing/2014/main" val="1130169206"/>
                    </a:ext>
                  </a:extLst>
                </a:gridCol>
              </a:tblGrid>
              <a:tr h="18330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 TABLE t3(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col1 INT4 PRIMARY KEY,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col2 INT4 NOT NULL,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col3 INT4 NOT NULL,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col4 INT2 NOT NULL,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col5 BOOLEAN NOT NULL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ru-RU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5855"/>
                  </a:ext>
                </a:extLst>
              </a:tr>
            </a:tbl>
          </a:graphicData>
        </a:graphic>
      </p:graphicFrame>
      <p:graphicFrame>
        <p:nvGraphicFramePr>
          <p:cNvPr id="9" name="Таблица 3">
            <a:extLst>
              <a:ext uri="{FF2B5EF4-FFF2-40B4-BE49-F238E27FC236}">
                <a16:creationId xmlns:a16="http://schemas.microsoft.com/office/drawing/2014/main" id="{615821AF-A8D5-485D-B044-1D38DE090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278336"/>
              </p:ext>
            </p:extLst>
          </p:nvPr>
        </p:nvGraphicFramePr>
        <p:xfrm>
          <a:off x="4754812" y="3132101"/>
          <a:ext cx="3010697" cy="18360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0697">
                  <a:extLst>
                    <a:ext uri="{9D8B030D-6E8A-4147-A177-3AD203B41FA5}">
                      <a16:colId xmlns:a16="http://schemas.microsoft.com/office/drawing/2014/main" val="1130169206"/>
                    </a:ext>
                  </a:extLst>
                </a:gridCol>
              </a:tblGrid>
              <a:tr h="183606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 TABLE t4(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col1 INT4 NOT NULL,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col2 INT4 NOT NULL,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col3 INT4 NOT NULL,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col4 INT2 NOT NULL,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col5 BOOLEAN NOT NULL,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PRIMARY KEY (col1, col4)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ru-RU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58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1587967-745A-4474-A0EE-86C70323B245}"/>
              </a:ext>
            </a:extLst>
          </p:cNvPr>
          <p:cNvSpPr txBox="1"/>
          <p:nvPr/>
        </p:nvSpPr>
        <p:spPr>
          <a:xfrm>
            <a:off x="454716" y="1084102"/>
            <a:ext cx="3332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Простой первичный ключ, строка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&lt;= 64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 бит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95876-8B37-4D96-AA53-9EF997C64436}"/>
              </a:ext>
            </a:extLst>
          </p:cNvPr>
          <p:cNvSpPr txBox="1"/>
          <p:nvPr/>
        </p:nvSpPr>
        <p:spPr>
          <a:xfrm>
            <a:off x="4652865" y="1067953"/>
            <a:ext cx="3496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Составной первичный ключ, строка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&lt;= 64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 бит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1AF3F-A27C-42EF-AA8F-854149FBD64A}"/>
              </a:ext>
            </a:extLst>
          </p:cNvPr>
          <p:cNvSpPr txBox="1"/>
          <p:nvPr/>
        </p:nvSpPr>
        <p:spPr>
          <a:xfrm>
            <a:off x="453715" y="2822111"/>
            <a:ext cx="3249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Простой первичный ключ, строка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&gt; 64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 бит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D9CB5-A611-45F6-88D1-0144897DBA86}"/>
              </a:ext>
            </a:extLst>
          </p:cNvPr>
          <p:cNvSpPr txBox="1"/>
          <p:nvPr/>
        </p:nvSpPr>
        <p:spPr>
          <a:xfrm>
            <a:off x="4655834" y="2824859"/>
            <a:ext cx="3413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Составной первичный ключ, строка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&gt; 64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 бит</a:t>
            </a:r>
          </a:p>
        </p:txBody>
      </p:sp>
    </p:spTree>
    <p:extLst>
      <p:ext uri="{BB962C8B-B14F-4D97-AF65-F5344CB8AC3E}">
        <p14:creationId xmlns:p14="http://schemas.microsoft.com/office/powerpoint/2010/main" val="3469852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1D37F3-E4F7-4DAC-B390-44B3D688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>
                <a:solidFill>
                  <a:srgbClr val="000000"/>
                </a:solidFill>
              </a:rPr>
              <a:pPr/>
              <a:t>15</a:t>
            </a:fld>
            <a:endParaRPr lang="ru" dirty="0">
              <a:solidFill>
                <a:srgbClr val="000000"/>
              </a:solidFill>
            </a:endParaRPr>
          </a:p>
        </p:txBody>
      </p:sp>
      <p:sp>
        <p:nvSpPr>
          <p:cNvPr id="5" name="Google Shape;71;p14">
            <a:extLst>
              <a:ext uri="{FF2B5EF4-FFF2-40B4-BE49-F238E27FC236}">
                <a16:creationId xmlns:a16="http://schemas.microsoft.com/office/drawing/2014/main" id="{DCC52F06-D878-4415-9CA3-0792E11A1E5C}"/>
              </a:ext>
            </a:extLst>
          </p:cNvPr>
          <p:cNvSpPr txBox="1">
            <a:spLocks/>
          </p:cNvSpPr>
          <p:nvPr/>
        </p:nvSpPr>
        <p:spPr>
          <a:xfrm>
            <a:off x="387900" y="320921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ru-RU" dirty="0">
                <a:solidFill>
                  <a:srgbClr val="000000"/>
                </a:solidFill>
              </a:rPr>
              <a:t>Исследование </a:t>
            </a:r>
            <a:r>
              <a:rPr lang="en-US" dirty="0">
                <a:solidFill>
                  <a:srgbClr val="000000"/>
                </a:solidFill>
              </a:rPr>
              <a:t>SELECT</a:t>
            </a:r>
          </a:p>
        </p:txBody>
      </p:sp>
      <p:graphicFrame>
        <p:nvGraphicFramePr>
          <p:cNvPr id="8" name="Таблица 3">
            <a:extLst>
              <a:ext uri="{FF2B5EF4-FFF2-40B4-BE49-F238E27FC236}">
                <a16:creationId xmlns:a16="http://schemas.microsoft.com/office/drawing/2014/main" id="{12108355-34B4-40FA-AC21-DC42B1485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39914"/>
              </p:ext>
            </p:extLst>
          </p:nvPr>
        </p:nvGraphicFramePr>
        <p:xfrm>
          <a:off x="532867" y="1742309"/>
          <a:ext cx="286895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956">
                  <a:extLst>
                    <a:ext uri="{9D8B030D-6E8A-4147-A177-3AD203B41FA5}">
                      <a16:colId xmlns:a16="http://schemas.microsoft.com/office/drawing/2014/main" val="1130169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 TABLE users(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INT4 NOT NULL,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user INT4 NOT NULL,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role IN4 NOT NULL,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time INT4 NOT NULL,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PRIMARY KEY 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user)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  <a:endParaRPr lang="ru-RU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585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DD722C5-B186-4D90-A37C-6F773BE64826}"/>
              </a:ext>
            </a:extLst>
          </p:cNvPr>
          <p:cNvSpPr txBox="1"/>
          <p:nvPr/>
        </p:nvSpPr>
        <p:spPr>
          <a:xfrm>
            <a:off x="424206" y="1266727"/>
            <a:ext cx="3190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SQL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-выражение для описания структуры,</a:t>
            </a:r>
          </a:p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с которой будет производиться работа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endParaRPr lang="ru-RU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10" name="Таблица 3">
            <a:extLst>
              <a:ext uri="{FF2B5EF4-FFF2-40B4-BE49-F238E27FC236}">
                <a16:creationId xmlns:a16="http://schemas.microsoft.com/office/drawing/2014/main" id="{95E98FA5-0B7B-4D54-9A45-D0ED4E329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7167"/>
              </p:ext>
            </p:extLst>
          </p:nvPr>
        </p:nvGraphicFramePr>
        <p:xfrm>
          <a:off x="4298105" y="1267126"/>
          <a:ext cx="349667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6670">
                  <a:extLst>
                    <a:ext uri="{9D8B030D-6E8A-4147-A177-3AD203B41FA5}">
                      <a16:colId xmlns:a16="http://schemas.microsoft.com/office/drawing/2014/main" val="1130169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time FROM users;</a:t>
                      </a:r>
                      <a:endParaRPr lang="ru-RU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u-RU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time FROM users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 time &gt; user;</a:t>
                      </a:r>
                      <a:endParaRPr lang="ru-RU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u-RU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time FROM users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 time &gt; :time;</a:t>
                      </a:r>
                      <a:endParaRPr lang="ru-RU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5855"/>
                  </a:ext>
                </a:extLst>
              </a:tr>
            </a:tbl>
          </a:graphicData>
        </a:graphic>
      </p:graphicFrame>
      <p:graphicFrame>
        <p:nvGraphicFramePr>
          <p:cNvPr id="13" name="Таблица 3">
            <a:extLst>
              <a:ext uri="{FF2B5EF4-FFF2-40B4-BE49-F238E27FC236}">
                <a16:creationId xmlns:a16="http://schemas.microsoft.com/office/drawing/2014/main" id="{7428DCAC-0D63-47F2-8563-ED55844B6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38154"/>
              </p:ext>
            </p:extLst>
          </p:nvPr>
        </p:nvGraphicFramePr>
        <p:xfrm>
          <a:off x="4298107" y="3300571"/>
          <a:ext cx="3496673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6673">
                  <a:extLst>
                    <a:ext uri="{9D8B030D-6E8A-4147-A177-3AD203B41FA5}">
                      <a16:colId xmlns:a16="http://schemas.microsoft.com/office/drawing/2014/main" val="1130169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user, time FROM users;</a:t>
                      </a:r>
                      <a:endParaRPr lang="ru-RU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u-RU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user, time FROM users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 time &gt; user;</a:t>
                      </a:r>
                      <a:endParaRPr lang="ru-RU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u-RU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user, time FROM users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 time &gt; :time;</a:t>
                      </a:r>
                      <a:endParaRPr lang="ru-RU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58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A535F35-40D2-431D-9A59-0AD91D6C2043}"/>
              </a:ext>
            </a:extLst>
          </p:cNvPr>
          <p:cNvSpPr txBox="1"/>
          <p:nvPr/>
        </p:nvSpPr>
        <p:spPr>
          <a:xfrm>
            <a:off x="4298105" y="975180"/>
            <a:ext cx="3496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Выборка одного столбца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4087CC-AD16-4F4D-9857-63353ABBCD76}"/>
              </a:ext>
            </a:extLst>
          </p:cNvPr>
          <p:cNvSpPr txBox="1"/>
          <p:nvPr/>
        </p:nvSpPr>
        <p:spPr>
          <a:xfrm>
            <a:off x="4298101" y="3012289"/>
            <a:ext cx="3496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Выборка нескольких столбцов</a:t>
            </a:r>
          </a:p>
        </p:txBody>
      </p:sp>
    </p:spTree>
    <p:extLst>
      <p:ext uri="{BB962C8B-B14F-4D97-AF65-F5344CB8AC3E}">
        <p14:creationId xmlns:p14="http://schemas.microsoft.com/office/powerpoint/2010/main" val="49968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1D37F3-E4F7-4DAC-B390-44B3D688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>
                <a:solidFill>
                  <a:srgbClr val="000000"/>
                </a:solidFill>
              </a:rPr>
              <a:pPr/>
              <a:t>16</a:t>
            </a:fld>
            <a:endParaRPr lang="ru" dirty="0">
              <a:solidFill>
                <a:srgbClr val="000000"/>
              </a:solidFill>
            </a:endParaRPr>
          </a:p>
        </p:txBody>
      </p:sp>
      <p:sp>
        <p:nvSpPr>
          <p:cNvPr id="5" name="Google Shape;71;p14">
            <a:extLst>
              <a:ext uri="{FF2B5EF4-FFF2-40B4-BE49-F238E27FC236}">
                <a16:creationId xmlns:a16="http://schemas.microsoft.com/office/drawing/2014/main" id="{D12E0A64-CD46-4496-8999-780B355F85D5}"/>
              </a:ext>
            </a:extLst>
          </p:cNvPr>
          <p:cNvSpPr txBox="1">
            <a:spLocks/>
          </p:cNvSpPr>
          <p:nvPr/>
        </p:nvSpPr>
        <p:spPr>
          <a:xfrm>
            <a:off x="387900" y="320921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ru-RU" dirty="0">
                <a:solidFill>
                  <a:srgbClr val="000000"/>
                </a:solidFill>
              </a:rPr>
              <a:t>Исследование </a:t>
            </a:r>
            <a:r>
              <a:rPr lang="en-US" dirty="0">
                <a:solidFill>
                  <a:srgbClr val="000000"/>
                </a:solidFill>
              </a:rPr>
              <a:t>SELECT </a:t>
            </a:r>
            <a:r>
              <a:rPr lang="ru-RU" dirty="0">
                <a:solidFill>
                  <a:srgbClr val="000000"/>
                </a:solidFill>
              </a:rPr>
              <a:t>и</a:t>
            </a:r>
            <a:r>
              <a:rPr lang="en-US" dirty="0">
                <a:solidFill>
                  <a:srgbClr val="000000"/>
                </a:solidFill>
              </a:rPr>
              <a:t> INSERT</a:t>
            </a:r>
          </a:p>
        </p:txBody>
      </p:sp>
      <p:graphicFrame>
        <p:nvGraphicFramePr>
          <p:cNvPr id="10" name="Таблица 3">
            <a:extLst>
              <a:ext uri="{FF2B5EF4-FFF2-40B4-BE49-F238E27FC236}">
                <a16:creationId xmlns:a16="http://schemas.microsoft.com/office/drawing/2014/main" id="{BC1B10D2-2E42-4716-90E6-5B80D556C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313476"/>
              </p:ext>
            </p:extLst>
          </p:nvPr>
        </p:nvGraphicFramePr>
        <p:xfrm>
          <a:off x="327176" y="1591059"/>
          <a:ext cx="383557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5578">
                  <a:extLst>
                    <a:ext uri="{9D8B030D-6E8A-4147-A177-3AD203B41FA5}">
                      <a16:colId xmlns:a16="http://schemas.microsoft.com/office/drawing/2014/main" val="1130169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user, time FROM users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 time &gt; user AND user &gt; role;</a:t>
                      </a:r>
                      <a:endParaRPr lang="ru-RU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5855"/>
                  </a:ext>
                </a:extLst>
              </a:tr>
            </a:tbl>
          </a:graphicData>
        </a:graphic>
      </p:graphicFrame>
      <p:graphicFrame>
        <p:nvGraphicFramePr>
          <p:cNvPr id="11" name="Таблица 3">
            <a:extLst>
              <a:ext uri="{FF2B5EF4-FFF2-40B4-BE49-F238E27FC236}">
                <a16:creationId xmlns:a16="http://schemas.microsoft.com/office/drawing/2014/main" id="{0383A49C-EC65-4D55-BE09-179D7E0CB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661291"/>
              </p:ext>
            </p:extLst>
          </p:nvPr>
        </p:nvGraphicFramePr>
        <p:xfrm>
          <a:off x="327175" y="2752796"/>
          <a:ext cx="383557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5578">
                  <a:extLst>
                    <a:ext uri="{9D8B030D-6E8A-4147-A177-3AD203B41FA5}">
                      <a16:colId xmlns:a16="http://schemas.microsoft.com/office/drawing/2014/main" val="1130169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user, time FROM users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 user=:id AND time &gt; :time;</a:t>
                      </a:r>
                      <a:endParaRPr lang="ru-RU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5855"/>
                  </a:ext>
                </a:extLst>
              </a:tr>
            </a:tbl>
          </a:graphicData>
        </a:graphic>
      </p:graphicFrame>
      <p:graphicFrame>
        <p:nvGraphicFramePr>
          <p:cNvPr id="12" name="Таблица 3">
            <a:extLst>
              <a:ext uri="{FF2B5EF4-FFF2-40B4-BE49-F238E27FC236}">
                <a16:creationId xmlns:a16="http://schemas.microsoft.com/office/drawing/2014/main" id="{6B9277F1-46CE-42FE-AC45-36EDB767D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400962"/>
              </p:ext>
            </p:extLst>
          </p:nvPr>
        </p:nvGraphicFramePr>
        <p:xfrm>
          <a:off x="327178" y="3766571"/>
          <a:ext cx="383557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5578">
                  <a:extLst>
                    <a:ext uri="{9D8B030D-6E8A-4147-A177-3AD203B41FA5}">
                      <a16:colId xmlns:a16="http://schemas.microsoft.com/office/drawing/2014/main" val="1130169206"/>
                    </a:ext>
                  </a:extLst>
                </a:gridCol>
              </a:tblGrid>
              <a:tr h="1773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role, time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users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LIMIT 3;</a:t>
                      </a:r>
                      <a:endParaRPr lang="ru-RU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58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DA23DB6-6FB9-405E-B731-393533DC2BF8}"/>
              </a:ext>
            </a:extLst>
          </p:cNvPr>
          <p:cNvSpPr txBox="1"/>
          <p:nvPr/>
        </p:nvSpPr>
        <p:spPr>
          <a:xfrm>
            <a:off x="327170" y="1129394"/>
            <a:ext cx="3835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Выборка по составному условию со сравнением столбцов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7EA8A-529D-43C5-96C8-7C54B64869CE}"/>
              </a:ext>
            </a:extLst>
          </p:cNvPr>
          <p:cNvSpPr txBox="1"/>
          <p:nvPr/>
        </p:nvSpPr>
        <p:spPr>
          <a:xfrm>
            <a:off x="327170" y="2296387"/>
            <a:ext cx="3835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Выборка по составному условию со связываемыми переменными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AEF360-E4E6-49E4-9FD2-9FB6C19C6F74}"/>
              </a:ext>
            </a:extLst>
          </p:cNvPr>
          <p:cNvSpPr txBox="1"/>
          <p:nvPr/>
        </p:nvSpPr>
        <p:spPr>
          <a:xfrm>
            <a:off x="327177" y="3489572"/>
            <a:ext cx="3835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Выборка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c </a:t>
            </a:r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ограничением числа результатов</a:t>
            </a:r>
          </a:p>
        </p:txBody>
      </p:sp>
      <p:graphicFrame>
        <p:nvGraphicFramePr>
          <p:cNvPr id="16" name="Таблица 3">
            <a:extLst>
              <a:ext uri="{FF2B5EF4-FFF2-40B4-BE49-F238E27FC236}">
                <a16:creationId xmlns:a16="http://schemas.microsoft.com/office/drawing/2014/main" id="{4AA600E4-ACE2-4048-9CE2-BEEA0F510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540642"/>
              </p:ext>
            </p:extLst>
          </p:nvPr>
        </p:nvGraphicFramePr>
        <p:xfrm>
          <a:off x="4501658" y="1419611"/>
          <a:ext cx="4444111" cy="30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4111">
                  <a:extLst>
                    <a:ext uri="{9D8B030D-6E8A-4147-A177-3AD203B41FA5}">
                      <a16:colId xmlns:a16="http://schemas.microsoft.com/office/drawing/2014/main" val="1130169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 users(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user, role, time)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0, 0, 0);</a:t>
                      </a:r>
                      <a:endParaRPr lang="ru-RU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u-RU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 users(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user, role, time)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(: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:user, :role, :time);</a:t>
                      </a:r>
                      <a:endParaRPr lang="ru-RU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ru-RU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 users(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user, role, time)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:user, :role, :time),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:user, :role, :time),</a:t>
                      </a:r>
                      <a:endParaRPr lang="ru-RU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:user, :role, :time),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:user, :role, :time);</a:t>
                      </a:r>
                      <a:endParaRPr lang="ru-RU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585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BF8190C-17C1-49E0-84C1-90D443CD1058}"/>
              </a:ext>
            </a:extLst>
          </p:cNvPr>
          <p:cNvSpPr txBox="1"/>
          <p:nvPr/>
        </p:nvSpPr>
        <p:spPr>
          <a:xfrm>
            <a:off x="4501659" y="1134743"/>
            <a:ext cx="4444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Roboto" panose="02000000000000000000" pitchFamily="2" charset="0"/>
                <a:ea typeface="Roboto" panose="02000000000000000000" pitchFamily="2" charset="0"/>
              </a:rPr>
              <a:t>Вставка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22956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ru" dirty="0">
                <a:solidFill>
                  <a:srgbClr val="000000"/>
                </a:solidFill>
              </a:rPr>
              <a:t>Заключение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06931" y="1306944"/>
            <a:ext cx="8651631" cy="3635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</a:rPr>
              <a:t>Достигнута поставленная цель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  <a:r>
              <a:rPr lang="ru-RU" sz="1600" dirty="0">
                <a:solidFill>
                  <a:srgbClr val="000000"/>
                </a:solidFill>
              </a:rPr>
              <a:t> разработано </a:t>
            </a:r>
            <a:r>
              <a:rPr lang="ru" sz="1600" dirty="0">
                <a:solidFill>
                  <a:srgbClr val="000000"/>
                </a:solidFill>
              </a:rPr>
              <a:t>ПО</a:t>
            </a:r>
            <a:r>
              <a:rPr lang="en-US" sz="1600" dirty="0">
                <a:solidFill>
                  <a:srgbClr val="000000"/>
                </a:solidFill>
              </a:rPr>
              <a:t>,</a:t>
            </a:r>
            <a:r>
              <a:rPr lang="ru-RU" sz="1600" dirty="0">
                <a:solidFill>
                  <a:srgbClr val="000000"/>
                </a:solidFill>
              </a:rPr>
              <a:t> реализующее метод </a:t>
            </a:r>
            <a:r>
              <a:rPr lang="ru-RU" sz="1600" dirty="0" err="1">
                <a:solidFill>
                  <a:srgbClr val="000000"/>
                </a:solidFill>
              </a:rPr>
              <a:t>кодогенерации</a:t>
            </a:r>
            <a:r>
              <a:rPr lang="ru-RU" sz="1600" dirty="0">
                <a:solidFill>
                  <a:srgbClr val="000000"/>
                </a:solidFill>
              </a:rPr>
              <a:t> инструкций для работы с </a:t>
            </a:r>
            <a:r>
              <a:rPr lang="ru-RU" sz="1600" dirty="0" err="1">
                <a:solidFill>
                  <a:srgbClr val="000000"/>
                </a:solidFill>
              </a:rPr>
              <a:t>графовой</a:t>
            </a:r>
            <a:r>
              <a:rPr lang="ru-RU" sz="1600" dirty="0">
                <a:solidFill>
                  <a:srgbClr val="000000"/>
                </a:solidFill>
              </a:rPr>
              <a:t> базой данных.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</a:rPr>
              <a:t>Все задачи решены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</a:rPr>
              <a:t>Проведен анализ существующих подходов к </a:t>
            </a:r>
            <a:r>
              <a:rPr lang="ru-RU" sz="1600" dirty="0" err="1">
                <a:solidFill>
                  <a:srgbClr val="000000"/>
                </a:solidFill>
              </a:rPr>
              <a:t>кодогенерации</a:t>
            </a:r>
            <a:r>
              <a:rPr lang="ru-RU" sz="1600" dirty="0">
                <a:solidFill>
                  <a:srgbClr val="000000"/>
                </a:solidFill>
              </a:rPr>
              <a:t> и особенностей предметной области;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</a:rPr>
              <a:t>Спроектирована библиотека </a:t>
            </a:r>
            <a:r>
              <a:rPr lang="ru-RU" sz="1600" dirty="0" err="1">
                <a:solidFill>
                  <a:srgbClr val="000000"/>
                </a:solidFill>
              </a:rPr>
              <a:t>кодогенерации</a:t>
            </a:r>
            <a:r>
              <a:rPr lang="ru-RU" sz="1600" dirty="0">
                <a:solidFill>
                  <a:srgbClr val="000000"/>
                </a:solidFill>
              </a:rPr>
              <a:t> инструкций для работы с </a:t>
            </a:r>
            <a:r>
              <a:rPr lang="ru-RU" sz="1600" dirty="0" err="1">
                <a:solidFill>
                  <a:srgbClr val="000000"/>
                </a:solidFill>
              </a:rPr>
              <a:t>графовой</a:t>
            </a:r>
            <a:r>
              <a:rPr lang="ru-RU" sz="1600" dirty="0">
                <a:solidFill>
                  <a:srgbClr val="000000"/>
                </a:solidFill>
              </a:rPr>
              <a:t> базой данных;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</a:rPr>
              <a:t>Разработана библиотеку </a:t>
            </a:r>
            <a:r>
              <a:rPr lang="ru-RU" sz="1600" dirty="0" err="1">
                <a:solidFill>
                  <a:srgbClr val="000000"/>
                </a:solidFill>
              </a:rPr>
              <a:t>кодогенерации</a:t>
            </a:r>
            <a:r>
              <a:rPr lang="ru-RU" sz="1600" dirty="0">
                <a:solidFill>
                  <a:srgbClr val="000000"/>
                </a:solidFill>
              </a:rPr>
              <a:t> и интерфейс командной строки к ней;</a:t>
            </a:r>
          </a:p>
          <a:p>
            <a:pPr>
              <a:lnSpc>
                <a:spcPct val="120000"/>
              </a:lnSpc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</a:rPr>
              <a:t>Исследована корректность генерации инструкций работы с </a:t>
            </a:r>
            <a:r>
              <a:rPr lang="ru-RU" sz="1600" dirty="0" err="1">
                <a:solidFill>
                  <a:srgbClr val="000000"/>
                </a:solidFill>
              </a:rPr>
              <a:t>графовой</a:t>
            </a:r>
            <a:r>
              <a:rPr lang="ru-RU" sz="1600" dirty="0">
                <a:solidFill>
                  <a:srgbClr val="000000"/>
                </a:solidFill>
              </a:rPr>
              <a:t> базой данных из SQL выражений.</a:t>
            </a:r>
          </a:p>
          <a:p>
            <a:pPr marL="114300" indent="0"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r>
              <a:rPr lang="ru-RU" sz="1600" dirty="0">
                <a:solidFill>
                  <a:srgbClr val="000000"/>
                </a:solidFill>
              </a:rPr>
              <a:t>В ходе исследования подтверждена корректность генерируемых инструкций для всех рассмотренных типов запросов.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1D37F3-E4F7-4DAC-B390-44B3D688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>
                <a:solidFill>
                  <a:srgbClr val="000000"/>
                </a:solidFill>
              </a:rPr>
              <a:pPr/>
              <a:t>17</a:t>
            </a:fld>
            <a:endParaRPr lang="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05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ru" dirty="0">
                <a:solidFill>
                  <a:srgbClr val="000000"/>
                </a:solidFill>
              </a:rPr>
              <a:t>Направления дальнейшего развития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87900" y="1428161"/>
            <a:ext cx="8588460" cy="3491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Разработанное решение может быть применено для повышения эффективности разработки ПО при работе с вычислительным комплексом </a:t>
            </a:r>
            <a:r>
              <a:rPr lang="en-US" sz="2000" dirty="0">
                <a:solidFill>
                  <a:srgbClr val="000000"/>
                </a:solidFill>
              </a:rPr>
              <a:t>«</a:t>
            </a:r>
            <a:r>
              <a:rPr lang="ru-RU" sz="2000" dirty="0" err="1">
                <a:solidFill>
                  <a:srgbClr val="000000"/>
                </a:solidFill>
              </a:rPr>
              <a:t>Тераграф</a:t>
            </a:r>
            <a:r>
              <a:rPr lang="ru" sz="2000" dirty="0">
                <a:solidFill>
                  <a:srgbClr val="000000"/>
                </a:solidFill>
              </a:rPr>
              <a:t>» </a:t>
            </a:r>
            <a:r>
              <a:rPr lang="ru-RU" sz="2000" dirty="0">
                <a:solidFill>
                  <a:srgbClr val="000000"/>
                </a:solidFill>
              </a:rPr>
              <a:t>в ходе учебной и исследовательской деятельности.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Возможные усовершенствования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marL="342900">
              <a:buClr>
                <a:srgbClr val="000000"/>
              </a:buClr>
              <a:buSzPct val="100000"/>
            </a:pPr>
            <a:r>
              <a:rPr lang="ru-RU" sz="2000" dirty="0">
                <a:solidFill>
                  <a:srgbClr val="000000"/>
                </a:solidFill>
              </a:rPr>
              <a:t>Поддержка большего числа типов </a:t>
            </a:r>
            <a:r>
              <a:rPr lang="en-US" sz="2000" dirty="0">
                <a:solidFill>
                  <a:srgbClr val="000000"/>
                </a:solidFill>
              </a:rPr>
              <a:t>SQL-</a:t>
            </a:r>
            <a:r>
              <a:rPr lang="ru-RU" sz="2000" dirty="0">
                <a:solidFill>
                  <a:srgbClr val="000000"/>
                </a:solidFill>
              </a:rPr>
              <a:t>выражений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  <a:endParaRPr lang="ru-RU" sz="2000" dirty="0">
              <a:solidFill>
                <a:srgbClr val="000000"/>
              </a:solidFill>
            </a:endParaRPr>
          </a:p>
          <a:p>
            <a:pPr marL="342900">
              <a:buClr>
                <a:srgbClr val="000000"/>
              </a:buClr>
              <a:buSzPct val="100000"/>
            </a:pPr>
            <a:r>
              <a:rPr lang="ru-RU" sz="2000" dirty="0">
                <a:solidFill>
                  <a:srgbClr val="000000"/>
                </a:solidFill>
              </a:rPr>
              <a:t>Расширение синтаксиса</a:t>
            </a:r>
            <a:r>
              <a:rPr lang="en-US" sz="2000" dirty="0">
                <a:solidFill>
                  <a:srgbClr val="000000"/>
                </a:solidFill>
              </a:rPr>
              <a:t> SQL</a:t>
            </a:r>
            <a:r>
              <a:rPr lang="ru-RU" sz="2000" dirty="0">
                <a:solidFill>
                  <a:srgbClr val="000000"/>
                </a:solidFill>
              </a:rPr>
              <a:t> для поддержки специфичных для </a:t>
            </a:r>
            <a:r>
              <a:rPr lang="en-US" sz="2000" dirty="0">
                <a:solidFill>
                  <a:srgbClr val="000000"/>
                </a:solidFill>
              </a:rPr>
              <a:t>«</a:t>
            </a:r>
            <a:r>
              <a:rPr lang="ru-RU" sz="2000" dirty="0" err="1">
                <a:solidFill>
                  <a:srgbClr val="000000"/>
                </a:solidFill>
              </a:rPr>
              <a:t>Тераграф</a:t>
            </a:r>
            <a:r>
              <a:rPr lang="ru" sz="2000" dirty="0">
                <a:solidFill>
                  <a:srgbClr val="000000"/>
                </a:solidFill>
              </a:rPr>
              <a:t>»</a:t>
            </a:r>
            <a:r>
              <a:rPr lang="en-US" sz="2000" dirty="0">
                <a:solidFill>
                  <a:srgbClr val="000000"/>
                </a:solidFill>
              </a:rPr>
              <a:t>’</a:t>
            </a:r>
            <a:r>
              <a:rPr lang="ru-RU" sz="2000" dirty="0">
                <a:solidFill>
                  <a:srgbClr val="000000"/>
                </a:solidFill>
              </a:rPr>
              <a:t>а команд.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1D37F3-E4F7-4DAC-B390-44B3D688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>
                <a:solidFill>
                  <a:srgbClr val="000000"/>
                </a:solidFill>
              </a:rPr>
              <a:pPr/>
              <a:t>18</a:t>
            </a:fld>
            <a:endParaRPr lang="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51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ru" sz="3600" dirty="0">
                <a:solidFill>
                  <a:srgbClr val="000000"/>
                </a:solidFill>
              </a:rPr>
              <a:t>Цель и задач</a:t>
            </a:r>
            <a:r>
              <a:rPr lang="ru-RU" sz="3600" dirty="0">
                <a:solidFill>
                  <a:srgbClr val="000000"/>
                </a:solidFill>
              </a:rPr>
              <a:t>и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221530" y="1276258"/>
            <a:ext cx="8700940" cy="325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ru" b="1" dirty="0">
                <a:solidFill>
                  <a:srgbClr val="000000"/>
                </a:solidFill>
              </a:rPr>
              <a:t>Цель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ru" dirty="0">
                <a:solidFill>
                  <a:srgbClr val="000000"/>
                </a:solidFill>
              </a:rPr>
              <a:t>разработать ПО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ru-RU" dirty="0">
                <a:solidFill>
                  <a:srgbClr val="000000"/>
                </a:solidFill>
              </a:rPr>
              <a:t> реализующее метод </a:t>
            </a:r>
            <a:r>
              <a:rPr lang="ru-RU" dirty="0" err="1">
                <a:solidFill>
                  <a:srgbClr val="000000"/>
                </a:solidFill>
              </a:rPr>
              <a:t>кодогенерации</a:t>
            </a:r>
            <a:r>
              <a:rPr lang="ru-RU" dirty="0">
                <a:solidFill>
                  <a:srgbClr val="000000"/>
                </a:solidFill>
              </a:rPr>
              <a:t> инструкций для работы с </a:t>
            </a:r>
            <a:r>
              <a:rPr lang="ru-RU" dirty="0" err="1">
                <a:solidFill>
                  <a:srgbClr val="000000"/>
                </a:solidFill>
              </a:rPr>
              <a:t>графовой</a:t>
            </a:r>
            <a:r>
              <a:rPr lang="ru-RU" dirty="0">
                <a:solidFill>
                  <a:srgbClr val="000000"/>
                </a:solidFill>
              </a:rPr>
              <a:t> базой данных.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b="1" dirty="0">
                <a:solidFill>
                  <a:srgbClr val="000000"/>
                </a:solidFill>
              </a:rPr>
              <a:t>Задачи</a:t>
            </a:r>
            <a:r>
              <a:rPr lang="ru-RU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ts val="12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Провести анализ существующих подходов к </a:t>
            </a:r>
            <a:r>
              <a:rPr lang="ru-RU" dirty="0" err="1">
                <a:solidFill>
                  <a:srgbClr val="000000"/>
                </a:solidFill>
              </a:rPr>
              <a:t>кодогенерации</a:t>
            </a:r>
            <a:r>
              <a:rPr lang="ru-RU" dirty="0">
                <a:solidFill>
                  <a:srgbClr val="000000"/>
                </a:solidFill>
              </a:rPr>
              <a:t> и особенностей предметной области</a:t>
            </a:r>
            <a:r>
              <a:rPr lang="en-US" dirty="0">
                <a:solidFill>
                  <a:srgbClr val="000000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Спроектировать библиотеку </a:t>
            </a:r>
            <a:r>
              <a:rPr lang="ru-RU" dirty="0" err="1">
                <a:solidFill>
                  <a:srgbClr val="000000"/>
                </a:solidFill>
              </a:rPr>
              <a:t>кодогенерации</a:t>
            </a:r>
            <a:r>
              <a:rPr lang="ru-RU" dirty="0">
                <a:solidFill>
                  <a:srgbClr val="000000"/>
                </a:solidFill>
              </a:rPr>
              <a:t> инструкций для работы с </a:t>
            </a:r>
            <a:r>
              <a:rPr lang="ru-RU" dirty="0" err="1">
                <a:solidFill>
                  <a:srgbClr val="000000"/>
                </a:solidFill>
              </a:rPr>
              <a:t>графовой</a:t>
            </a:r>
            <a:r>
              <a:rPr lang="ru-RU" dirty="0">
                <a:solidFill>
                  <a:srgbClr val="000000"/>
                </a:solidFill>
              </a:rPr>
              <a:t> базой данных</a:t>
            </a:r>
            <a:r>
              <a:rPr lang="en-US" dirty="0">
                <a:solidFill>
                  <a:srgbClr val="000000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Разработать библиотеку </a:t>
            </a:r>
            <a:r>
              <a:rPr lang="ru-RU" dirty="0" err="1">
                <a:solidFill>
                  <a:srgbClr val="000000"/>
                </a:solidFill>
              </a:rPr>
              <a:t>кодогенерации</a:t>
            </a:r>
            <a:r>
              <a:rPr lang="ru-RU" dirty="0">
                <a:solidFill>
                  <a:srgbClr val="000000"/>
                </a:solidFill>
              </a:rPr>
              <a:t> и интерфейс командной строки к ней</a:t>
            </a:r>
            <a:r>
              <a:rPr lang="en-US" dirty="0">
                <a:solidFill>
                  <a:srgbClr val="000000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Исследовать корректность генерации инструкций работы с </a:t>
            </a:r>
            <a:r>
              <a:rPr lang="ru-RU" dirty="0" err="1">
                <a:solidFill>
                  <a:srgbClr val="000000"/>
                </a:solidFill>
              </a:rPr>
              <a:t>графовой</a:t>
            </a:r>
            <a:r>
              <a:rPr lang="ru-RU" dirty="0">
                <a:solidFill>
                  <a:srgbClr val="000000"/>
                </a:solidFill>
              </a:rPr>
              <a:t> базой данных из SQL выражений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2BF9194-4D10-4007-B9D0-A81F460910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>
                <a:solidFill>
                  <a:srgbClr val="000000"/>
                </a:solidFill>
              </a:rPr>
              <a:pPr/>
              <a:t>2</a:t>
            </a:fld>
            <a:endParaRPr lang="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ru" dirty="0">
                <a:solidFill>
                  <a:srgbClr val="000000"/>
                </a:solidFill>
              </a:rPr>
              <a:t>Анализ предметной области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87899" y="1144125"/>
            <a:ext cx="8525143" cy="3938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solidFill>
                  <a:srgbClr val="000000"/>
                </a:solidFill>
              </a:rPr>
              <a:t>Вычислительный комплекс </a:t>
            </a:r>
            <a:r>
              <a:rPr lang="en-US" sz="2000" dirty="0">
                <a:solidFill>
                  <a:srgbClr val="000000"/>
                </a:solidFill>
              </a:rPr>
              <a:t>«</a:t>
            </a:r>
            <a:r>
              <a:rPr lang="ru-RU" sz="2000" dirty="0" err="1">
                <a:solidFill>
                  <a:srgbClr val="000000"/>
                </a:solidFill>
              </a:rPr>
              <a:t>Тераграф</a:t>
            </a:r>
            <a:r>
              <a:rPr lang="ru" sz="2000" dirty="0">
                <a:solidFill>
                  <a:srgbClr val="000000"/>
                </a:solidFill>
              </a:rPr>
              <a:t>»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  <a:endParaRPr lang="ru-RU" sz="2000" dirty="0">
              <a:solidFill>
                <a:srgbClr val="000000"/>
              </a:solidFill>
            </a:endParaRPr>
          </a:p>
          <a:p>
            <a:pPr marL="342900"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ru-RU" sz="2000" dirty="0">
                <a:solidFill>
                  <a:srgbClr val="000000"/>
                </a:solidFill>
              </a:rPr>
              <a:t>Аппаратная поддержка набора команд </a:t>
            </a:r>
            <a:r>
              <a:rPr lang="en-US" sz="2000" b="1" dirty="0" err="1">
                <a:solidFill>
                  <a:srgbClr val="000000"/>
                </a:solidFill>
              </a:rPr>
              <a:t>DiSC</a:t>
            </a:r>
            <a:r>
              <a:rPr lang="en-US" sz="2000" b="1" dirty="0">
                <a:solidFill>
                  <a:srgbClr val="000000"/>
                </a:solidFill>
              </a:rPr>
              <a:t>;</a:t>
            </a:r>
            <a:endParaRPr lang="en-US" sz="2000" dirty="0">
              <a:solidFill>
                <a:srgbClr val="000000"/>
              </a:solidFill>
            </a:endParaRPr>
          </a:p>
          <a:p>
            <a:pPr marL="342900"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ru-RU" sz="2000" dirty="0">
                <a:solidFill>
                  <a:srgbClr val="000000"/>
                </a:solidFill>
              </a:rPr>
              <a:t>Обработка данных в виде </a:t>
            </a:r>
            <a:r>
              <a:rPr lang="ru-RU" sz="2000" dirty="0" err="1">
                <a:solidFill>
                  <a:srgbClr val="000000"/>
                </a:solidFill>
              </a:rPr>
              <a:t>графовых</a:t>
            </a:r>
            <a:r>
              <a:rPr lang="ru-RU" sz="2000" dirty="0">
                <a:solidFill>
                  <a:srgbClr val="000000"/>
                </a:solidFill>
              </a:rPr>
              <a:t> структур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  <a:endParaRPr lang="ru-RU" sz="2000" dirty="0">
              <a:solidFill>
                <a:srgbClr val="000000"/>
              </a:solidFill>
            </a:endParaRPr>
          </a:p>
          <a:p>
            <a:pPr marL="342900"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ru-RU" sz="2000" dirty="0">
                <a:solidFill>
                  <a:srgbClr val="000000"/>
                </a:solidFill>
              </a:rPr>
              <a:t>Данные представлены парами ключ и значение, каждый из которых имеет размер 64 бита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  <a:endParaRPr lang="ru-RU" sz="2000" dirty="0">
              <a:solidFill>
                <a:srgbClr val="000000"/>
              </a:solidFill>
            </a:endParaRPr>
          </a:p>
          <a:p>
            <a:pPr marL="342900"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ru-RU" sz="2000" dirty="0">
                <a:solidFill>
                  <a:srgbClr val="000000"/>
                </a:solidFill>
              </a:rPr>
              <a:t>Для работы с комплексом применяется низкоуровневая библиотека </a:t>
            </a:r>
            <a:r>
              <a:rPr lang="en-US" sz="2000" b="1" dirty="0" err="1">
                <a:solidFill>
                  <a:srgbClr val="000000"/>
                </a:solidFill>
              </a:rPr>
              <a:t>leonhard</a:t>
            </a:r>
            <a:r>
              <a:rPr lang="en-US" sz="2000" b="1" dirty="0">
                <a:solidFill>
                  <a:srgbClr val="000000"/>
                </a:solidFill>
              </a:rPr>
              <a:t> x64 </a:t>
            </a:r>
            <a:r>
              <a:rPr lang="en-US" sz="2000" b="1" dirty="0" err="1">
                <a:solidFill>
                  <a:srgbClr val="000000"/>
                </a:solidFill>
              </a:rPr>
              <a:t>xrt</a:t>
            </a:r>
            <a:r>
              <a:rPr lang="ru-RU" sz="2000" dirty="0">
                <a:solidFill>
                  <a:srgbClr val="000000"/>
                </a:solidFill>
              </a:rPr>
              <a:t>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1D37F3-E4F7-4DAC-B390-44B3D688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>
                <a:solidFill>
                  <a:srgbClr val="000000"/>
                </a:solidFill>
              </a:rPr>
              <a:pPr/>
              <a:t>3</a:t>
            </a:fld>
            <a:endParaRPr lang="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2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ru" dirty="0">
                <a:solidFill>
                  <a:srgbClr val="000000"/>
                </a:solidFill>
              </a:rPr>
              <a:t>Анализ существующих аналогов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87900" y="1144125"/>
            <a:ext cx="8588460" cy="3775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Существующие решения работы с </a:t>
            </a:r>
            <a:r>
              <a:rPr lang="ru-RU" sz="2000" dirty="0" err="1">
                <a:solidFill>
                  <a:srgbClr val="000000"/>
                </a:solidFill>
              </a:rPr>
              <a:t>графовыми</a:t>
            </a:r>
            <a:r>
              <a:rPr lang="ru-RU" sz="2000" dirty="0">
                <a:solidFill>
                  <a:srgbClr val="000000"/>
                </a:solidFill>
              </a:rPr>
              <a:t> базами данных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1D37F3-E4F7-4DAC-B390-44B3D688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>
                <a:solidFill>
                  <a:srgbClr val="000000"/>
                </a:solidFill>
              </a:rPr>
              <a:pPr/>
              <a:t>4</a:t>
            </a:fld>
            <a:endParaRPr lang="ru" dirty="0">
              <a:solidFill>
                <a:srgbClr val="000000"/>
              </a:solidFill>
            </a:endParaRP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617AD7F5-9990-4FCD-9AFE-DA3FE5C96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39371"/>
              </p:ext>
            </p:extLst>
          </p:nvPr>
        </p:nvGraphicFramePr>
        <p:xfrm>
          <a:off x="387900" y="1830070"/>
          <a:ext cx="8244548" cy="2633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2274">
                  <a:extLst>
                    <a:ext uri="{9D8B030D-6E8A-4147-A177-3AD203B41FA5}">
                      <a16:colId xmlns:a16="http://schemas.microsoft.com/office/drawing/2014/main" val="3949926895"/>
                    </a:ext>
                  </a:extLst>
                </a:gridCol>
                <a:gridCol w="4122274">
                  <a:extLst>
                    <a:ext uri="{9D8B030D-6E8A-4147-A177-3AD203B41FA5}">
                      <a16:colId xmlns:a16="http://schemas.microsoft.com/office/drawing/2014/main" val="778708087"/>
                    </a:ext>
                  </a:extLst>
                </a:gridCol>
              </a:tblGrid>
              <a:tr h="446338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Технология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09809"/>
                  </a:ext>
                </a:extLst>
              </a:tr>
              <a:tr h="72544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Apache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TinkerPop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Gremlin Query Language</a:t>
                      </a:r>
                      <a:endParaRPr lang="ru-RU" sz="1600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Язык описания процесса обхода графов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773596"/>
                  </a:ext>
                </a:extLst>
              </a:tr>
              <a:tr h="72544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Neo4j Cypher Query Language</a:t>
                      </a:r>
                      <a:endParaRPr lang="ru-RU" sz="1600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Язык запросов к графам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107884"/>
                  </a:ext>
                </a:extLst>
              </a:tr>
              <a:tr h="72544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SQL Server Graph SQL</a:t>
                      </a:r>
                      <a:endParaRPr lang="ru-RU" sz="1600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Расширение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SQL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для работы с графами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833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94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ru" dirty="0">
                <a:solidFill>
                  <a:srgbClr val="000000"/>
                </a:solidFill>
              </a:rPr>
              <a:t>Анализ предметной области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60396" y="1144125"/>
            <a:ext cx="8012060" cy="1020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</a:rPr>
              <a:t>Основные операции, необходимые для работы с данными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ru-RU" sz="2400" dirty="0">
                <a:solidFill>
                  <a:srgbClr val="000000"/>
                </a:solidFill>
              </a:rPr>
              <a:t>в вычислительном комплексе «</a:t>
            </a:r>
            <a:r>
              <a:rPr lang="ru-RU" sz="2400" dirty="0" err="1">
                <a:solidFill>
                  <a:srgbClr val="000000"/>
                </a:solidFill>
              </a:rPr>
              <a:t>Тераграф</a:t>
            </a:r>
            <a:r>
              <a:rPr lang="ru-RU" sz="2400" dirty="0">
                <a:solidFill>
                  <a:srgbClr val="000000"/>
                </a:solidFill>
              </a:rPr>
              <a:t>» и их аналоги в </a:t>
            </a:r>
            <a:r>
              <a:rPr lang="en-US" sz="2400" dirty="0">
                <a:solidFill>
                  <a:srgbClr val="000000"/>
                </a:solidFill>
              </a:rPr>
              <a:t>SQL:</a:t>
            </a:r>
            <a:endParaRPr lang="ru-RU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1D37F3-E4F7-4DAC-B390-44B3D688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>
                <a:solidFill>
                  <a:srgbClr val="000000"/>
                </a:solidFill>
              </a:rPr>
              <a:pPr/>
              <a:t>5</a:t>
            </a:fld>
            <a:endParaRPr lang="ru" dirty="0">
              <a:solidFill>
                <a:srgbClr val="000000"/>
              </a:solidFill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EAA6546-999B-4A44-AAF9-1F79C1A87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83496"/>
              </p:ext>
            </p:extLst>
          </p:nvPr>
        </p:nvGraphicFramePr>
        <p:xfrm>
          <a:off x="460396" y="2063613"/>
          <a:ext cx="8012060" cy="2442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1736">
                  <a:extLst>
                    <a:ext uri="{9D8B030D-6E8A-4147-A177-3AD203B41FA5}">
                      <a16:colId xmlns:a16="http://schemas.microsoft.com/office/drawing/2014/main" val="1418209766"/>
                    </a:ext>
                  </a:extLst>
                </a:gridCol>
                <a:gridCol w="3080324">
                  <a:extLst>
                    <a:ext uri="{9D8B030D-6E8A-4147-A177-3AD203B41FA5}">
                      <a16:colId xmlns:a16="http://schemas.microsoft.com/office/drawing/2014/main" val="806171696"/>
                    </a:ext>
                  </a:extLst>
                </a:gridCol>
              </a:tblGrid>
              <a:tr h="610666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Операции работы с данными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SQL</a:t>
                      </a:r>
                      <a:endParaRPr lang="ru-RU" sz="2400" b="1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924774"/>
                  </a:ext>
                </a:extLst>
              </a:tr>
              <a:tr h="610666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Создание структуры хранения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CREATE TABLE</a:t>
                      </a:r>
                      <a:endParaRPr lang="ru-RU" sz="1600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755357"/>
                  </a:ext>
                </a:extLst>
              </a:tr>
              <a:tr h="610666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Выборка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SELECT</a:t>
                      </a:r>
                      <a:endParaRPr lang="ru-RU" sz="1600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118974"/>
                  </a:ext>
                </a:extLst>
              </a:tr>
              <a:tr h="610666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Вставка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0000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INSERT</a:t>
                      </a:r>
                      <a:endParaRPr lang="ru-RU" sz="1600" dirty="0">
                        <a:solidFill>
                          <a:srgbClr val="00000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413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45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ru" dirty="0">
                <a:solidFill>
                  <a:srgbClr val="000000"/>
                </a:solidFill>
              </a:rPr>
              <a:t>Постановка задачи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1D37F3-E4F7-4DAC-B390-44B3D688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>
                <a:solidFill>
                  <a:srgbClr val="000000"/>
                </a:solidFill>
              </a:rPr>
              <a:pPr/>
              <a:t>6</a:t>
            </a:fld>
            <a:endParaRPr lang="ru" dirty="0">
              <a:solidFill>
                <a:srgbClr val="00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C8F921-883B-4D16-B866-B9DAAF9BF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459" y="1144125"/>
            <a:ext cx="6362434" cy="374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48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58087" y="458025"/>
            <a:ext cx="8663071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ru" dirty="0">
                <a:solidFill>
                  <a:srgbClr val="000000"/>
                </a:solidFill>
              </a:rPr>
              <a:t>Диаграмма классов библиотеки кодогенерации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1D37F3-E4F7-4DAC-B390-44B3D688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>
                <a:solidFill>
                  <a:srgbClr val="000000"/>
                </a:solidFill>
              </a:rPr>
              <a:pPr/>
              <a:t>7</a:t>
            </a:fld>
            <a:endParaRPr lang="ru" dirty="0">
              <a:solidFill>
                <a:srgbClr val="00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19C84E-756C-4E7F-9A68-F15727F85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04" y="1489897"/>
            <a:ext cx="7140191" cy="29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7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500324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ru" dirty="0">
                <a:solidFill>
                  <a:srgbClr val="000000"/>
                </a:solidFill>
              </a:rPr>
              <a:t>Поддерживаемые типы столбцов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1D37F3-E4F7-4DAC-B390-44B3D688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>
                <a:solidFill>
                  <a:srgbClr val="000000"/>
                </a:solidFill>
              </a:rPr>
              <a:pPr/>
              <a:t>8</a:t>
            </a:fld>
            <a:endParaRPr lang="ru" dirty="0">
              <a:solidFill>
                <a:srgbClr val="000000"/>
              </a:solidFill>
            </a:endParaRP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C7E782BB-CE64-4C19-BC47-E27CD22B0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08351"/>
              </p:ext>
            </p:extLst>
          </p:nvPr>
        </p:nvGraphicFramePr>
        <p:xfrm>
          <a:off x="634113" y="1524489"/>
          <a:ext cx="787577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5258">
                  <a:extLst>
                    <a:ext uri="{9D8B030D-6E8A-4147-A177-3AD203B41FA5}">
                      <a16:colId xmlns:a16="http://schemas.microsoft.com/office/drawing/2014/main" val="2544623038"/>
                    </a:ext>
                  </a:extLst>
                </a:gridCol>
                <a:gridCol w="2184829">
                  <a:extLst>
                    <a:ext uri="{9D8B030D-6E8A-4147-A177-3AD203B41FA5}">
                      <a16:colId xmlns:a16="http://schemas.microsoft.com/office/drawing/2014/main" val="300591127"/>
                    </a:ext>
                  </a:extLst>
                </a:gridCol>
                <a:gridCol w="3065687">
                  <a:extLst>
                    <a:ext uri="{9D8B030D-6E8A-4147-A177-3AD203B41FA5}">
                      <a16:colId xmlns:a16="http://schemas.microsoft.com/office/drawing/2014/main" val="2026859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000000"/>
                          </a:solidFill>
                        </a:rPr>
                        <a:t>Название типа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000000"/>
                          </a:solidFill>
                        </a:rPr>
                        <a:t>Размер в байтах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rgbClr val="000000"/>
                          </a:solidFill>
                        </a:rPr>
                        <a:t>Соответствующий тип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</a:rPr>
                        <a:t> C++</a:t>
                      </a:r>
                      <a:endParaRPr lang="ru-RU" sz="1600" b="1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33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BOOLEAN</a:t>
                      </a:r>
                      <a:endParaRPr lang="ru-RU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bool</a:t>
                      </a:r>
                      <a:endParaRPr lang="ru-RU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89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INT1 / TINYINT</a:t>
                      </a:r>
                      <a:endParaRPr lang="ru-RU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ru-RU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unsigned int</a:t>
                      </a:r>
                      <a:endParaRPr lang="ru-RU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92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INT2 / SMALLINT</a:t>
                      </a:r>
                      <a:endParaRPr lang="ru-RU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ru-RU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unsigned int</a:t>
                      </a:r>
                      <a:endParaRPr lang="ru-RU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224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INT3 / MEDIUMINT</a:t>
                      </a:r>
                      <a:endParaRPr lang="ru-RU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ru-RU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unsigned int</a:t>
                      </a:r>
                      <a:endParaRPr lang="ru-RU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780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INT4 / INT / INTEGER</a:t>
                      </a:r>
                      <a:endParaRPr lang="ru-RU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ru-RU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unsigned int</a:t>
                      </a:r>
                      <a:endParaRPr lang="ru-RU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290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INT8 / BIGINT</a:t>
                      </a:r>
                      <a:endParaRPr lang="ru-RU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ru-RU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unsigned int</a:t>
                      </a:r>
                      <a:endParaRPr lang="ru-RU" sz="1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03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0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500324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ru" dirty="0">
                <a:solidFill>
                  <a:srgbClr val="000000"/>
                </a:solidFill>
              </a:rPr>
              <a:t>Связываемые переменные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1D37F3-E4F7-4DAC-B390-44B3D688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>
                <a:solidFill>
                  <a:srgbClr val="000000"/>
                </a:solidFill>
              </a:rPr>
              <a:pPr/>
              <a:t>9</a:t>
            </a:fld>
            <a:endParaRPr lang="ru" dirty="0">
              <a:solidFill>
                <a:srgbClr val="000000"/>
              </a:solidFill>
            </a:endParaRPr>
          </a:p>
        </p:txBody>
      </p:sp>
      <p:sp>
        <p:nvSpPr>
          <p:cNvPr id="5" name="Google Shape;72;p14">
            <a:extLst>
              <a:ext uri="{FF2B5EF4-FFF2-40B4-BE49-F238E27FC236}">
                <a16:creationId xmlns:a16="http://schemas.microsoft.com/office/drawing/2014/main" id="{B0E8D8B3-95D6-4E39-BDB9-FDFD3162BC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0398" y="1372266"/>
            <a:ext cx="8466786" cy="3161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Для параметризации </a:t>
            </a:r>
            <a:r>
              <a:rPr lang="en-US" sz="2000" dirty="0">
                <a:solidFill>
                  <a:srgbClr val="000000"/>
                </a:solidFill>
              </a:rPr>
              <a:t>SQL</a:t>
            </a:r>
            <a:r>
              <a:rPr lang="ru-RU" sz="2000" dirty="0">
                <a:solidFill>
                  <a:srgbClr val="000000"/>
                </a:solidFill>
              </a:rPr>
              <a:t>-выражений выборки и вставки используется механизм связываемых переменных, значения которых будут конкретизированы при выполнении запроса.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Синтаксически они задаются как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000000"/>
                </a:solidFill>
              </a:rPr>
              <a:t>:</a:t>
            </a:r>
            <a:r>
              <a:rPr lang="en-US" sz="2000" b="1" dirty="0" err="1">
                <a:solidFill>
                  <a:srgbClr val="000000"/>
                </a:solidFill>
              </a:rPr>
              <a:t>arg</a:t>
            </a:r>
            <a:endParaRPr lang="ru-RU" sz="20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ru-RU" sz="20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Пример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  <a:endParaRPr lang="ru-RU" sz="2000" dirty="0">
              <a:solidFill>
                <a:srgbClr val="000000"/>
              </a:solidFill>
            </a:endParaRPr>
          </a:p>
        </p:txBody>
      </p:sp>
      <p:graphicFrame>
        <p:nvGraphicFramePr>
          <p:cNvPr id="6" name="Таблица 3">
            <a:extLst>
              <a:ext uri="{FF2B5EF4-FFF2-40B4-BE49-F238E27FC236}">
                <a16:creationId xmlns:a16="http://schemas.microsoft.com/office/drawing/2014/main" id="{E51BFDC4-48EB-4BCF-831C-0A59DAD71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613760"/>
              </p:ext>
            </p:extLst>
          </p:nvPr>
        </p:nvGraphicFramePr>
        <p:xfrm>
          <a:off x="1684091" y="3236178"/>
          <a:ext cx="489598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5984">
                  <a:extLst>
                    <a:ext uri="{9D8B030D-6E8A-4147-A177-3AD203B41FA5}">
                      <a16:colId xmlns:a16="http://schemas.microsoft.com/office/drawing/2014/main" val="1130169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col FROM table WHERE id = :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queryid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05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51854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3A373A"/>
      </a:dk1>
      <a:lt1>
        <a:srgbClr val="FFE599"/>
      </a:lt1>
      <a:dk2>
        <a:srgbClr val="FFE599"/>
      </a:dk2>
      <a:lt2>
        <a:srgbClr val="CFD8DC"/>
      </a:lt2>
      <a:accent1>
        <a:srgbClr val="348CC0"/>
      </a:accent1>
      <a:accent2>
        <a:srgbClr val="2D2C2E"/>
      </a:accent2>
      <a:accent3>
        <a:srgbClr val="009688"/>
      </a:accent3>
      <a:accent4>
        <a:srgbClr val="666666"/>
      </a:accent4>
      <a:accent5>
        <a:srgbClr val="36343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</TotalTime>
  <Words>1035</Words>
  <Application>Microsoft Office PowerPoint</Application>
  <PresentationFormat>Экран (16:9)</PresentationFormat>
  <Paragraphs>216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Roboto Slab</vt:lpstr>
      <vt:lpstr>Roboto</vt:lpstr>
      <vt:lpstr>Arial</vt:lpstr>
      <vt:lpstr>Times New Roman</vt:lpstr>
      <vt:lpstr>Courier New</vt:lpstr>
      <vt:lpstr>Marina</vt:lpstr>
      <vt:lpstr>Курсовая работа на тему «Разработка метода кодогенерации инструкций для работы с графовой базой данных»</vt:lpstr>
      <vt:lpstr>Цель и задачи</vt:lpstr>
      <vt:lpstr>Анализ предметной области</vt:lpstr>
      <vt:lpstr>Анализ существующих аналогов</vt:lpstr>
      <vt:lpstr>Анализ предметной области</vt:lpstr>
      <vt:lpstr>Постановка задачи</vt:lpstr>
      <vt:lpstr>Диаграмма классов библиотеки кодогенерации</vt:lpstr>
      <vt:lpstr>Поддерживаемые типы столбцов</vt:lpstr>
      <vt:lpstr>Связываемые переменные</vt:lpstr>
      <vt:lpstr>Средства разработки</vt:lpstr>
      <vt:lpstr>Пример работы программы</vt:lpstr>
      <vt:lpstr>Пример работы программы</vt:lpstr>
      <vt:lpstr>Пример работы программы</vt:lpstr>
      <vt:lpstr>Исследование CREATE TABLE</vt:lpstr>
      <vt:lpstr>Презентация PowerPoint</vt:lpstr>
      <vt:lpstr>Презентация PowerPoint</vt:lpstr>
      <vt:lpstr>Заключение</vt:lpstr>
      <vt:lpstr>Направления дальнейшего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Трехмерная визуализация архитектурного объекта</dc:title>
  <dc:creator>Кирилл Дремин</dc:creator>
  <cp:lastModifiedBy>Катя Болотова</cp:lastModifiedBy>
  <cp:revision>55</cp:revision>
  <dcterms:modified xsi:type="dcterms:W3CDTF">2024-06-07T20:41:45Z</dcterms:modified>
</cp:coreProperties>
</file>