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4" r:id="rId1"/>
    <p:sldMasterId id="2147483675" r:id="rId2"/>
  </p:sldMasterIdLst>
  <p:notesMasterIdLst>
    <p:notesMasterId r:id="rId15"/>
  </p:notesMasterIdLst>
  <p:handoutMasterIdLst>
    <p:handoutMasterId r:id="rId16"/>
  </p:handoutMasterIdLst>
  <p:sldIdLst>
    <p:sldId id="459" r:id="rId3"/>
    <p:sldId id="584" r:id="rId4"/>
    <p:sldId id="571" r:id="rId5"/>
    <p:sldId id="595" r:id="rId6"/>
    <p:sldId id="572" r:id="rId7"/>
    <p:sldId id="577" r:id="rId8"/>
    <p:sldId id="597" r:id="rId9"/>
    <p:sldId id="576" r:id="rId10"/>
    <p:sldId id="596" r:id="rId11"/>
    <p:sldId id="580" r:id="rId12"/>
    <p:sldId id="583" r:id="rId13"/>
    <p:sldId id="590" r:id="rId14"/>
  </p:sldIdLst>
  <p:sldSz cx="9144000" cy="6858000" type="screen4x3"/>
  <p:notesSz cx="9947275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0">
          <p15:clr>
            <a:srgbClr val="A4A3A4"/>
          </p15:clr>
        </p15:guide>
        <p15:guide id="2" pos="28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26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32" autoAdjust="0"/>
  </p:normalViewPr>
  <p:slideViewPr>
    <p:cSldViewPr>
      <p:cViewPr varScale="1">
        <p:scale>
          <a:sx n="82" d="100"/>
          <a:sy n="82" d="100"/>
        </p:scale>
        <p:origin x="1474" y="67"/>
      </p:cViewPr>
      <p:guideLst>
        <p:guide orient="horz" pos="2270"/>
        <p:guide pos="28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10486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34487" y="0"/>
            <a:ext cx="4310486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7519D6-1C53-4024-85E0-9E0F7C4A19BB}" type="datetimeFigureOut">
              <a:rPr lang="zh-CN" altLang="en-US" smtClean="0"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4310486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34487" y="6513910"/>
            <a:ext cx="4310486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063D6E-807B-4960-99F8-2A7004D5FB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929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192463" y="565150"/>
            <a:ext cx="3295650" cy="247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5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80587" y="3290888"/>
            <a:ext cx="8383802" cy="296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noProof="0" smtClean="0"/>
              <a:t>单击此处编辑母版文本样式
第二级
第三级
第四级
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12789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5632186" y="0"/>
            <a:ext cx="4315091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D7E203D-748C-4FDE-BDCA-535D91C7E74A}" type="datetimeFigureOut">
              <a:rPr lang="zh-CN" altLang="en-US"/>
              <a:pPr>
                <a:defRPr/>
              </a:pPr>
              <a:t>2022/2/26</a:t>
            </a:fld>
            <a:endParaRPr lang="zh-CN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4312789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32186" y="6515100"/>
            <a:ext cx="4315091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4D2C4536-4EE6-4EF5-B85B-666FA9060E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9707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2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2C4536-4EE6-4EF5-B85B-666FA9060E63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910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9308464-D9BA-4B31-AB26-C5D67A938681}" type="slidenum">
              <a:rPr lang="zh-CN" altLang="en-US" smtClean="0"/>
              <a:pPr/>
              <a:t>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46745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9308464-D9BA-4B31-AB26-C5D67A938681}" type="slidenum">
              <a:rPr lang="zh-CN" altLang="en-US" smtClean="0"/>
              <a:pPr/>
              <a:t>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97673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9308464-D9BA-4B31-AB26-C5D67A938681}" type="slidenum">
              <a:rPr lang="zh-CN" altLang="en-US" smtClean="0"/>
              <a:pPr/>
              <a:t>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76007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2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2C4536-4EE6-4EF5-B85B-666FA9060E63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490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58E1BD-DD99-492B-9657-1717D2290A57}" type="datetimeFigureOut">
              <a:rPr lang="zh-CN" altLang="en-US"/>
              <a:pPr>
                <a:defRPr/>
              </a:pPr>
              <a:t>2022/2/26</a:t>
            </a:fld>
            <a:endParaRPr 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FC38FC-92C0-4765-9019-0F220CF3AC0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52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2A44AF-7240-48BE-A460-1E9E75750C7A}" type="datetimeFigureOut">
              <a:rPr lang="zh-CN" altLang="en-US"/>
              <a:pPr>
                <a:defRPr/>
              </a:pPr>
              <a:t>2022/2/26</a:t>
            </a:fld>
            <a:endParaRPr 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40A2B-99C5-492E-A014-86DDFD406865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17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B3093C-8733-44DE-BFA3-F3BE156A2A96}" type="datetimeFigureOut">
              <a:rPr lang="zh-CN" altLang="en-US"/>
              <a:pPr>
                <a:defRPr/>
              </a:pPr>
              <a:t>2022/2/26</a:t>
            </a:fld>
            <a:endParaRPr 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4F389-66CB-4F24-9B40-4170D10E87B6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53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3CE0A9-4A08-4F04-821A-B0E2404DF3C9}" type="datetimeFigureOut">
              <a:rPr lang="zh-CN" altLang="en-US"/>
              <a:pPr>
                <a:defRPr/>
              </a:pPr>
              <a:t>2022/2/26</a:t>
            </a:fld>
            <a:endParaRPr 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582B29-2B15-4A2F-9323-E33C64016C9D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43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5DF4D3-428A-434A-8C0A-567D06309499}" type="datetimeFigureOut">
              <a:rPr lang="zh-CN" altLang="en-US"/>
              <a:pPr>
                <a:defRPr/>
              </a:pPr>
              <a:t>2022/2/26</a:t>
            </a:fld>
            <a:endParaRPr 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1B039D-C971-4837-9CF9-DBD1B2DEA6F7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28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D9FF0-2F4B-4964-90EA-D3FC68467D1C}" type="datetimeFigureOut">
              <a:rPr lang="zh-CN" altLang="en-US"/>
              <a:pPr>
                <a:defRPr/>
              </a:pPr>
              <a:t>2022/2/26</a:t>
            </a:fld>
            <a:endParaRPr 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D000C-817E-44A8-80B4-346A09BD2AB9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42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A0B5C-63C0-4473-AC85-6280569CEAD9}" type="datetimeFigureOut">
              <a:rPr lang="zh-CN" altLang="en-US"/>
              <a:pPr>
                <a:defRPr/>
              </a:pPr>
              <a:t>2022/2/26</a:t>
            </a:fld>
            <a:endParaRPr 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CC8FD-9C46-4676-8C1D-254432182A96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5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BB4CED-1563-4386-B2BB-414CCBD6E69E}" type="datetimeFigureOut">
              <a:rPr lang="zh-CN" altLang="en-US"/>
              <a:pPr>
                <a:defRPr/>
              </a:pPr>
              <a:t>2022/2/26</a:t>
            </a:fld>
            <a:endParaRPr 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676CDA-D9E3-45D1-9265-8F078D88A382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5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7A25EC-B8EB-4E5B-801B-47AF4A48B459}" type="datetimeFigureOut">
              <a:rPr lang="zh-CN" altLang="en-US"/>
              <a:pPr>
                <a:defRPr/>
              </a:pPr>
              <a:t>2022/2/26</a:t>
            </a:fld>
            <a:endParaRPr 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79ACC1-5EE3-41CC-A929-EC6AE5F8B966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014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A1073-367E-4123-B5EC-7A25C3A090E6}" type="datetimeFigureOut">
              <a:rPr lang="zh-CN" altLang="en-US"/>
              <a:pPr>
                <a:defRPr/>
              </a:pPr>
              <a:t>2022/2/26</a:t>
            </a:fld>
            <a:endParaRPr 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2D856-B9B5-4397-8B14-DEF475944142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348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593715-2D68-42B7-A33C-A20A14240D10}" type="datetimeFigureOut">
              <a:rPr lang="zh-CN" altLang="en-US"/>
              <a:pPr>
                <a:defRPr/>
              </a:pPr>
              <a:t>2022/2/26</a:t>
            </a:fld>
            <a:endParaRPr 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F65AE-8AC6-4161-AE2E-C64CBE07A546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2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69672B-DB4C-483E-BC7D-944BF95615AB}" type="datetimeFigureOut">
              <a:rPr lang="zh-CN" altLang="en-US"/>
              <a:pPr>
                <a:defRPr/>
              </a:pPr>
              <a:t>2022/2/26</a:t>
            </a:fld>
            <a:endParaRPr 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E38090-CF2E-4CDE-9997-C97BEFF1DBB7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730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FCAFA5-D2E4-49E0-8FD4-0B41B72C1F55}" type="datetimeFigureOut">
              <a:rPr lang="zh-CN" altLang="en-US"/>
              <a:pPr>
                <a:defRPr/>
              </a:pPr>
              <a:t>2022/2/26</a:t>
            </a:fld>
            <a:endParaRPr 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0010B9-AE41-4E7F-8C52-2937DCF4D126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927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7BF025-F2BC-4BC6-B824-DF44C5AAF743}" type="datetimeFigureOut">
              <a:rPr lang="zh-CN" altLang="en-US"/>
              <a:pPr>
                <a:defRPr/>
              </a:pPr>
              <a:t>2022/2/26</a:t>
            </a:fld>
            <a:endParaRPr 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32397-2924-419F-95B4-92FB60BE2B3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996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3BC80-4334-4190-923D-D9E1081484F0}" type="datetimeFigureOut">
              <a:rPr lang="zh-CN" altLang="en-US"/>
              <a:pPr>
                <a:defRPr/>
              </a:pPr>
              <a:t>2022/2/26</a:t>
            </a:fld>
            <a:endParaRPr 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0EB574-4019-40E6-A493-8F853DB05674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021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4853C5-8134-4949-A640-9B2606A9675D}" type="datetimeFigureOut">
              <a:rPr lang="zh-CN" altLang="en-US"/>
              <a:pPr>
                <a:defRPr/>
              </a:pPr>
              <a:t>2022/2/26</a:t>
            </a:fld>
            <a:endParaRPr 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D00B7-C4A0-41B5-BD84-FA1020182B86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1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DC6447-2170-47E9-A244-E24E88578E2E}" type="datetimeFigureOut">
              <a:rPr lang="zh-CN" altLang="en-US"/>
              <a:pPr>
                <a:defRPr/>
              </a:pPr>
              <a:t>2022/2/26</a:t>
            </a:fld>
            <a:endParaRPr 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583C84-3C51-4904-9740-E31151EB2EFB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95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E699A0-4238-4066-BF53-980C5078B43A}" type="datetimeFigureOut">
              <a:rPr lang="zh-CN" altLang="en-US"/>
              <a:pPr>
                <a:defRPr/>
              </a:pPr>
              <a:t>2022/2/26</a:t>
            </a:fld>
            <a:endParaRPr 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778631-C130-4103-A699-756B6CE7AD31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15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F467D5-4AE2-4F68-9DF2-A2058C93B309}" type="datetimeFigureOut">
              <a:rPr lang="zh-CN" altLang="en-US"/>
              <a:pPr>
                <a:defRPr/>
              </a:pPr>
              <a:t>2022/2/26</a:t>
            </a:fld>
            <a:endParaRPr 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D842D-CC5C-45E6-87DE-A8087199D1FC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87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0D369-2F61-462F-BDC6-878D2D61362E}" type="datetimeFigureOut">
              <a:rPr lang="zh-CN" altLang="en-US"/>
              <a:pPr>
                <a:defRPr/>
              </a:pPr>
              <a:t>2022/2/26</a:t>
            </a:fld>
            <a:endParaRPr 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08327-13C6-43C5-A7E1-8CD20D87FE0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3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C41904-CD5B-4477-AA54-4AE573B61972}" type="datetimeFigureOut">
              <a:rPr lang="zh-CN" altLang="en-US"/>
              <a:pPr>
                <a:defRPr/>
              </a:pPr>
              <a:t>2022/2/26</a:t>
            </a:fld>
            <a:endParaRPr 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C82C61-AD99-486E-9326-2EBC9790DC5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6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110B01-2799-4421-A7DC-7C56B58FD3CF}" type="datetimeFigureOut">
              <a:rPr lang="zh-CN" altLang="en-US"/>
              <a:pPr>
                <a:defRPr/>
              </a:pPr>
              <a:t>2022/2/26</a:t>
            </a:fld>
            <a:endParaRPr 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BCB434-7310-4834-97AA-A3C8D69CB6B5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57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D39326-DD94-49FA-BBC3-B2EC7015DD5A}" type="datetimeFigureOut">
              <a:rPr lang="zh-CN" altLang="en-US"/>
              <a:pPr>
                <a:defRPr/>
              </a:pPr>
              <a:t>2022/2/26</a:t>
            </a:fld>
            <a:endParaRPr 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31E646-6589-4FFD-8D1C-D2E5D5F91704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08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fld id="{C114A92C-DA7C-4748-953D-C20B7DC2E38A}" type="datetimeFigureOut">
              <a:rPr lang="zh-CN" altLang="en-US"/>
              <a:pPr>
                <a:defRPr/>
              </a:pPr>
              <a:t>2022/2/26</a:t>
            </a:fld>
            <a:endParaRPr 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fld id="{1EE0C18C-2F1A-4583-828A-5C15197F35B2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0350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205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fld id="{1CE473EE-B07B-4906-B1D9-1315F041DF21}" type="datetimeFigureOut">
              <a:rPr lang="zh-CN" altLang="en-US"/>
              <a:pPr>
                <a:defRPr/>
              </a:pPr>
              <a:t>2022/2/26</a:t>
            </a:fld>
            <a:endParaRPr lang="en-US"/>
          </a:p>
        </p:txBody>
      </p:sp>
      <p:sp>
        <p:nvSpPr>
          <p:cNvPr id="205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fld id="{0A867CFC-31B0-456F-9726-6E4C42FB5A54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0350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468313" y="1052513"/>
            <a:ext cx="77755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 typeface="Arial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468313" y="1125538"/>
            <a:ext cx="7991475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  <a:defRPr/>
            </a:pPr>
            <a:r>
              <a:rPr lang="en-US" smtClean="0"/>
              <a:t>Valeo</a:t>
            </a:r>
            <a:r>
              <a:rPr lang="zh-CN" altLang="en-US" b="1" smtClean="0"/>
              <a:t>法雷奥（法</a:t>
            </a:r>
            <a:endParaRPr lang="zh-CN" altLang="en-US" smtClean="0"/>
          </a:p>
          <a:p>
            <a:pPr>
              <a:buFont typeface="Arial" pitchFamily="34" charset="0"/>
              <a:buNone/>
              <a:defRPr/>
            </a:pPr>
            <a:r>
              <a:rPr lang="en-US" smtClean="0"/>
              <a:t>1</a:t>
            </a:r>
            <a:r>
              <a:rPr lang="zh-CN" altLang="en-US" smtClean="0"/>
              <a:t>、总部位于法国</a:t>
            </a:r>
          </a:p>
          <a:p>
            <a:pPr>
              <a:buFont typeface="Arial" pitchFamily="34" charset="0"/>
              <a:buNone/>
              <a:defRPr/>
            </a:pPr>
            <a:r>
              <a:rPr lang="en-US" smtClean="0"/>
              <a:t>2</a:t>
            </a:r>
            <a:r>
              <a:rPr lang="zh-CN" altLang="en-US" smtClean="0"/>
              <a:t>、致力于汽车零部件、系统、模块的设计、开发、生产及销售</a:t>
            </a:r>
          </a:p>
          <a:p>
            <a:pPr>
              <a:buFont typeface="Arial" pitchFamily="34" charset="0"/>
              <a:buNone/>
              <a:defRPr/>
            </a:pPr>
            <a:r>
              <a:rPr lang="en-US" smtClean="0"/>
              <a:t>3</a:t>
            </a:r>
            <a:r>
              <a:rPr lang="zh-CN" altLang="en-US" smtClean="0"/>
              <a:t>、公司业务涉及原配套业务及售后业务</a:t>
            </a:r>
          </a:p>
          <a:p>
            <a:pPr>
              <a:buFont typeface="Arial" pitchFamily="34" charset="0"/>
              <a:buNone/>
              <a:defRPr/>
            </a:pPr>
            <a:r>
              <a:rPr lang="en-US" smtClean="0"/>
              <a:t>4</a:t>
            </a:r>
            <a:r>
              <a:rPr lang="zh-CN" altLang="en-US" smtClean="0"/>
              <a:t>、是世界领先的汽车零部件供应商，为世界上所有的主要汽车厂提供配套。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hyperlink" Target="http://jxpt.whut.edu.cn:81/meol/jpk/course/blended_module/index.jsp?courseId=4929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772400" cy="1470025"/>
          </a:xfrm>
        </p:spPr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汽车理论</a:t>
            </a: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》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课程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2021-2022(2)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学期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教学说明</a:t>
            </a:r>
            <a:endParaRPr lang="zh-CN" altLang="en-US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武汉理工大学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汽车工程学院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汽车理论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》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课程团队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2022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月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92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21107"/>
    </mc:Choice>
    <mc:Fallback xmlns="">
      <p:transition spd="slow" advTm="21107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91680"/>
            <a:ext cx="8229600" cy="4257600"/>
          </a:xfr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zh-CN" altLang="en-US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汽车理论</a:t>
            </a:r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》</a:t>
            </a:r>
            <a:r>
              <a:rPr lang="zh-CN" altLang="en-US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版，余志生，机械工业出版社，</a:t>
            </a:r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2018</a:t>
            </a:r>
            <a:r>
              <a:rPr lang="zh-CN" altLang="en-US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月</a:t>
            </a:r>
            <a:r>
              <a:rPr lang="zh-CN" altLang="en-US" sz="3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zh-CN" altLang="en-US" sz="3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网页浏览</a:t>
            </a:r>
            <a:r>
              <a:rPr lang="zh-CN" altLang="en-US" sz="3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3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http://www.cmpedu.com/books/pdf.htm?CHAPTERMODEL=https://yingxiao2.s3.cn-north-1.amazonaws.com.cn/2020/pdf13/1581571433855.pdf</a:t>
            </a: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zh-CN" altLang="en-US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汽车理论</a:t>
            </a:r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》</a:t>
            </a:r>
            <a:r>
              <a:rPr lang="zh-CN" altLang="en-US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，余晨光等，中南大学出版社，</a:t>
            </a:r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2016</a:t>
            </a:r>
            <a:r>
              <a:rPr lang="zh-CN" altLang="en-US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月</a:t>
            </a:r>
            <a:r>
              <a:rPr lang="zh-CN" altLang="en-US" sz="3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版本</a:t>
            </a:r>
            <a:r>
              <a:rPr lang="zh-CN" altLang="en-US" sz="3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推荐教材</a:t>
            </a:r>
            <a:endParaRPr lang="zh-CN" altLang="zh-CN" sz="36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919460"/>
      </p:ext>
    </p:extLst>
  </p:cSld>
  <p:clrMapOvr>
    <a:masterClrMapping/>
  </p:clrMapOvr>
  <p:transition spd="slow" advTm="27622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14553"/>
            <a:ext cx="8229600" cy="4866775"/>
          </a:xfr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/>
          <a:lstStyle/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en-US" altLang="zh-CN" sz="3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zh-CN" altLang="en-US" sz="3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车辆动力学基础</a:t>
            </a:r>
            <a:r>
              <a:rPr lang="en-US" altLang="zh-CN" sz="3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》</a:t>
            </a:r>
            <a:r>
              <a:rPr lang="zh-CN" altLang="en-US" sz="3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3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Thomas </a:t>
            </a:r>
            <a:r>
              <a:rPr lang="en-US" altLang="zh-CN" sz="3000" dirty="0" err="1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D.Gillespie</a:t>
            </a:r>
            <a:r>
              <a:rPr lang="zh-CN" altLang="en-US" sz="3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，清华大学出版社，</a:t>
            </a:r>
            <a:r>
              <a:rPr lang="en-US" altLang="zh-CN" sz="3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2006</a:t>
            </a:r>
            <a:r>
              <a:rPr lang="zh-CN" altLang="en-US" sz="3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3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lang="zh-CN" altLang="en-US" sz="3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月</a:t>
            </a:r>
          </a:p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en-US" altLang="zh-CN" sz="3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zh-CN" altLang="en-US" sz="3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汽车工程学</a:t>
            </a:r>
            <a:r>
              <a:rPr lang="en-US" altLang="zh-CN" sz="3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Ⅰ</a:t>
            </a:r>
            <a:r>
              <a:rPr lang="zh-CN" altLang="en-US" sz="3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3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Ⅱ》</a:t>
            </a:r>
            <a:r>
              <a:rPr lang="zh-CN" altLang="en-US" sz="3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3000" dirty="0" err="1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Wallentowitz</a:t>
            </a:r>
            <a:r>
              <a:rPr lang="zh-CN" altLang="en-US" sz="3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，机械工业出版社，</a:t>
            </a:r>
            <a:r>
              <a:rPr lang="en-US" altLang="zh-CN" sz="3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2008</a:t>
            </a:r>
            <a:r>
              <a:rPr lang="zh-CN" altLang="en-US" sz="3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3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3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月</a:t>
            </a:r>
          </a:p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en-US" altLang="zh-CN" sz="3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zh-CN" altLang="en-US" sz="3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汽车动力学</a:t>
            </a:r>
            <a:r>
              <a:rPr lang="en-US" altLang="zh-CN" sz="3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》</a:t>
            </a:r>
            <a:r>
              <a:rPr lang="zh-CN" altLang="en-US" sz="3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原书第</a:t>
            </a:r>
            <a:r>
              <a:rPr lang="en-US" altLang="zh-CN" sz="3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3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版，</a:t>
            </a:r>
            <a:r>
              <a:rPr lang="en-US" altLang="zh-CN" sz="3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Manfred </a:t>
            </a:r>
            <a:r>
              <a:rPr lang="en-US" altLang="zh-CN" sz="3000" dirty="0" err="1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Mitschke</a:t>
            </a:r>
            <a:r>
              <a:rPr lang="zh-CN" altLang="en-US" sz="3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3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Henning </a:t>
            </a:r>
            <a:r>
              <a:rPr lang="en-US" altLang="zh-CN" sz="3000" dirty="0" err="1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Wallentowitz</a:t>
            </a:r>
            <a:r>
              <a:rPr lang="zh-CN" altLang="en-US" sz="3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，清华大学出版社，</a:t>
            </a:r>
            <a:r>
              <a:rPr lang="en-US" altLang="zh-CN" sz="3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2019</a:t>
            </a:r>
            <a:r>
              <a:rPr lang="zh-CN" altLang="en-US" sz="3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3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11</a:t>
            </a:r>
            <a:r>
              <a:rPr lang="zh-CN" altLang="en-US" sz="3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参考</a:t>
            </a:r>
            <a:r>
              <a:rPr lang="zh-CN" altLang="en-US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教材</a:t>
            </a:r>
            <a:endParaRPr lang="zh-CN" altLang="zh-CN" sz="36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5226881"/>
      </p:ext>
    </p:extLst>
  </p:cSld>
  <p:clrMapOvr>
    <a:masterClrMapping/>
  </p:clrMapOvr>
  <p:transition spd="slow" advTm="18926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772400" cy="1470025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谢谢！</a:t>
            </a:r>
            <a:endParaRPr lang="zh-CN" altLang="en-US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770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86"/>
    </mc:Choice>
    <mc:Fallback xmlns="">
      <p:transition spd="slow" advTm="9686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90836"/>
          </a:xfr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800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汽院车辆</a:t>
            </a:r>
            <a:r>
              <a:rPr lang="en-US" altLang="zh-CN" sz="2800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19</a:t>
            </a:r>
            <a:r>
              <a:rPr lang="zh-CN" altLang="en-US" sz="2800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级</a:t>
            </a:r>
            <a:r>
              <a:rPr lang="zh-CN" altLang="en-US" sz="2800" kern="10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800" kern="100" dirty="0" smtClean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38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 kern="10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zh-CN" altLang="en-US" sz="2400" kern="10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汽车理论</a:t>
            </a:r>
            <a:r>
              <a:rPr lang="en-US" altLang="zh-CN" sz="2400" kern="10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E》48</a:t>
            </a:r>
            <a:r>
              <a:rPr lang="zh-CN" altLang="en-US" sz="2400" kern="10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学时</a:t>
            </a:r>
            <a:r>
              <a:rPr lang="zh-CN" altLang="en-US" sz="2400" kern="1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，每周两次课，每次</a:t>
            </a:r>
            <a:r>
              <a:rPr lang="en-US" altLang="zh-CN" sz="2400" kern="1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kern="1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学时，</a:t>
            </a:r>
            <a:r>
              <a:rPr lang="en-US" altLang="zh-CN" sz="2400" kern="1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1-13</a:t>
            </a:r>
            <a:r>
              <a:rPr lang="zh-CN" altLang="en-US" sz="2400" kern="10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周</a:t>
            </a:r>
            <a:endParaRPr lang="en-US" altLang="zh-CN" sz="2400" kern="100" dirty="0" smtClean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38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kern="10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授课教师：乔维高、汪怡平、余晨光、杨波、刘珣、郭会茹</a:t>
            </a:r>
            <a:endParaRPr lang="en-US" altLang="zh-CN" sz="2400" kern="100" dirty="0" smtClean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3800"/>
              </a:lnSpc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国教学院车辆</a:t>
            </a:r>
            <a:r>
              <a:rPr lang="en-US" altLang="zh-CN" sz="2800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gj19</a:t>
            </a:r>
            <a:r>
              <a:rPr lang="zh-CN" altLang="en-US" sz="2800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级</a:t>
            </a:r>
            <a:r>
              <a:rPr lang="zh-CN" altLang="en-US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800" kern="1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38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 kern="1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zh-CN" altLang="en-US" sz="2400" kern="10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汽车学与性能测试</a:t>
            </a:r>
            <a:r>
              <a:rPr lang="en-US" altLang="zh-CN" sz="2400" kern="10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2》48</a:t>
            </a:r>
            <a:r>
              <a:rPr lang="zh-CN" altLang="en-US" sz="2400" kern="1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学时，每</a:t>
            </a:r>
            <a:r>
              <a:rPr lang="zh-CN" altLang="en-US" sz="2400" kern="10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周两次</a:t>
            </a:r>
            <a:r>
              <a:rPr lang="zh-CN" altLang="en-US" sz="2400" kern="1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课，</a:t>
            </a:r>
            <a:r>
              <a:rPr lang="zh-CN" altLang="en-US" sz="2400" kern="10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每次</a:t>
            </a:r>
            <a:r>
              <a:rPr lang="en-US" altLang="zh-CN" sz="2400" kern="10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kern="10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学时，</a:t>
            </a:r>
            <a:r>
              <a:rPr lang="en-US" altLang="zh-CN" sz="2400" kern="10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1-13</a:t>
            </a:r>
            <a:r>
              <a:rPr lang="zh-CN" altLang="en-US" sz="2400" kern="10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周</a:t>
            </a:r>
            <a:endParaRPr lang="en-US" altLang="zh-CN" sz="2400" kern="100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38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授课教师</a:t>
            </a:r>
            <a:r>
              <a:rPr lang="zh-CN" altLang="en-US" sz="2400" kern="10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：郭思婧、邓松、郭会茹、汪怡平、余晨光</a:t>
            </a:r>
            <a:endParaRPr lang="zh-CN" altLang="en-US" sz="2400" kern="1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652934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课程概况</a:t>
            </a:r>
            <a:endParaRPr lang="zh-CN" altLang="en-US" sz="36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6549908"/>
      </p:ext>
    </p:extLst>
  </p:cSld>
  <p:clrMapOvr>
    <a:masterClrMapping/>
  </p:clrMapOvr>
  <p:transition spd="slow" advTm="50758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663" y="2277535"/>
            <a:ext cx="8229600" cy="1504579"/>
          </a:xfr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ts val="38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2400" kern="1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400" kern="10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400" kern="10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平台</a:t>
            </a:r>
            <a:r>
              <a:rPr lang="en-US" altLang="zh-CN" sz="2400" kern="10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kern="10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：学堂在线</a:t>
            </a:r>
            <a:r>
              <a:rPr lang="en-US" altLang="zh-CN" sz="2400" kern="10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400" kern="10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国家精品在线开放课程</a:t>
            </a:r>
            <a:r>
              <a:rPr lang="en-US" altLang="zh-CN" sz="2400" kern="10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zh-CN" altLang="en-US" sz="2400" kern="10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汽车理论</a:t>
            </a:r>
            <a:r>
              <a:rPr lang="en-US" altLang="zh-CN" sz="2400" kern="10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》https</a:t>
            </a:r>
            <a:r>
              <a:rPr lang="en-US" altLang="zh-CN" sz="2400" kern="1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://www.xuetangx.com/course/THU08181000356/10322697?channel=i.area.manual_search</a:t>
            </a:r>
            <a:endParaRPr lang="zh-CN" altLang="en-US" sz="2400" kern="100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3663" y="1539464"/>
            <a:ext cx="2677021" cy="652934"/>
          </a:xfrm>
        </p:spPr>
        <p:txBody>
          <a:bodyPr/>
          <a:lstStyle/>
          <a:p>
            <a:pPr algn="l">
              <a:defRPr/>
            </a:pPr>
            <a:r>
              <a:rPr lang="zh-CN" alt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线上教学平台</a:t>
            </a:r>
            <a:endParaRPr lang="zh-CN" altLang="en-US" sz="3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470640" y="886530"/>
            <a:ext cx="8229600" cy="652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buFontTx/>
              <a:defRPr/>
            </a:pPr>
            <a:r>
              <a:rPr lang="zh-CN" altLang="en-US" sz="3600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教学方式：线上线下混合</a:t>
            </a:r>
            <a:endParaRPr lang="zh-CN" altLang="en-US" sz="3600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916944"/>
            <a:ext cx="3672408" cy="258577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内容占位符 2"/>
          <p:cNvSpPr txBox="1">
            <a:spLocks/>
          </p:cNvSpPr>
          <p:nvPr/>
        </p:nvSpPr>
        <p:spPr bwMode="auto">
          <a:xfrm>
            <a:off x="4427984" y="3916944"/>
            <a:ext cx="4032448" cy="25857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ts val="3800"/>
              </a:lnSpc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400" kern="10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需</a:t>
            </a:r>
            <a:r>
              <a:rPr lang="zh-CN" altLang="en-US" sz="2400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实名</a:t>
            </a:r>
            <a:r>
              <a:rPr lang="zh-CN" altLang="en-US" sz="2400" kern="10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注册登录，并按每次课前下发的要求完成相应视频单元、作业单元和考试单元的学习和考核，成绩计入平时成绩。</a:t>
            </a:r>
            <a:endParaRPr lang="zh-CN" altLang="en-US" sz="2400" kern="1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9868987"/>
      </p:ext>
    </p:extLst>
  </p:cSld>
  <p:clrMapOvr>
    <a:masterClrMapping/>
  </p:clrMapOvr>
  <p:transition spd="slow" advTm="65554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9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4819" y="2348880"/>
            <a:ext cx="8229600" cy="1554272"/>
          </a:xfr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ts val="38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2400" kern="10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400" kern="10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400" kern="10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平台</a:t>
            </a:r>
            <a:r>
              <a:rPr lang="en-US" altLang="zh-CN" sz="2400" kern="10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kern="10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：学校的网络教学平台：汽车理论</a:t>
            </a:r>
            <a:r>
              <a:rPr lang="en-US" altLang="zh-CN" sz="2400" kern="10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</a:t>
            </a:r>
            <a:r>
              <a:rPr lang="zh-CN" altLang="en-US" sz="2400" kern="10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网页或手机）</a:t>
            </a:r>
            <a:endParaRPr lang="en-US" altLang="zh-CN" sz="2400" kern="100" dirty="0" smtClean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ts val="38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2400" kern="1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4"/>
              </a:rPr>
              <a:t>http://</a:t>
            </a:r>
            <a:r>
              <a:rPr lang="en-US" altLang="zh-CN" sz="2400" kern="10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4"/>
              </a:rPr>
              <a:t>jxpt.whut.edu.cn:81/meol/jpk/course/blended_module/index.jsp?courseId=4929</a:t>
            </a:r>
            <a:endParaRPr lang="en-US" altLang="zh-CN" sz="2400" kern="100" dirty="0" smtClean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4819" y="1617705"/>
            <a:ext cx="2677021" cy="652934"/>
          </a:xfrm>
        </p:spPr>
        <p:txBody>
          <a:bodyPr/>
          <a:lstStyle/>
          <a:p>
            <a:pPr algn="l">
              <a:defRPr/>
            </a:pPr>
            <a:r>
              <a:rPr lang="zh-CN" alt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线上教学平台</a:t>
            </a:r>
            <a:endParaRPr lang="zh-CN" altLang="en-US" sz="3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470640" y="886530"/>
            <a:ext cx="8229600" cy="652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buFontTx/>
              <a:defRPr/>
            </a:pPr>
            <a:r>
              <a:rPr lang="zh-CN" altLang="en-US" sz="3600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教学方式：线上线下混合</a:t>
            </a:r>
            <a:endParaRPr lang="zh-CN" altLang="en-US" sz="3600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996202"/>
            <a:ext cx="3168352" cy="246993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内容占位符 2"/>
          <p:cNvSpPr txBox="1">
            <a:spLocks/>
          </p:cNvSpPr>
          <p:nvPr/>
        </p:nvSpPr>
        <p:spPr bwMode="auto">
          <a:xfrm>
            <a:off x="3995936" y="3984349"/>
            <a:ext cx="4608512" cy="24754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ts val="3800"/>
              </a:lnSpc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400" kern="1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课程</a:t>
            </a:r>
            <a:r>
              <a:rPr lang="zh-CN" altLang="en-US" sz="2400" kern="10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的各项通知、预习</a:t>
            </a:r>
            <a:r>
              <a:rPr lang="zh-CN" altLang="en-US" sz="2400" kern="1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材料</a:t>
            </a:r>
            <a:r>
              <a:rPr lang="zh-CN" altLang="en-US" sz="2400" kern="10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、章节作业、编程习题、大作业、答疑讨论、问卷调查、在线测试均使用该平台，各单元授课视频可作为参考。</a:t>
            </a:r>
            <a:endParaRPr lang="zh-CN" altLang="en-US" sz="2400" kern="1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3711048"/>
      </p:ext>
    </p:extLst>
  </p:cSld>
  <p:clrMapOvr>
    <a:masterClrMapping/>
  </p:clrMapOvr>
  <p:transition spd="slow" advTm="65554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09120"/>
          </a:xfrm>
          <a:solidFill>
            <a:schemeClr val="accent5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566928" indent="-457200" eaLnBrk="1" fontAlgn="auto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n"/>
              <a:defRPr/>
            </a:pP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平时成绩比例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50%</a:t>
            </a:r>
          </a:p>
          <a:p>
            <a:pPr marL="365760" indent="-256032" eaLnBrk="1" fontAlgn="auto" hangingPunct="1">
              <a:lnSpc>
                <a:spcPct val="15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en-US" sz="26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平时表现</a:t>
            </a:r>
            <a:r>
              <a:rPr lang="en-US" altLang="zh-CN" sz="26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15%</a:t>
            </a:r>
            <a:r>
              <a:rPr lang="zh-CN" altLang="en-US" sz="26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（含考勤</a:t>
            </a:r>
            <a:r>
              <a:rPr lang="zh-CN" altLang="en-US" sz="260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26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课堂</a:t>
            </a:r>
            <a:r>
              <a:rPr lang="zh-CN" altLang="en-US" sz="260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答题、网络平台</a:t>
            </a:r>
            <a:r>
              <a:rPr lang="zh-CN" altLang="en-US" sz="26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答疑讨论、预习情况等，在平台</a:t>
            </a:r>
            <a:r>
              <a:rPr lang="en-US" altLang="zh-CN" sz="26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6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提交答疑问题整理）</a:t>
            </a:r>
          </a:p>
          <a:p>
            <a:pPr marL="365760" indent="-256032" eaLnBrk="1" fontAlgn="auto" hangingPunct="1">
              <a:lnSpc>
                <a:spcPct val="15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en-US" sz="26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清华大学平台学习情况（平台</a:t>
            </a:r>
            <a:r>
              <a:rPr lang="en-US" altLang="zh-CN" sz="26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6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60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en-US" altLang="zh-CN" sz="26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%</a:t>
            </a:r>
            <a:r>
              <a:rPr lang="zh-CN" altLang="en-US" sz="260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（根据学生提交的平台</a:t>
            </a:r>
            <a:r>
              <a:rPr lang="en-US" altLang="zh-CN" sz="260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60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成绩明细确定，在平台</a:t>
            </a:r>
            <a:r>
              <a:rPr lang="en-US" altLang="zh-CN" sz="260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60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提交相应截图）</a:t>
            </a:r>
            <a:endParaRPr lang="en-US" altLang="zh-CN" sz="2600" dirty="0" smtClean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65760" indent="-256032" eaLnBrk="1" fontAlgn="auto" hangingPunct="1">
              <a:lnSpc>
                <a:spcPct val="15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en-US" sz="260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各</a:t>
            </a:r>
            <a:r>
              <a:rPr lang="zh-CN" altLang="en-US" sz="26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章习题</a:t>
            </a:r>
            <a:r>
              <a:rPr lang="en-US" altLang="zh-CN" sz="26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15%</a:t>
            </a:r>
            <a:r>
              <a:rPr lang="zh-CN" altLang="en-US" sz="26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zh-CN" altLang="en-US" sz="260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平台</a:t>
            </a:r>
            <a:r>
              <a:rPr lang="en-US" altLang="zh-CN" sz="260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60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提交</a:t>
            </a:r>
            <a:r>
              <a:rPr lang="zh-CN" altLang="en-US" sz="26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6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6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次）</a:t>
            </a:r>
          </a:p>
          <a:p>
            <a:pPr marL="365760" indent="-256032" eaLnBrk="1" fontAlgn="auto" hangingPunct="1">
              <a:lnSpc>
                <a:spcPct val="15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en-US" sz="26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编程、大</a:t>
            </a:r>
            <a:r>
              <a:rPr lang="zh-CN" altLang="en-US" sz="260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作业</a:t>
            </a:r>
            <a:r>
              <a:rPr lang="en-US" altLang="zh-CN" sz="260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en-US" altLang="zh-CN" sz="26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%</a:t>
            </a:r>
            <a:r>
              <a:rPr lang="zh-CN" altLang="en-US" sz="26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zh-CN" altLang="en-US" sz="260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平台</a:t>
            </a:r>
            <a:r>
              <a:rPr lang="en-US" altLang="zh-CN" sz="260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60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提交，</a:t>
            </a:r>
            <a:r>
              <a:rPr lang="en-US" altLang="zh-CN" sz="260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60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次）</a:t>
            </a:r>
            <a:endParaRPr lang="zh-CN" altLang="en-US" sz="2600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2352" y="836712"/>
            <a:ext cx="8579296" cy="652934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zh-CN" sz="32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平时成绩</a:t>
            </a:r>
            <a:r>
              <a:rPr lang="zh-CN" altLang="en-US" sz="32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</a:t>
            </a:r>
            <a:endParaRPr lang="zh-CN" altLang="en-US" sz="3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2116897"/>
      </p:ext>
    </p:extLst>
  </p:cSld>
  <p:clrMapOvr>
    <a:masterClrMapping/>
  </p:clrMapOvr>
  <p:transition spd="slow" advTm="62596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00811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sz="32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考核成绩管理</a:t>
            </a:r>
            <a:endParaRPr lang="zh-CN" altLang="zh-CN" sz="3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11560" y="1700808"/>
            <a:ext cx="7920880" cy="41044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66928" indent="-457200" eaLnBrk="1" fontAlgn="auto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n"/>
              <a:defRPr/>
            </a:pPr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考核成绩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50%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kern="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期末笔试</a:t>
            </a:r>
            <a:r>
              <a:rPr lang="en-US" altLang="zh-CN" kern="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40</a:t>
            </a:r>
            <a:r>
              <a:rPr lang="en-US" altLang="zh-CN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%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在线测试</a:t>
            </a:r>
            <a:r>
              <a:rPr lang="en-US" altLang="zh-CN" kern="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10%</a:t>
            </a:r>
            <a:r>
              <a:rPr lang="zh-CN" altLang="en-US" kern="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kern="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次，分别在第</a:t>
            </a:r>
            <a:r>
              <a:rPr lang="en-US" altLang="zh-CN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章和第</a:t>
            </a:r>
            <a:r>
              <a:rPr lang="en-US" altLang="zh-CN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章结束后进行，分别考查</a:t>
            </a:r>
            <a:r>
              <a:rPr lang="en-US" altLang="zh-CN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1-4</a:t>
            </a:r>
            <a:r>
              <a:rPr lang="zh-CN" altLang="en-US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章和</a:t>
            </a:r>
            <a:r>
              <a:rPr lang="en-US" altLang="zh-CN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1-6</a:t>
            </a:r>
            <a:r>
              <a:rPr lang="zh-CN" altLang="en-US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章）</a:t>
            </a:r>
            <a:endParaRPr lang="zh-CN" altLang="en-US" kern="0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9564973"/>
      </p:ext>
    </p:extLst>
  </p:cSld>
  <p:clrMapOvr>
    <a:masterClrMapping/>
  </p:clrMapOvr>
  <p:transition spd="slow" advTm="1915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029" y="4581128"/>
            <a:ext cx="8353941" cy="1800200"/>
          </a:xfrm>
          <a:solidFill>
            <a:schemeClr val="accent5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72000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en-US" sz="2400" kern="10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按要求完成</a:t>
            </a:r>
            <a:r>
              <a:rPr lang="zh-CN" altLang="en-US" sz="2400" kern="1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相应视频单元、作业单元和考试单元的学习和</a:t>
            </a:r>
            <a:r>
              <a:rPr lang="zh-CN" altLang="en-US" sz="2400" kern="10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考核后，在期末笔试前将</a:t>
            </a:r>
            <a:r>
              <a:rPr lang="zh-CN" altLang="en-US" sz="2400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成绩明细页和个人资料页</a:t>
            </a:r>
            <a:r>
              <a:rPr lang="zh-CN" altLang="en-US" sz="2400" kern="10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截屏提交到平台</a:t>
            </a:r>
            <a:r>
              <a:rPr lang="en-US" altLang="zh-CN" sz="2400" kern="10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kern="10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，由任课教师评定该部分成绩，占</a:t>
            </a:r>
            <a:r>
              <a:rPr lang="zh-CN" altLang="en-US" sz="2400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总成绩的</a:t>
            </a:r>
            <a:r>
              <a:rPr lang="en-US" altLang="zh-CN" sz="2400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10%</a:t>
            </a:r>
            <a:r>
              <a:rPr lang="zh-CN" altLang="en-US" sz="2400" kern="10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66632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其他说明</a:t>
            </a:r>
            <a:r>
              <a:rPr lang="en-US" altLang="zh-CN" sz="32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2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清华大学</a:t>
            </a:r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平台</a:t>
            </a:r>
            <a:r>
              <a:rPr lang="zh-CN" altLang="en-US" sz="32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学习</a:t>
            </a:r>
            <a:endParaRPr lang="zh-CN" altLang="en-US" sz="3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7" y="1451714"/>
            <a:ext cx="7665451" cy="291339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62772364"/>
      </p:ext>
    </p:extLst>
  </p:cSld>
  <p:clrMapOvr>
    <a:masterClrMapping/>
  </p:clrMapOvr>
  <p:transition spd="slow" advTm="52995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31024"/>
            <a:ext cx="8229600" cy="5022312"/>
          </a:xfrm>
          <a:solidFill>
            <a:schemeClr val="accent5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566928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编程：</a:t>
            </a:r>
            <a:r>
              <a:rPr lang="zh-CN" alt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240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1-6</a:t>
            </a:r>
            <a:r>
              <a:rPr lang="zh-CN" alt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章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编程题</a:t>
            </a:r>
            <a:endParaRPr lang="en-US" altLang="zh-CN" sz="2400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66928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大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作业</a:t>
            </a:r>
            <a:r>
              <a:rPr lang="zh-CN" alt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400" dirty="0" smtClean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09728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）实际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车型的动力参数选型（结合科研项目、大学生方程式赛车等进行参数设计）；</a:t>
            </a:r>
            <a:endParaRPr lang="en-US" altLang="zh-CN" sz="2400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09728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）总结分析悬架侧倾中心的求法，并分析得到各种常用悬架的侧倾中心；</a:t>
            </a:r>
            <a:endParaRPr lang="en-US" altLang="zh-CN" sz="2400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09728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）使用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CRUISE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Simulink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ADAMS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软件计算或</a:t>
            </a:r>
            <a:r>
              <a:rPr lang="zh-CN" alt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仿真；</a:t>
            </a:r>
            <a:endParaRPr lang="en-US" altLang="zh-CN" sz="2400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09728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）英文原版教材</a:t>
            </a:r>
            <a:r>
              <a:rPr lang="zh-CN" alt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翻译。</a:t>
            </a:r>
            <a:endParaRPr lang="en-US" altLang="zh-CN" sz="2400" dirty="0" smtClean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09728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此部分占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总成绩的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en-US" altLang="zh-CN" sz="2400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%</a:t>
            </a:r>
            <a:r>
              <a:rPr lang="zh-CN" altLang="en-US" sz="2400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66632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其他</a:t>
            </a:r>
            <a:r>
              <a:rPr lang="zh-CN" altLang="en-US" sz="32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说明</a:t>
            </a:r>
            <a:r>
              <a:rPr lang="en-US" altLang="zh-CN" sz="32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2——</a:t>
            </a:r>
            <a:r>
              <a:rPr lang="zh-CN" altLang="en-US" sz="32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编程、</a:t>
            </a:r>
            <a:r>
              <a:rPr lang="zh-CN" alt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大</a:t>
            </a:r>
            <a:r>
              <a:rPr lang="zh-CN" altLang="en-US" sz="32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作业</a:t>
            </a:r>
            <a:endParaRPr lang="zh-CN" altLang="en-US" sz="3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117190"/>
      </p:ext>
    </p:extLst>
  </p:cSld>
  <p:clrMapOvr>
    <a:masterClrMapping/>
  </p:clrMapOvr>
  <p:transition spd="slow" advTm="52995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6531" y="1556792"/>
            <a:ext cx="8220269" cy="4797355"/>
          </a:xfrm>
          <a:solidFill>
            <a:schemeClr val="accent5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72000" indent="-4572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en-US" sz="2400" kern="10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各位同学应在期末笔试前在平台</a:t>
            </a:r>
            <a:r>
              <a:rPr lang="en-US" altLang="zh-CN" sz="2400" kern="10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kern="10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的答疑讨论模块至少完成</a:t>
            </a:r>
            <a:r>
              <a:rPr lang="en-US" altLang="zh-CN" sz="2400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次</a:t>
            </a:r>
            <a:r>
              <a:rPr lang="zh-CN" altLang="en-US" sz="2400" kern="10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与课程内容相关的提问或按照规范格式整理往届的提问及回答</a:t>
            </a:r>
            <a:r>
              <a:rPr lang="en-US" altLang="zh-CN" sz="2400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2400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zh-CN" altLang="en-US" sz="2400" kern="10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（任课教师安排）。</a:t>
            </a:r>
            <a:endParaRPr lang="en-US" altLang="zh-CN" sz="2400" kern="100" dirty="0" smtClean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72000" indent="-4572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en-US" sz="2400" kern="10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在期末笔试前上传提问及回答整理文档至平台</a:t>
            </a:r>
            <a:r>
              <a:rPr lang="en-US" altLang="zh-CN" sz="2400" kern="10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kern="100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66632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其他说明</a:t>
            </a:r>
            <a:r>
              <a:rPr lang="en-US" altLang="zh-CN" sz="32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32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平台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32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答疑讨论</a:t>
            </a:r>
            <a:endParaRPr lang="zh-CN" altLang="en-US" sz="3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3560966"/>
      </p:ext>
    </p:extLst>
  </p:cSld>
  <p:clrMapOvr>
    <a:masterClrMapping/>
  </p:clrMapOvr>
  <p:transition spd="slow" advTm="52995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4|8.4|8.7|4.6|13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8|0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40.6|8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40.6|8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0.3|22.9|14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6.9|16.4|12.6|5|8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6.9|16.4|12.6|5|8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6.9|16.4|12.6|5|8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8.8|10.9"/>
</p:tagLst>
</file>

<file path=ppt/theme/theme1.xml><?xml version="1.0" encoding="utf-8"?>
<a:theme xmlns:a="http://schemas.openxmlformats.org/drawingml/2006/main" name="武汉理工大学">
  <a:themeElements>
    <a:clrScheme name="武汉理工大学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武汉理工大学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武汉理工大学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武汉理工大学PPT">
  <a:themeElements>
    <a:clrScheme name="1_武汉理工大学PP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武汉理工大学PPT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武汉理工大学PPT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3363</TotalTime>
  <Pages>0</Pages>
  <Words>689</Words>
  <Characters>0</Characters>
  <Application>Microsoft Office PowerPoint</Application>
  <DocSecurity>0</DocSecurity>
  <PresentationFormat>全屏显示(4:3)</PresentationFormat>
  <Lines>0</Lines>
  <Paragraphs>57</Paragraphs>
  <Slides>12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黑体</vt:lpstr>
      <vt:lpstr>宋体</vt:lpstr>
      <vt:lpstr>Arial</vt:lpstr>
      <vt:lpstr>Calibri</vt:lpstr>
      <vt:lpstr>Times New Roman</vt:lpstr>
      <vt:lpstr>Wingdings</vt:lpstr>
      <vt:lpstr>Wingdings 3</vt:lpstr>
      <vt:lpstr>武汉理工大学</vt:lpstr>
      <vt:lpstr>1_武汉理工大学PPT</vt:lpstr>
      <vt:lpstr>《汽车理论》课程 2021-2022(2)学期教学说明</vt:lpstr>
      <vt:lpstr>课程概况</vt:lpstr>
      <vt:lpstr>线上教学平台</vt:lpstr>
      <vt:lpstr>线上教学平台</vt:lpstr>
      <vt:lpstr>平时成绩管理</vt:lpstr>
      <vt:lpstr>考核成绩管理</vt:lpstr>
      <vt:lpstr>其他说明1——清华大学平台学习</vt:lpstr>
      <vt:lpstr>其他说明2——编程、大作业</vt:lpstr>
      <vt:lpstr>其他说明3——平台2答疑讨论</vt:lpstr>
      <vt:lpstr>推荐教材</vt:lpstr>
      <vt:lpstr>参考教材</vt:lpstr>
      <vt:lpstr>谢谢！</vt:lpstr>
    </vt:vector>
  </TitlesOfParts>
  <Company>China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PC</cp:lastModifiedBy>
  <cp:revision>233</cp:revision>
  <cp:lastPrinted>2016-05-27T00:58:24Z</cp:lastPrinted>
  <dcterms:created xsi:type="dcterms:W3CDTF">2014-06-01T12:50:33Z</dcterms:created>
  <dcterms:modified xsi:type="dcterms:W3CDTF">2022-02-26T14:45:25Z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